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8" r:id="rId11"/>
    <p:sldId id="265" r:id="rId12"/>
    <p:sldId id="266" r:id="rId13"/>
    <p:sldId id="272" r:id="rId14"/>
    <p:sldId id="274" r:id="rId15"/>
    <p:sldId id="267" r:id="rId16"/>
    <p:sldId id="269" r:id="rId17"/>
    <p:sldId id="270" r:id="rId18"/>
    <p:sldId id="271" r:id="rId19"/>
    <p:sldId id="273" r:id="rId20"/>
    <p:sldId id="275" r:id="rId21"/>
    <p:sldId id="276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97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89C81-DE98-444D-BA51-56FA5E4DC3A7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0F8D7-25F9-4A8D-BE5C-0AE8DD44AF4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19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7F923-4E7D-4EC2-B2E8-5EEEF0A32D45}" type="datetimeFigureOut">
              <a:rPr lang="sl-SI" smtClean="0"/>
              <a:pPr/>
              <a:t>25.1.2016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9B7C8-AFE7-4CEA-88DA-71169C7E08C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ol.net/novice/rubrikon/fotofokus/2011/11/fotofokus_sola_nekoc_in_danes.aspx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27584" y="2780928"/>
            <a:ext cx="7772400" cy="1470025"/>
          </a:xfrm>
        </p:spPr>
        <p:txBody>
          <a:bodyPr/>
          <a:lstStyle/>
          <a:p>
            <a:r>
              <a:rPr lang="sl-SI" b="1" dirty="0" smtClean="0"/>
              <a:t>Od gosjih peres do </a:t>
            </a:r>
            <a:br>
              <a:rPr lang="sl-SI" b="1" dirty="0" smtClean="0"/>
            </a:br>
            <a:r>
              <a:rPr lang="sl-SI" b="1" dirty="0" smtClean="0"/>
              <a:t>tabličnih računalnikov</a:t>
            </a:r>
            <a:endParaRPr lang="sl-SI" b="1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1835696" y="6093296"/>
            <a:ext cx="5328592" cy="501650"/>
          </a:xfrm>
        </p:spPr>
        <p:txBody>
          <a:bodyPr/>
          <a:lstStyle/>
          <a:p>
            <a:r>
              <a:rPr lang="fi-FI" sz="1800" dirty="0" smtClean="0">
                <a:solidFill>
                  <a:schemeClr val="bg1"/>
                </a:solidFill>
              </a:rPr>
              <a:t>Alenka Teran Košir &amp; Matej Povše</a:t>
            </a:r>
            <a:r>
              <a:rPr lang="sl-SI" sz="1800" dirty="0" smtClean="0">
                <a:solidFill>
                  <a:schemeClr val="bg1"/>
                </a:solidFill>
              </a:rPr>
              <a:t> &amp; Klavdija Štrancar</a:t>
            </a:r>
            <a:endParaRPr lang="sl-SI" sz="1800" dirty="0">
              <a:solidFill>
                <a:schemeClr val="bg1"/>
              </a:solidFill>
            </a:endParaRPr>
          </a:p>
        </p:txBody>
      </p:sp>
      <p:pic>
        <p:nvPicPr>
          <p:cNvPr id="6" name="Slika 5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2572109" cy="3143689"/>
          </a:xfrm>
          <a:prstGeom prst="rect">
            <a:avLst/>
          </a:prstGeom>
        </p:spPr>
      </p:pic>
      <p:pic>
        <p:nvPicPr>
          <p:cNvPr id="10" name="Slika 9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620688"/>
            <a:ext cx="2143424" cy="2143424"/>
          </a:xfrm>
          <a:prstGeom prst="rect">
            <a:avLst/>
          </a:prstGeom>
        </p:spPr>
      </p:pic>
      <p:sp>
        <p:nvSpPr>
          <p:cNvPr id="7" name="Podnaslov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b="1" dirty="0" smtClean="0">
                <a:solidFill>
                  <a:schemeClr val="accent6">
                    <a:lumMod val="50000"/>
                  </a:schemeClr>
                </a:solidFill>
              </a:rPr>
              <a:t>Šola nekoč in danes</a:t>
            </a:r>
            <a:endParaRPr lang="sl-SI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520" y="580627"/>
            <a:ext cx="8668960" cy="569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26118" cy="543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043608" y="6093296"/>
            <a:ext cx="191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Učiteljica nekoč </a:t>
            </a:r>
            <a:r>
              <a:rPr lang="sl-SI" b="1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56" y="656838"/>
            <a:ext cx="8678487" cy="554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115616" y="6237312"/>
            <a:ext cx="218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... in </a:t>
            </a:r>
            <a:r>
              <a:rPr lang="sl-SI" b="1" dirty="0" smtClean="0"/>
              <a:t>učiteljica </a:t>
            </a:r>
            <a:r>
              <a:rPr lang="sl-SI" b="1" dirty="0"/>
              <a:t>danes.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78487" cy="535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251520" y="5661248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Gospodična učiteljica je vidno nejevoljna in nezadovoljna. "Naslavljajte me z gospodična učiteljica in ne gospa učiteljica. </a:t>
            </a:r>
            <a:r>
              <a:rPr lang="sl-SI" b="1" dirty="0" smtClean="0">
                <a:solidFill>
                  <a:schemeClr val="bg1"/>
                </a:solidFill>
              </a:rPr>
              <a:t>Gospodična </a:t>
            </a:r>
            <a:r>
              <a:rPr lang="sl-SI" b="1" dirty="0">
                <a:solidFill>
                  <a:schemeClr val="bg1"/>
                </a:solidFill>
              </a:rPr>
              <a:t>sem zato, ker se ne smem poročiti, ker moram vzgajati vas!"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88013" cy="5591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259632" y="6237312"/>
            <a:ext cx="307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Prestrašeni pogledi učencev ...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230" y="609206"/>
            <a:ext cx="8697539" cy="563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kotnik 4"/>
          <p:cNvSpPr/>
          <p:nvPr/>
        </p:nvSpPr>
        <p:spPr>
          <a:xfrm>
            <a:off x="539552" y="6237312"/>
            <a:ext cx="336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Kazen je treba odslužiti na oslu ...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283" y="599680"/>
            <a:ext cx="8659434" cy="565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899592" y="6237312"/>
            <a:ext cx="156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.. ali na koruzi.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230" y="637785"/>
            <a:ext cx="8697539" cy="558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611560" y="623731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Učenka pred pravim starodobnim računskim strojem.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362" y="647311"/>
            <a:ext cx="8783276" cy="556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899592" y="6237312"/>
            <a:ext cx="3626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Šolarji pred interaktivno šolsko tablo.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933" y="692696"/>
            <a:ext cx="8483963" cy="547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611560" y="6309320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Kateri </a:t>
            </a:r>
            <a:r>
              <a:rPr lang="sl-SI" b="1" dirty="0" err="1" smtClean="0"/>
              <a:t>trol</a:t>
            </a:r>
            <a:r>
              <a:rPr lang="sl-SI" b="1" dirty="0" smtClean="0"/>
              <a:t>  </a:t>
            </a:r>
            <a:r>
              <a:rPr lang="sl-SI" b="1" dirty="0"/>
              <a:t>je majhen in kateri velik? To je zdaj vprašanje.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573697" cy="535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/>
          <p:cNvSpPr txBox="1"/>
          <p:nvPr/>
        </p:nvSpPr>
        <p:spPr>
          <a:xfrm>
            <a:off x="251520" y="587727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Na tabli je pisalo 10. listopad 1905. S četrtošolci Osnovne šola Miška Kranjca smo v Slovenskem šolskem muzeju zavrteli kolo časa in se premaknili 106 let v preteklost.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572" y="671127"/>
            <a:ext cx="8630855" cy="551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115616" y="6237312"/>
            <a:ext cx="1305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"Bravo mi!"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352928" cy="56673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Vir: </a:t>
            </a:r>
            <a:r>
              <a:rPr lang="sl-SI" sz="1800" dirty="0" smtClean="0">
                <a:solidFill>
                  <a:srgbClr val="FF0000"/>
                </a:solidFill>
                <a:latin typeface="+mn-lt"/>
                <a:hlinkClick r:id="rId2"/>
              </a:rPr>
              <a:t>http://www.siol.net/novice/rubrikon/fotofokus/2011/11/fotofokus_sola_nekoc_in_danes.aspx</a:t>
            </a:r>
            <a:r>
              <a:rPr lang="sl-SI" sz="18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l-SI" sz="1800" dirty="0" smtClean="0">
                <a:solidFill>
                  <a:srgbClr val="FF0000"/>
                </a:solidFill>
                <a:latin typeface="+mn-lt"/>
              </a:rPr>
            </a:br>
            <a:r>
              <a:rPr lang="sl-SI" sz="18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l-SI" sz="1800" dirty="0" smtClean="0">
                <a:solidFill>
                  <a:srgbClr val="FF0000"/>
                </a:solidFill>
                <a:latin typeface="+mn-lt"/>
              </a:rPr>
            </a:br>
            <a:r>
              <a:rPr lang="sl-SI" sz="1800" dirty="0" smtClean="0">
                <a:solidFill>
                  <a:srgbClr val="FF0000"/>
                </a:solidFill>
              </a:rPr>
              <a:t> </a:t>
            </a:r>
            <a:r>
              <a:rPr lang="sl-SI" sz="1800" dirty="0" smtClean="0">
                <a:solidFill>
                  <a:schemeClr val="bg1"/>
                </a:solidFill>
              </a:rPr>
              <a:t>Uporabljene fotografije in spremni tekst so last avtorjev.</a:t>
            </a:r>
            <a:br>
              <a:rPr lang="sl-SI" sz="1800" dirty="0" smtClean="0">
                <a:solidFill>
                  <a:schemeClr val="bg1"/>
                </a:solidFill>
              </a:rPr>
            </a:br>
            <a:r>
              <a:rPr lang="sl-SI" sz="1800" dirty="0" smtClean="0">
                <a:solidFill>
                  <a:schemeClr val="bg1"/>
                </a:solidFill>
              </a:rPr>
              <a:t> Prosojnice služijo kot pomoč pri pouku.</a:t>
            </a:r>
            <a:endParaRPr lang="sl-SI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971600" y="1124744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l-SI" sz="2000" b="1" dirty="0" smtClean="0">
                <a:solidFill>
                  <a:schemeClr val="bg1"/>
                </a:solidFill>
              </a:rPr>
              <a:t>Če so se za časa cesarja Franca Jožefa šolarji mučili z gosjimi peresi in kredami, za kazen klečali na koruzi ali v oslovski klopi recitirali "božje postave", potem danes, ...</a:t>
            </a:r>
          </a:p>
          <a:p>
            <a:pPr fontAlgn="base"/>
            <a:r>
              <a:rPr lang="sl-SI" sz="2000" b="1" dirty="0" smtClean="0">
                <a:solidFill>
                  <a:schemeClr val="bg1"/>
                </a:solidFill>
              </a:rPr>
              <a:t>... v času "vladarja" Danila Türka učenci pri delu uporabljajo interaktivne table in iPade, največja kazen, ki jih lahko doleti za blažje prestopke, pa je podpis v beležko in začasna odstranitev iz skupine učencev.</a:t>
            </a:r>
            <a:br>
              <a:rPr lang="sl-SI" sz="2000" b="1" dirty="0" smtClean="0">
                <a:solidFill>
                  <a:schemeClr val="bg1"/>
                </a:solidFill>
              </a:rPr>
            </a:br>
            <a:r>
              <a:rPr lang="sl-SI" sz="2000" b="1" dirty="0" smtClean="0">
                <a:solidFill>
                  <a:schemeClr val="bg1"/>
                </a:solidFill>
              </a:rPr>
              <a:t/>
            </a:r>
            <a:br>
              <a:rPr lang="sl-SI" sz="2000" b="1" dirty="0" smtClean="0">
                <a:solidFill>
                  <a:schemeClr val="bg1"/>
                </a:solidFill>
              </a:rPr>
            </a:br>
            <a:r>
              <a:rPr lang="sl-SI" sz="2000" b="1" dirty="0" smtClean="0">
                <a:solidFill>
                  <a:schemeClr val="bg1"/>
                </a:solidFill>
              </a:rPr>
              <a:t>V učilnicah Slovenskega šolskega muzeja in Osnovne šole Prule smo primerjali klasično šolsko uro iz leta 1905 in 2011. Med njima je več kot sto let razlike, a če nekatere stvari ostajajo enake, so druge napravile vesoljni korak naprej</a:t>
            </a:r>
            <a:r>
              <a:rPr lang="sl-SI" dirty="0" smtClean="0">
                <a:solidFill>
                  <a:schemeClr val="bg1"/>
                </a:solidFill>
              </a:rPr>
              <a:t>.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45171" cy="553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/>
          <p:cNvSpPr txBox="1"/>
          <p:nvPr/>
        </p:nvSpPr>
        <p:spPr>
          <a:xfrm>
            <a:off x="323528" y="5949280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S prvošolci Osnovne šole Prule smo se skozi </a:t>
            </a:r>
            <a:r>
              <a:rPr lang="sl-SI" b="1" dirty="0" smtClean="0"/>
              <a:t>prizmo </a:t>
            </a:r>
            <a:r>
              <a:rPr lang="sl-SI" b="1" dirty="0"/>
              <a:t>časa zazrli v sedanjost, morda tudi v prihodnost.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688013" cy="578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971600" y="6165304"/>
            <a:ext cx="3242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Nekoč so učenci pisali s kredo ...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04" y="594917"/>
            <a:ext cx="8716592" cy="566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187624" y="6237312"/>
            <a:ext cx="3985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... danes "tapkajo" po zaslonih na dotik</a:t>
            </a:r>
            <a:r>
              <a:rPr lang="pl-PL" dirty="0"/>
              <a:t>.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888" y="652074"/>
            <a:ext cx="8764224" cy="555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1403648" y="6237312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Šolarji so nekoč pisali s peresi.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630855" cy="547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0" y="60212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Na roki, ki so jo uporabljali za pisanje, so nosili "rokavnik", ki je njihove rokave med pisanjem ščitil pred madeži črnila ali krede.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364088" y="0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l-SI" dirty="0" smtClean="0">
                <a:solidFill>
                  <a:schemeClr val="bg1"/>
                </a:solidFill>
              </a:rPr>
              <a:t>Učna ura iz "računstva" v letu 1905</a:t>
            </a:r>
            <a:endParaRPr 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611802" cy="563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251520" y="60212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Danes je v interaktivnem učnem </a:t>
            </a:r>
            <a:r>
              <a:rPr lang="sl-SI" b="1" dirty="0" smtClean="0"/>
              <a:t>kompletu vse </a:t>
            </a:r>
            <a:r>
              <a:rPr lang="sl-SI" b="1" dirty="0"/>
              <a:t>bolj enostavno, privlačno in živobarvno.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572" y="633022"/>
            <a:ext cx="8630855" cy="5591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avokotnik 2"/>
          <p:cNvSpPr/>
          <p:nvPr/>
        </p:nvSpPr>
        <p:spPr>
          <a:xfrm>
            <a:off x="539552" y="6237312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Deklice in dečki so nekoč sedeli ločeni, danes so ločevanja po spolih stvar preteklosti.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656442" y="0"/>
            <a:ext cx="348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sl-SI" dirty="0" smtClean="0">
                <a:solidFill>
                  <a:schemeClr val="accent6">
                    <a:lumMod val="50000"/>
                  </a:schemeClr>
                </a:solidFill>
              </a:rPr>
              <a:t>Učna ura iz matematike v letu 2011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469</Words>
  <Application>Microsoft Office PowerPoint</Application>
  <PresentationFormat>Diaprojekcija na zaslonu (4:3)</PresentationFormat>
  <Paragraphs>44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2" baseType="lpstr">
      <vt:lpstr>Officeova tema</vt:lpstr>
      <vt:lpstr>Od gosjih peres do  tabličnih računalnikov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Vir: http://www.siol.net/novice/rubrikon/fotofokus/2011/11/fotofokus_sola_nekoc_in_danes.aspx   Uporabljene fotografije in spremni tekst so last avtorjev.  Prosojnice služijo kot pomoč pri pouku.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Klavdija</dc:creator>
  <cp:lastModifiedBy>JEMA</cp:lastModifiedBy>
  <cp:revision>13</cp:revision>
  <dcterms:created xsi:type="dcterms:W3CDTF">2011-11-14T21:31:07Z</dcterms:created>
  <dcterms:modified xsi:type="dcterms:W3CDTF">2016-01-25T16:45:36Z</dcterms:modified>
</cp:coreProperties>
</file>