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3" r:id="rId4"/>
    <p:sldId id="274" r:id="rId5"/>
    <p:sldId id="275" r:id="rId6"/>
    <p:sldId id="279" r:id="rId7"/>
    <p:sldId id="280" r:id="rId8"/>
    <p:sldId id="281" r:id="rId9"/>
    <p:sldId id="282" r:id="rId10"/>
    <p:sldId id="276" r:id="rId11"/>
    <p:sldId id="277" r:id="rId12"/>
    <p:sldId id="278" r:id="rId13"/>
    <p:sldId id="261" r:id="rId14"/>
    <p:sldId id="270" r:id="rId15"/>
    <p:sldId id="263" r:id="rId16"/>
    <p:sldId id="262" r:id="rId17"/>
    <p:sldId id="264" r:id="rId18"/>
    <p:sldId id="265" r:id="rId19"/>
    <p:sldId id="266" r:id="rId20"/>
    <p:sldId id="267" r:id="rId21"/>
    <p:sldId id="268" r:id="rId22"/>
    <p:sldId id="269" r:id="rId23"/>
    <p:sldId id="257" r:id="rId24"/>
    <p:sldId id="258" r:id="rId25"/>
    <p:sldId id="259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932092-0AB9-4652-B9A8-2A96D15BA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9CB3ED1-F4D4-4BDE-B513-132AC6582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9FB125E-B164-42E9-9336-CD41F40A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1C79B7-FCC2-49BF-9690-8D1A1774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782D9EB-FC48-4040-96E8-936AD19F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023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F8B856-0FC9-432A-A049-55A93A9D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AD8215A-3912-406D-AD14-873C95371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3D9EC7-3D20-4304-9C4C-930D6081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78BA2D6-74FD-4B2F-8BF1-088DAF86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03C3D2-79DB-4235-93BA-5897F239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31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3EA30C9-A1BA-4082-AB4E-40BA383CB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0C563A4-2924-454F-9BFA-F91B21410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FFC9BD6-7BDB-4553-A71B-1CB39761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AF0FF69-C61A-4CA6-B5D4-30D295A0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912DFB1-6D52-4A0A-AA41-02AFF0E0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836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14306C-8BAD-478C-BDAE-2A6035A7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F09B403-D34E-47F3-90DD-6F085DCC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78CE134-54AB-44C6-804C-4A6AFA96A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12ACF1D-8F64-425C-9D5C-26D96D2D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D577C70-111E-49F8-AA09-85EB90F9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168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A9B32-B980-4A6E-9EEE-B0328E82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3DAB778-547B-4EBB-9C05-8A05C5E47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4166050-380C-4714-9D39-EFFEB829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FB01557-BA91-4C55-8116-4377085C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30D5E68-37C8-4A5C-B494-90DDB4A9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95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285097-C485-4089-A413-6565EEC0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EC7954A-5EE2-460E-8CF3-67CB3F9FE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2DF1B77-62DD-42E3-940E-8AFBA8975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79120A3-E108-4874-B5C2-D6C3A41E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40C0E3E-743A-432F-B17E-5230477A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78DC970-B144-4000-AF29-2FE0A126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224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CD6E16-E485-482E-892F-7329BEC6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C362CC4-4DC9-4283-8846-D169BFB67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46584F9-DF89-42CA-8CD2-CC9A5647B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BADC001-1D86-4E48-9C08-735BAC70C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232F149-1394-4D6C-BC70-71D83BAEF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388E3B8-0AE3-4531-BE07-C4D488C9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E4CD562-8B1F-4607-B489-8781CA30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DBF3B997-02C9-45EF-922F-3949D63E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5250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10AF9C-EEA1-4026-87BB-2C1EA12B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83D7CDE-D7A3-4A2B-A66E-9829D659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CA100C8-C2E5-480E-B32A-0AB676D6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FD844CC-D90F-439E-913E-E38389D4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019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6E10F508-0EEA-4D62-94CC-A4CFA1DC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19A18987-076F-4870-B898-A43779E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E5F176E-E4A3-4B8D-BBEA-24C3188C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720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90B4B4-5542-4480-9D1A-116C04BA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58D6DF6-E3AA-429F-A88C-550D263E5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A55735E-8AF2-4916-924D-5E9D8CCFC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17F3FCE-EF2D-4123-8B44-3705B1C9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582B158-DADC-4EAF-A8E3-0D26736C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CAE9D7B-284E-408D-9E12-BCC9BC37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960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B040EB-D359-4614-A31E-4E6C35CB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BECC2C9-DD5E-4604-B57F-7B5DF9FE4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D76C702-BDCB-4A01-94ED-62A670107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0034331-6578-42A1-870A-71A7E352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25E713B-46B7-49BC-985F-309D959C3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015FEE6-A52F-46CA-BD08-3CF5EC00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560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C56C83F-9055-4817-9C76-CCA1AE404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28A4481-D6FF-410A-BBEB-A3322358A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570199E-6905-46A1-A7DB-7059698F6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05DF4-E34F-456D-8C38-BDA45BB7024A}" type="datetimeFigureOut">
              <a:rPr lang="sl-SI" smtClean="0"/>
              <a:t>10. 10. 2020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9D00875-D243-4B31-A4A7-C329D9D40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9A59FE9-BD63-4BAE-80B7-E33916BFA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718C-EEBC-4A0F-B181-F17CE2DF04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70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etes-zveza.si/wp-content/uploads/2020/06/SB130_oktober_2019_4p.pdf" TargetMode="External"/><Relationship Id="rId2" Type="http://schemas.openxmlformats.org/officeDocument/2006/relationships/hyperlink" Target="https://www.diabetes-zveza.si/wp-content/uploads/2020/06/SB129_jullij_2019_3p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iabetes-zveza.si/wp-content/uploads/2020/06/SB132_marec_2020_3p.pdf" TargetMode="External"/><Relationship Id="rId4" Type="http://schemas.openxmlformats.org/officeDocument/2006/relationships/hyperlink" Target="https://www.diabetes-zveza.si/wp-content/uploads/2020/06/SB131_december_2019_4p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044EA1E-744F-4FC7-8185-FF975BE2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45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7C4281B-D5B2-45F0-AA01-2E357F378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sl-SI" b="1">
                <a:solidFill>
                  <a:srgbClr val="FFFFFF"/>
                </a:solidFill>
              </a:rPr>
              <a:t>Sladkorna bolezen – povzetki člankov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864C216-CE2B-4094-9A0E-8E7359ADD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sl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96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12186A-C8E4-4DC0-8308-C3CA5F9E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b="1" dirty="0"/>
              <a:t>Članek : KOŽNE IN NOHTNE BOLEZNI </a:t>
            </a:r>
            <a:br>
              <a:rPr lang="sl-SI" sz="3600" dirty="0"/>
            </a:br>
            <a:r>
              <a:rPr lang="sl-SI" sz="3600" dirty="0"/>
              <a:t>https://www.diabetes-zveza.si/wp-content/uploads/2020/06/SB129_jullij_2019_3p.pdf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0AC47D-0E0E-4AFE-9220-C36444841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19133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SB povzroča spremembe na drobnem žilju kože in živcih. </a:t>
            </a:r>
          </a:p>
          <a:p>
            <a:pPr marL="0" indent="0">
              <a:buNone/>
            </a:pPr>
            <a:r>
              <a:rPr lang="sl-SI" dirty="0"/>
              <a:t>DIABETIČNO STOPALO: </a:t>
            </a:r>
          </a:p>
          <a:p>
            <a:pPr marL="0" indent="0">
              <a:buNone/>
            </a:pPr>
            <a:r>
              <a:rPr lang="sl-SI" dirty="0"/>
              <a:t>Bolnik ima odsoten občutek za bolečino in toploto v stopalih. </a:t>
            </a:r>
            <a:r>
              <a:rPr lang="sl-SI" dirty="0" err="1"/>
              <a:t>Kremljasto</a:t>
            </a:r>
            <a:r>
              <a:rPr lang="sl-SI" dirty="0"/>
              <a:t> oblikovani prsti, zadebeljeni nohti, pod zadebelitvijo nastanejo razjede. Lahko vodi v nastanek gangrene. </a:t>
            </a:r>
          </a:p>
          <a:p>
            <a:pPr marL="0" indent="0">
              <a:buNone/>
            </a:pPr>
            <a:r>
              <a:rPr lang="sl-SI" dirty="0"/>
              <a:t>!zelo je pomembna nega stopal. </a:t>
            </a: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B4890D6D-2C7E-4651-8EA0-A72A08EB2EBA}"/>
              </a:ext>
            </a:extLst>
          </p:cNvPr>
          <p:cNvSpPr txBox="1">
            <a:spLocks/>
          </p:cNvSpPr>
          <p:nvPr/>
        </p:nvSpPr>
        <p:spPr>
          <a:xfrm>
            <a:off x="5884334" y="1825625"/>
            <a:ext cx="49191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OKUŽBE KOŽE IN NOHTOV: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POVZROČA kvasovka </a:t>
            </a:r>
            <a:r>
              <a:rPr lang="sl-SI" dirty="0" err="1"/>
              <a:t>Candida</a:t>
            </a:r>
            <a:r>
              <a:rPr lang="sl-SI" dirty="0"/>
              <a:t> </a:t>
            </a:r>
            <a:r>
              <a:rPr lang="sl-SI" dirty="0" err="1"/>
              <a:t>albicans</a:t>
            </a:r>
            <a:endParaRPr lang="sl-SI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Topli, </a:t>
            </a:r>
            <a:r>
              <a:rPr lang="sl-SI" dirty="0" err="1"/>
              <a:t>vlaćni</a:t>
            </a:r>
            <a:r>
              <a:rPr lang="sl-SI" dirty="0"/>
              <a:t> predel-v kožnih gubah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Otekla, pordela koža, mehurčki, nožnica-srbečica, rdečina..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580FDAD-93E0-4094-8FCE-1D8D2D555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3" t="43355" r="61437" b="50077"/>
          <a:stretch/>
        </p:blipFill>
        <p:spPr>
          <a:xfrm>
            <a:off x="6265335" y="5167312"/>
            <a:ext cx="5757331" cy="13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8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CA86BA5B-4AD4-49E6-BB8E-F7A9EE09C3F9}"/>
              </a:ext>
            </a:extLst>
          </p:cNvPr>
          <p:cNvSpPr txBox="1">
            <a:spLocks/>
          </p:cNvSpPr>
          <p:nvPr/>
        </p:nvSpPr>
        <p:spPr>
          <a:xfrm>
            <a:off x="512234" y="614577"/>
            <a:ext cx="5378203" cy="5573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OKUŽBE KOŽE IN NOHTOV: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400" dirty="0"/>
              <a:t>POVZROČA kvasovka </a:t>
            </a:r>
            <a:r>
              <a:rPr lang="sl-SI" sz="1400" dirty="0" err="1"/>
              <a:t>Candida</a:t>
            </a:r>
            <a:r>
              <a:rPr lang="sl-SI" sz="1400" dirty="0"/>
              <a:t> </a:t>
            </a:r>
            <a:r>
              <a:rPr lang="sl-SI" sz="1400" dirty="0" err="1"/>
              <a:t>albicans</a:t>
            </a:r>
            <a:endParaRPr lang="sl-SI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1400" dirty="0"/>
              <a:t>Topli, vlažni predel-v kožnih gubah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400" dirty="0"/>
              <a:t>Otekla, pordela koža, mehurčki, nožnica-srbečica, rdečina..</a:t>
            </a:r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r>
              <a:rPr lang="sl-SI" sz="1400" dirty="0"/>
              <a:t>KAKO ZDRAVIMO?</a:t>
            </a:r>
          </a:p>
          <a:p>
            <a:pPr marL="0" indent="0">
              <a:buNone/>
            </a:pPr>
            <a:r>
              <a:rPr lang="sl-SI" sz="1400" dirty="0"/>
              <a:t>KREMAMI za ustavitev rasti gliv</a:t>
            </a:r>
          </a:p>
          <a:p>
            <a:pPr marL="0" indent="0">
              <a:buNone/>
            </a:pPr>
            <a:r>
              <a:rPr lang="sl-SI" sz="1400" dirty="0"/>
              <a:t>Huje: zdravljenje v obliki tablet</a:t>
            </a:r>
          </a:p>
          <a:p>
            <a:pPr marL="0" indent="0">
              <a:buNone/>
            </a:pPr>
            <a:r>
              <a:rPr lang="sl-SI" sz="1400" dirty="0"/>
              <a:t>Poskrbimo za suha kožo med gubami in SB dobro urejena</a:t>
            </a:r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r>
              <a:rPr lang="sl-SI" sz="1400" dirty="0"/>
              <a:t>PROBLEM nastane, če pridejo vmes </a:t>
            </a:r>
            <a:r>
              <a:rPr lang="sl-SI" sz="1400" dirty="0" err="1"/>
              <a:t>bakrterije</a:t>
            </a:r>
            <a:r>
              <a:rPr lang="sl-SI" sz="1400" dirty="0"/>
              <a:t>. npr. šen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7BAFAA1-193B-4D5E-B1BD-830FC62FB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3" t="43355" r="61437" b="50077"/>
          <a:stretch/>
        </p:blipFill>
        <p:spPr>
          <a:xfrm>
            <a:off x="512234" y="5115386"/>
            <a:ext cx="5757331" cy="137488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570D808-0396-4D68-903A-DF4635A5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1" t="26453" r="54506" b="50538"/>
          <a:stretch/>
        </p:blipFill>
        <p:spPr>
          <a:xfrm>
            <a:off x="6653047" y="1035133"/>
            <a:ext cx="3168870" cy="236622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B3C49C3-4FAF-4602-AE40-F34A73FF48B3}"/>
              </a:ext>
            </a:extLst>
          </p:cNvPr>
          <p:cNvSpPr txBox="1"/>
          <p:nvPr/>
        </p:nvSpPr>
        <p:spPr>
          <a:xfrm>
            <a:off x="6589986" y="1119352"/>
            <a:ext cx="1198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ŠEN: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E701BF2-EAE7-4623-BE06-2A7AFDDA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766" y="3437601"/>
            <a:ext cx="4068323" cy="3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00366B-36F9-4165-8DF6-63403D0C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LUSKAVICA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7ECE8C8-308E-4286-83A4-27FC1319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040" y="677917"/>
            <a:ext cx="5977759" cy="5499046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solidFill>
                  <a:srgbClr val="7030A0"/>
                </a:solidFill>
              </a:rPr>
              <a:t>SUHA KOŽA IN SRBENJE: </a:t>
            </a:r>
          </a:p>
          <a:p>
            <a:pPr marL="0" indent="0">
              <a:buNone/>
            </a:pPr>
            <a:r>
              <a:rPr lang="sl-SI" dirty="0"/>
              <a:t>Kjerkoli, najpogosteje na goleni</a:t>
            </a:r>
          </a:p>
          <a:p>
            <a:pPr marL="0" indent="0">
              <a:buNone/>
            </a:pPr>
            <a:r>
              <a:rPr lang="sl-SI" dirty="0"/>
              <a:t>Zaradi prizadetosti živčevja- slabše delovanje lojnic in znojnic- koža je suha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solidFill>
                  <a:srgbClr val="7030A0"/>
                </a:solidFill>
              </a:rPr>
              <a:t>RUBEOZA: </a:t>
            </a:r>
          </a:p>
          <a:p>
            <a:pPr marL="0" indent="0">
              <a:buNone/>
            </a:pPr>
            <a:r>
              <a:rPr lang="sl-SI" dirty="0"/>
              <a:t>=pordela koža obraza. </a:t>
            </a:r>
          </a:p>
          <a:p>
            <a:pPr marL="0" indent="0">
              <a:buNone/>
            </a:pPr>
            <a:r>
              <a:rPr lang="sl-SI" dirty="0"/>
              <a:t>-znak slabo urejena sladkorne bolezni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5F784CB-0728-490F-B191-BC512E137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9" t="25418" r="53012" b="18099"/>
          <a:stretch/>
        </p:blipFill>
        <p:spPr>
          <a:xfrm>
            <a:off x="1008993" y="1576551"/>
            <a:ext cx="3184635" cy="47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5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C4123F-2C1F-4926-89FD-47F16F4D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Članek 4: Ustna higiena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A0D846A-4F34-42BC-BED1-732754BE9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7" t="28889" r="25000" b="15605"/>
          <a:stretch/>
        </p:blipFill>
        <p:spPr>
          <a:xfrm>
            <a:off x="482037" y="2261847"/>
            <a:ext cx="5173956" cy="327450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08119A5-301B-4BD6-A92E-F51BBD593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1303"/>
            <a:ext cx="5852667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2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7C74601-85A5-42AF-A43C-0CE086456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0" t="27434" r="26547" b="14549"/>
          <a:stretch/>
        </p:blipFill>
        <p:spPr>
          <a:xfrm>
            <a:off x="628650" y="237261"/>
            <a:ext cx="9467850" cy="63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E7EDF-8D12-4525-AF50-845AD000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11396133" cy="1377385"/>
          </a:xfrm>
        </p:spPr>
        <p:txBody>
          <a:bodyPr>
            <a:normAutofit/>
          </a:bodyPr>
          <a:lstStyle/>
          <a:p>
            <a:r>
              <a:rPr lang="sl-SI" sz="2000" dirty="0"/>
              <a:t>ČLANEK : ODGOVORI USTNO</a:t>
            </a:r>
            <a:br>
              <a:rPr lang="sl-SI" sz="2000" dirty="0"/>
            </a:br>
            <a:r>
              <a:rPr lang="sl-SI" sz="2000" dirty="0"/>
              <a:t>https://www.diabetes-zveza.si/wp-content/uploads/2020/06/SB133_maj_2020_5p.pdf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C5B4835-7CEE-4A23-8379-77FFE0AE3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2900" y="1825625"/>
            <a:ext cx="7200900" cy="435133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sl-SI" sz="1800" dirty="0"/>
              <a:t>Kateri dva tipa ravnotežja poznamo?</a:t>
            </a:r>
          </a:p>
          <a:p>
            <a:pPr marL="342900" indent="-342900">
              <a:buAutoNum type="arabicPeriod"/>
            </a:pPr>
            <a:r>
              <a:rPr lang="sl-SI" sz="1800" dirty="0"/>
              <a:t>Zakaj je pomembno uriti ravnotežje?</a:t>
            </a:r>
          </a:p>
          <a:p>
            <a:pPr marL="342900" indent="-342900">
              <a:buAutoNum type="arabicPeriod"/>
            </a:pPr>
            <a:r>
              <a:rPr lang="sl-SI" sz="1800" dirty="0"/>
              <a:t>Kateri bolniki imajo več 15x več možnosti za padce? </a:t>
            </a:r>
          </a:p>
          <a:p>
            <a:pPr marL="0" indent="0">
              <a:buNone/>
            </a:pPr>
            <a:r>
              <a:rPr lang="sl-SI" sz="1800" dirty="0"/>
              <a:t>Z nevropatijami </a:t>
            </a:r>
          </a:p>
          <a:p>
            <a:pPr marL="0" indent="0">
              <a:buNone/>
            </a:pPr>
            <a:r>
              <a:rPr lang="sl-SI" sz="1800" dirty="0"/>
              <a:t>4. Kolikokrat tedensko je priporočljivo izvajati vadbo? 3x 12 tednov </a:t>
            </a:r>
          </a:p>
          <a:p>
            <a:pPr marL="0" indent="0">
              <a:buNone/>
            </a:pPr>
            <a:endParaRPr lang="sl-SI" sz="1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A3D4984-0DA8-453F-A5E2-4DBF2823B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4" t="32666" r="58861" b="24376"/>
          <a:stretch/>
        </p:blipFill>
        <p:spPr>
          <a:xfrm>
            <a:off x="171449" y="1126728"/>
            <a:ext cx="3557838" cy="54984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D64A162-02E7-4BD3-9471-3E66EAE38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2" t="64009" r="58796" b="15409"/>
          <a:stretch/>
        </p:blipFill>
        <p:spPr>
          <a:xfrm>
            <a:off x="3729287" y="4840059"/>
            <a:ext cx="3557837" cy="1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7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E0C1F8-B0D3-4BB1-9034-1D11ED1A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sl-SI" sz="1800" dirty="0"/>
            </a:br>
            <a:r>
              <a:rPr lang="sl-SI" sz="1800" dirty="0"/>
              <a:t>https://www.diabetes-zveza.si/wp-content/uploads/2020/06/SB129_jullij_2019_3p.pdf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7B8BEA0-AC35-4319-B0AB-04D68D9D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917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b="1" dirty="0"/>
              <a:t>Koliko minut napora je priporočljivega na teden? </a:t>
            </a:r>
            <a:r>
              <a:rPr lang="sl-SI" dirty="0"/>
              <a:t>150 min ali 75 min visokega napora (za razvoj vzdržljivosti pa 300-150 min visokega n.)</a:t>
            </a:r>
          </a:p>
          <a:p>
            <a:pPr marL="514350" indent="-514350">
              <a:buAutoNum type="arabicPeriod"/>
            </a:pPr>
            <a:r>
              <a:rPr lang="sl-SI" b="1" dirty="0"/>
              <a:t>Kaj pa za sladkornega bolnika? </a:t>
            </a:r>
            <a:r>
              <a:rPr lang="sl-SI" dirty="0"/>
              <a:t>Vsakodnevna aktivnost. 3-5dni za razvoj vzdržljivosti (3-4 vadbene enote, med njimi en dan počitka)</a:t>
            </a:r>
          </a:p>
          <a:p>
            <a:pPr marL="514350" indent="-514350">
              <a:buAutoNum type="arabicPeriod"/>
            </a:pPr>
            <a:r>
              <a:rPr lang="sl-SI" dirty="0"/>
              <a:t>Kako merimo utrip? 30sekund na zapestni arteriji. Štejemo 30 s in pomnožimo z 2. Dobimo št. Udarcev na minuto. Lahko merimo tudi </a:t>
            </a:r>
            <a:r>
              <a:rPr lang="sl-SI" dirty="0" err="1"/>
              <a:t>merliniki</a:t>
            </a:r>
            <a:r>
              <a:rPr lang="sl-SI" dirty="0"/>
              <a:t>. </a:t>
            </a:r>
          </a:p>
          <a:p>
            <a:pPr marL="514350" indent="-514350">
              <a:buAutoNum type="arabicPeriod"/>
            </a:pPr>
            <a:r>
              <a:rPr lang="sl-SI" dirty="0"/>
              <a:t>Kako zmerimo delež maksimalnega napora?</a:t>
            </a:r>
          </a:p>
          <a:p>
            <a:pPr marL="0" indent="0">
              <a:buNone/>
            </a:pPr>
            <a:r>
              <a:rPr lang="sl-SI" dirty="0"/>
              <a:t>Glej naslednjo stran 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2108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3F9A4CC-8C33-4892-B723-373C1A5C0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6" t="38040" r="44740" b="11590"/>
          <a:stretch/>
        </p:blipFill>
        <p:spPr>
          <a:xfrm>
            <a:off x="575733" y="880532"/>
            <a:ext cx="6959600" cy="5586759"/>
          </a:xfrm>
          <a:prstGeom prst="rect">
            <a:avLst/>
          </a:prstGeom>
        </p:spPr>
      </p:pic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0B3CBFAD-80CE-4D4B-96B9-6014DE2C4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3270" y="1825625"/>
            <a:ext cx="3390530" cy="4351338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E5E891A-4AA8-4698-AABE-92AAA5CFE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" t="29382" r="71343" b="4606"/>
          <a:stretch/>
        </p:blipFill>
        <p:spPr>
          <a:xfrm>
            <a:off x="7658285" y="473511"/>
            <a:ext cx="3628840" cy="58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72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9A404B-3A10-4E0A-8A03-A0C362D1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Vrste aktivnosti za SB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6405A7-AACD-41BA-AFA1-5C82B3C9D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dirty="0"/>
              <a:t>HOJA</a:t>
            </a:r>
            <a:r>
              <a:rPr lang="sl-SI" dirty="0"/>
              <a:t>: ZA vzdržljivostne vadbe- za začetnike, nizek napor</a:t>
            </a:r>
          </a:p>
          <a:p>
            <a:pPr marL="0" indent="0">
              <a:buNone/>
            </a:pPr>
            <a:r>
              <a:rPr lang="sl-SI" b="1" dirty="0"/>
              <a:t>HOJA S PALICAMI</a:t>
            </a:r>
            <a:r>
              <a:rPr lang="sl-SI" dirty="0"/>
              <a:t>: PODALJŠAJO KORAKI, POVEČA PORABA ENERGIJE, VEČ MIŠIC JE AKTIVNIH KOT PRI HOJI</a:t>
            </a:r>
          </a:p>
          <a:p>
            <a:pPr marL="0" indent="0">
              <a:buNone/>
            </a:pPr>
            <a:r>
              <a:rPr lang="sl-SI" b="1" dirty="0"/>
              <a:t>Tek: </a:t>
            </a:r>
            <a:r>
              <a:rPr lang="sl-SI" dirty="0"/>
              <a:t>ZA ZAČETNIKE POSTOPOMA</a:t>
            </a:r>
          </a:p>
          <a:p>
            <a:pPr marL="0" indent="0">
              <a:buNone/>
            </a:pPr>
            <a:r>
              <a:rPr lang="sl-SI" b="1" dirty="0"/>
              <a:t>POHODNIŠTVO: </a:t>
            </a:r>
            <a:r>
              <a:rPr lang="sl-SI" dirty="0"/>
              <a:t>urimo vzdržljivost, ravnotežje, stabilnost, , zahteva večjo zalogo OH, pojavi lahko hipoglikemija</a:t>
            </a:r>
          </a:p>
          <a:p>
            <a:pPr marL="0" indent="0">
              <a:buNone/>
            </a:pPr>
            <a:r>
              <a:rPr lang="sl-SI" b="1" dirty="0"/>
              <a:t>KOLESARJENJE: </a:t>
            </a:r>
            <a:r>
              <a:rPr lang="sl-SI" dirty="0"/>
              <a:t>ni </a:t>
            </a:r>
            <a:r>
              <a:rPr lang="sl-SI" dirty="0" err="1"/>
              <a:t>preobreminitve</a:t>
            </a:r>
            <a:r>
              <a:rPr lang="sl-SI" dirty="0"/>
              <a:t> skeletnega sistema, za tiste z težo, </a:t>
            </a:r>
          </a:p>
          <a:p>
            <a:pPr marL="0" indent="0">
              <a:buNone/>
            </a:pPr>
            <a:r>
              <a:rPr lang="sl-SI" b="1" dirty="0"/>
              <a:t>PLAVANJE: </a:t>
            </a:r>
            <a:r>
              <a:rPr lang="sl-SI" dirty="0"/>
              <a:t>pred plavanjem dodaten obrok OH, </a:t>
            </a:r>
          </a:p>
        </p:txBody>
      </p:sp>
    </p:spTree>
    <p:extLst>
      <p:ext uri="{BB962C8B-B14F-4D97-AF65-F5344CB8AC3E}">
        <p14:creationId xmlns:p14="http://schemas.microsoft.com/office/powerpoint/2010/main" val="803181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12186A-C8E4-4DC0-8308-C3CA5F9E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dirty="0"/>
              <a:t>Članek 5: KOŽNE IN NOHTNE BOLEZNI </a:t>
            </a:r>
            <a:br>
              <a:rPr lang="sl-SI" sz="3600" dirty="0"/>
            </a:br>
            <a:r>
              <a:rPr lang="sl-SI" sz="3600" dirty="0"/>
              <a:t>https://www.diabetes-zveza.si/wp-content/uploads/2020/06/SB129_jullij_2019_3p.pdf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0AC47D-0E0E-4AFE-9220-C36444841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19133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SB povzroča spremembe na drobnem žilju kože in živcih. </a:t>
            </a:r>
          </a:p>
          <a:p>
            <a:pPr marL="0" indent="0">
              <a:buNone/>
            </a:pPr>
            <a:r>
              <a:rPr lang="sl-SI" dirty="0"/>
              <a:t>DIABETIČNO STOPALO: </a:t>
            </a:r>
          </a:p>
          <a:p>
            <a:pPr marL="0" indent="0">
              <a:buNone/>
            </a:pPr>
            <a:r>
              <a:rPr lang="sl-SI" dirty="0"/>
              <a:t>Bolnik ima odsoten občutek za bolečino in toploto v stopalih. </a:t>
            </a:r>
            <a:r>
              <a:rPr lang="sl-SI" dirty="0" err="1"/>
              <a:t>Kremljasto</a:t>
            </a:r>
            <a:r>
              <a:rPr lang="sl-SI" dirty="0"/>
              <a:t> oblikovani prsti, zadebeljeni nohti, pod zadebelitvijo nastanejo razjede. Lahko vodi v nastanek gangrene. </a:t>
            </a:r>
          </a:p>
          <a:p>
            <a:pPr marL="0" indent="0">
              <a:buNone/>
            </a:pPr>
            <a:r>
              <a:rPr lang="sl-SI" dirty="0"/>
              <a:t>!zelo je pomembna nega stopal. </a:t>
            </a: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B4890D6D-2C7E-4651-8EA0-A72A08EB2EBA}"/>
              </a:ext>
            </a:extLst>
          </p:cNvPr>
          <p:cNvSpPr txBox="1">
            <a:spLocks/>
          </p:cNvSpPr>
          <p:nvPr/>
        </p:nvSpPr>
        <p:spPr>
          <a:xfrm>
            <a:off x="5884334" y="1825625"/>
            <a:ext cx="49191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OKUŽBE KOŽE IN NOHTOV: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POVZROČA kvasovka </a:t>
            </a:r>
            <a:r>
              <a:rPr lang="sl-SI" dirty="0" err="1"/>
              <a:t>Candida</a:t>
            </a:r>
            <a:r>
              <a:rPr lang="sl-SI" dirty="0"/>
              <a:t> </a:t>
            </a:r>
            <a:r>
              <a:rPr lang="sl-SI" dirty="0" err="1"/>
              <a:t>albicans</a:t>
            </a:r>
            <a:endParaRPr lang="sl-SI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Topli, </a:t>
            </a:r>
            <a:r>
              <a:rPr lang="sl-SI" dirty="0" err="1"/>
              <a:t>vlaćni</a:t>
            </a:r>
            <a:r>
              <a:rPr lang="sl-SI" dirty="0"/>
              <a:t> predel-v kožnih gubah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Otekla, pordela koža, mehurčki, nožnica-srbečica, rdečina..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580FDAD-93E0-4094-8FCE-1D8D2D555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3" t="43355" r="61437" b="50077"/>
          <a:stretch/>
        </p:blipFill>
        <p:spPr>
          <a:xfrm>
            <a:off x="6265335" y="5167312"/>
            <a:ext cx="5757331" cy="13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8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BF329C-8B10-4795-AD03-07E4304A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ČLANKI: </a:t>
            </a:r>
            <a:br>
              <a:rPr lang="sl-SI" dirty="0"/>
            </a:br>
            <a:r>
              <a:rPr lang="sl-SI" dirty="0"/>
              <a:t>SB=SLADKORNA BOLEZEN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97DB22-3E29-4FA1-A6B1-21A743EF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sl-SI" dirty="0"/>
              <a:t>ČLANEK: </a:t>
            </a:r>
            <a:r>
              <a:rPr lang="sl-SI" dirty="0">
                <a:hlinkClick r:id="rId2"/>
              </a:rPr>
              <a:t>https://www.diabetes-zveza.si/wp-content/uploads/2020/06/SB129_jullij_2019_3p.pdf</a:t>
            </a:r>
            <a:endParaRPr lang="sl-SI" dirty="0"/>
          </a:p>
          <a:p>
            <a:pPr marL="514350" indent="-514350">
              <a:buAutoNum type="arabicPeriod"/>
            </a:pPr>
            <a:r>
              <a:rPr lang="sl-SI" dirty="0"/>
              <a:t>Članek: </a:t>
            </a:r>
            <a:r>
              <a:rPr lang="sl-SI" dirty="0">
                <a:hlinkClick r:id="rId3"/>
              </a:rPr>
              <a:t>https://www.diabetes-zveza.si/wp-content/uploads/2020/06/SB130_oktober_2019_4p.pdf</a:t>
            </a:r>
            <a:endParaRPr lang="sl-SI" dirty="0"/>
          </a:p>
          <a:p>
            <a:pPr marL="514350" indent="-514350">
              <a:buAutoNum type="arabicPeriod"/>
            </a:pPr>
            <a:r>
              <a:rPr lang="sl-SI" dirty="0"/>
              <a:t>Članek: </a:t>
            </a:r>
            <a:r>
              <a:rPr lang="sl-SI" dirty="0">
                <a:hlinkClick r:id="rId4"/>
              </a:rPr>
              <a:t>https://www.diabetes-zveza.si/wp-content/uploads/2020/06/SB131_december_2019_4p.pdf</a:t>
            </a:r>
            <a:endParaRPr lang="sl-SI" dirty="0"/>
          </a:p>
          <a:p>
            <a:pPr marL="514350" indent="-514350">
              <a:buAutoNum type="arabicPeriod"/>
            </a:pPr>
            <a:r>
              <a:rPr lang="sl-SI" dirty="0"/>
              <a:t>Članek: </a:t>
            </a:r>
            <a:r>
              <a:rPr lang="sl-SI" dirty="0">
                <a:hlinkClick r:id="rId5"/>
              </a:rPr>
              <a:t>https://www.diabetes-zveza.si/wp-content/uploads/2020/06/SB132_marec_2020_3p.pdf</a:t>
            </a:r>
            <a:endParaRPr lang="sl-SI" dirty="0"/>
          </a:p>
          <a:p>
            <a:pPr marL="514350" indent="-514350">
              <a:buAutoNum type="arabicPeriod"/>
            </a:pPr>
            <a:r>
              <a:rPr lang="sl-SI" dirty="0"/>
              <a:t>Članek: https://www.diabetes-zveza.si/wp-content/uploads/2020/06/SB133_maj_2020_5p.pdf</a:t>
            </a:r>
          </a:p>
        </p:txBody>
      </p:sp>
    </p:spTree>
    <p:extLst>
      <p:ext uri="{BB962C8B-B14F-4D97-AF65-F5344CB8AC3E}">
        <p14:creationId xmlns:p14="http://schemas.microsoft.com/office/powerpoint/2010/main" val="71852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2">
            <a:extLst>
              <a:ext uri="{FF2B5EF4-FFF2-40B4-BE49-F238E27FC236}">
                <a16:creationId xmlns:a16="http://schemas.microsoft.com/office/drawing/2014/main" id="{CA86BA5B-4AD4-49E6-BB8E-F7A9EE09C3F9}"/>
              </a:ext>
            </a:extLst>
          </p:cNvPr>
          <p:cNvSpPr txBox="1">
            <a:spLocks/>
          </p:cNvSpPr>
          <p:nvPr/>
        </p:nvSpPr>
        <p:spPr>
          <a:xfrm>
            <a:off x="512234" y="614577"/>
            <a:ext cx="5378203" cy="5573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/>
              <a:t>OKUŽBE KOŽE IN NOHTOV: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400" dirty="0"/>
              <a:t>POVZROČA kvasovka </a:t>
            </a:r>
            <a:r>
              <a:rPr lang="sl-SI" sz="1400" dirty="0" err="1"/>
              <a:t>Candida</a:t>
            </a:r>
            <a:r>
              <a:rPr lang="sl-SI" sz="1400" dirty="0"/>
              <a:t> </a:t>
            </a:r>
            <a:r>
              <a:rPr lang="sl-SI" sz="1400" dirty="0" err="1"/>
              <a:t>albicans</a:t>
            </a:r>
            <a:endParaRPr lang="sl-SI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sl-SI" sz="1400" dirty="0"/>
              <a:t>Topli, vlažni predel-v kožnih gubah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400" dirty="0"/>
              <a:t>Otekla, pordela koža, mehurčki, nožnica-srbečica, rdečina..</a:t>
            </a:r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r>
              <a:rPr lang="sl-SI" sz="1400" dirty="0"/>
              <a:t>KAKO ZDRAVIMO?</a:t>
            </a:r>
          </a:p>
          <a:p>
            <a:pPr marL="0" indent="0">
              <a:buNone/>
            </a:pPr>
            <a:r>
              <a:rPr lang="sl-SI" sz="1400" dirty="0"/>
              <a:t>KREMAMI za ustavitev rasti gliv</a:t>
            </a:r>
          </a:p>
          <a:p>
            <a:pPr marL="0" indent="0">
              <a:buNone/>
            </a:pPr>
            <a:r>
              <a:rPr lang="sl-SI" sz="1400" dirty="0"/>
              <a:t>Huje: zdravljenje v obliki tablet</a:t>
            </a:r>
          </a:p>
          <a:p>
            <a:pPr marL="0" indent="0">
              <a:buNone/>
            </a:pPr>
            <a:r>
              <a:rPr lang="sl-SI" sz="1400" dirty="0"/>
              <a:t>Poskrbimo za suha kožo med gubami in SB dobro urejena</a:t>
            </a:r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r>
              <a:rPr lang="sl-SI" sz="1400" dirty="0"/>
              <a:t>PROBLEM nastane, če pridejo vmes </a:t>
            </a:r>
            <a:r>
              <a:rPr lang="sl-SI" sz="1400" dirty="0" err="1"/>
              <a:t>bakrterije</a:t>
            </a:r>
            <a:r>
              <a:rPr lang="sl-SI" sz="1400" dirty="0"/>
              <a:t>. npr. šen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7BAFAA1-193B-4D5E-B1BD-830FC62FB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3" t="43355" r="61437" b="50077"/>
          <a:stretch/>
        </p:blipFill>
        <p:spPr>
          <a:xfrm>
            <a:off x="512234" y="5115386"/>
            <a:ext cx="5757331" cy="137488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570D808-0396-4D68-903A-DF4635A5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1" t="26453" r="54506" b="50538"/>
          <a:stretch/>
        </p:blipFill>
        <p:spPr>
          <a:xfrm>
            <a:off x="6653047" y="1035133"/>
            <a:ext cx="3168870" cy="236622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B3C49C3-4FAF-4602-AE40-F34A73FF48B3}"/>
              </a:ext>
            </a:extLst>
          </p:cNvPr>
          <p:cNvSpPr txBox="1"/>
          <p:nvPr/>
        </p:nvSpPr>
        <p:spPr>
          <a:xfrm>
            <a:off x="6589986" y="1119352"/>
            <a:ext cx="11981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ŠEN: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E701BF2-EAE7-4623-BE06-2A7AFDDA7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766" y="3437601"/>
            <a:ext cx="4068323" cy="30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91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00366B-36F9-4165-8DF6-63403D0C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LUSKAVICA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7ECE8C8-308E-4286-83A4-27FC1319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040" y="677917"/>
            <a:ext cx="5977759" cy="5499046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solidFill>
                  <a:srgbClr val="7030A0"/>
                </a:solidFill>
              </a:rPr>
              <a:t>SUHA KOŽA IN SRBENJE: </a:t>
            </a:r>
          </a:p>
          <a:p>
            <a:pPr marL="0" indent="0">
              <a:buNone/>
            </a:pPr>
            <a:r>
              <a:rPr lang="sl-SI" dirty="0"/>
              <a:t>Kjerkoli, najpogosteje na goleni</a:t>
            </a:r>
          </a:p>
          <a:p>
            <a:pPr marL="0" indent="0">
              <a:buNone/>
            </a:pPr>
            <a:r>
              <a:rPr lang="sl-SI" dirty="0"/>
              <a:t>Zaradi prizadetosti živčevja- slabše delovanje lojnic in znojnic- koža je suha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solidFill>
                  <a:srgbClr val="7030A0"/>
                </a:solidFill>
              </a:rPr>
              <a:t>RUBEOZA: </a:t>
            </a:r>
          </a:p>
          <a:p>
            <a:pPr marL="0" indent="0">
              <a:buNone/>
            </a:pPr>
            <a:r>
              <a:rPr lang="sl-SI" dirty="0"/>
              <a:t>=pordela koža obraza. </a:t>
            </a:r>
          </a:p>
          <a:p>
            <a:pPr marL="0" indent="0">
              <a:buNone/>
            </a:pPr>
            <a:r>
              <a:rPr lang="sl-SI" dirty="0"/>
              <a:t>-znak slabo urejena sladkorne bolezni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5F784CB-0728-490F-B191-BC512E137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29" t="25418" r="53012" b="18099"/>
          <a:stretch/>
        </p:blipFill>
        <p:spPr>
          <a:xfrm>
            <a:off x="1008993" y="1576551"/>
            <a:ext cx="3184635" cy="47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7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05C668-9297-4054-ACA6-34057F1D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Še druge bolezni povezane z SB: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809C1D6-F1AD-4B10-9F4B-27D67EEC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3152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1. CANTHOISIS NIGRICANS</a:t>
            </a:r>
          </a:p>
          <a:p>
            <a:pPr marL="0" indent="0">
              <a:buNone/>
            </a:pPr>
            <a:r>
              <a:rPr lang="sl-SI" dirty="0"/>
              <a:t>Rjava obarvanost kože </a:t>
            </a:r>
          </a:p>
          <a:p>
            <a:pPr marL="0" indent="0">
              <a:buNone/>
            </a:pPr>
            <a:r>
              <a:rPr lang="sl-SI" dirty="0"/>
              <a:t>2. DIABETIČNA DERMOPATIJA</a:t>
            </a:r>
          </a:p>
          <a:p>
            <a:pPr marL="0" indent="0">
              <a:buNone/>
            </a:pPr>
            <a:r>
              <a:rPr lang="sl-SI" dirty="0"/>
              <a:t>Kožo goleni, stegen, podlakti</a:t>
            </a:r>
          </a:p>
          <a:p>
            <a:pPr marL="0" indent="0">
              <a:buNone/>
            </a:pPr>
            <a:r>
              <a:rPr lang="sl-SI" dirty="0"/>
              <a:t>=rdečkastorjava žarišča</a:t>
            </a:r>
          </a:p>
          <a:p>
            <a:pPr marL="0" indent="0">
              <a:buNone/>
            </a:pPr>
            <a:r>
              <a:rPr lang="sl-SI" dirty="0"/>
              <a:t>3. NECROBIOSIS LIPOIDICA</a:t>
            </a:r>
          </a:p>
          <a:p>
            <a:pPr marL="0" indent="0">
              <a:buNone/>
            </a:pPr>
            <a:r>
              <a:rPr lang="sl-SI" dirty="0"/>
              <a:t>4. ERUPTIVNI KSANTOGRANULOMI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A97F2EE-13A0-4C43-BCEB-CCEEED2F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277" y="1690688"/>
            <a:ext cx="3400425" cy="38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64F8E8B-9029-455C-8BD6-CB514076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352" y="3429000"/>
            <a:ext cx="3137338" cy="31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4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8F0918-9084-4B8B-8EAF-ACF69C64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ČLANEK 5: COVID-19 IN SLADKORNA BOLEZEN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3ED005B-CF8F-4C2F-9901-6F55D069B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467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/>
              <a:t>1. So sladkorni bolniki bolj ogroženi PRI OKUŽBI kot drugi?</a:t>
            </a:r>
          </a:p>
          <a:p>
            <a:pPr marL="0" indent="0">
              <a:buNone/>
            </a:pPr>
            <a:r>
              <a:rPr lang="sl-SI" dirty="0"/>
              <a:t>2. Kateri dejavniki zvišujejo tveganje za okužbo med sladkornimi bolniki?</a:t>
            </a:r>
          </a:p>
          <a:p>
            <a:pPr marL="0" indent="0">
              <a:buNone/>
            </a:pPr>
            <a:r>
              <a:rPr lang="sl-SI" dirty="0"/>
              <a:t>3. Ali lahko potreba po inzulina v primeru okužbe, naraste? Kaj mora bolnik storiti?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Članek: https://www.diabetes-zveza.si/wp-content/uploads/2020/06/SB133_maj_2020_5p.pdf</a:t>
            </a:r>
          </a:p>
        </p:txBody>
      </p:sp>
    </p:spTree>
    <p:extLst>
      <p:ext uri="{BB962C8B-B14F-4D97-AF65-F5344CB8AC3E}">
        <p14:creationId xmlns:p14="http://schemas.microsoft.com/office/powerpoint/2010/main" val="3188491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A6471-2519-4B34-93F6-5E281598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Rešitve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460B3A-4585-4280-A847-5EC53542A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sl-SI" dirty="0"/>
              <a:t>Da, 3x večja umrljivost je </a:t>
            </a:r>
          </a:p>
          <a:p>
            <a:pPr marL="514350" indent="-514350">
              <a:buAutoNum type="arabicPeriod"/>
            </a:pPr>
            <a:r>
              <a:rPr lang="sl-SI" dirty="0"/>
              <a:t>Slab nadzor ravni sladkorja, kajenje, starost, telesna teža, zapleti zaradi ostalih kroničnih bolezni</a:t>
            </a:r>
          </a:p>
          <a:p>
            <a:pPr marL="514350" indent="-514350">
              <a:buAutoNum type="arabicPeriod"/>
            </a:pPr>
            <a:r>
              <a:rPr lang="sl-SI" dirty="0"/>
              <a:t>Da, prilagodi zdravljenje z zdravili in uredi prehrano </a:t>
            </a:r>
          </a:p>
          <a:p>
            <a:pPr marL="514350" indent="-514350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4776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3EE519-B155-40E8-8AAA-5F5E24E5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854" y="365125"/>
            <a:ext cx="3940946" cy="1325563"/>
          </a:xfrm>
        </p:spPr>
        <p:txBody>
          <a:bodyPr/>
          <a:lstStyle/>
          <a:p>
            <a:r>
              <a:rPr lang="sl-SI" dirty="0"/>
              <a:t>Nujno poglej !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E590186-539A-4A28-8D9E-5C28F8198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5" t="25787" r="25438" b="32051"/>
          <a:stretch/>
        </p:blipFill>
        <p:spPr>
          <a:xfrm>
            <a:off x="0" y="849266"/>
            <a:ext cx="7412854" cy="365293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07A0B37-E729-4551-B733-FBDE1E93B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10" t="36744" r="25090" b="24531"/>
          <a:stretch/>
        </p:blipFill>
        <p:spPr>
          <a:xfrm>
            <a:off x="4591049" y="3429000"/>
            <a:ext cx="7324725" cy="333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E0C1F8-B0D3-4BB1-9034-1D11ED1A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800" dirty="0"/>
              <a:t>ČLANEK 1: </a:t>
            </a:r>
            <a:br>
              <a:rPr lang="sl-SI" sz="1800" dirty="0"/>
            </a:br>
            <a:r>
              <a:rPr lang="sl-SI" sz="1800" dirty="0"/>
              <a:t>https://www.diabetes-zveza.si/wp-content/uploads/2020/06/SB129_jullij_2019_3p.pdf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7B8BEA0-AC35-4319-B0AB-04D68D9D7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917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l-SI" b="1" dirty="0"/>
              <a:t>Koliko minut napora je priporočljivega na teden? </a:t>
            </a:r>
            <a:r>
              <a:rPr lang="sl-SI" dirty="0"/>
              <a:t>150 min ali 75 min visokega napora (za razvoj vzdržljivosti pa 300-150 min visokega n.)</a:t>
            </a:r>
          </a:p>
          <a:p>
            <a:pPr marL="514350" indent="-514350">
              <a:buAutoNum type="arabicPeriod"/>
            </a:pPr>
            <a:r>
              <a:rPr lang="sl-SI" b="1" dirty="0"/>
              <a:t>Kaj pa za sladkornega bolnika? </a:t>
            </a:r>
            <a:r>
              <a:rPr lang="sl-SI" dirty="0"/>
              <a:t>Vsakodnevna aktivnost. 3-5dni za razvoj vzdržljivosti (3-4 vadbene enote, med njimi en dan počitka)</a:t>
            </a:r>
          </a:p>
          <a:p>
            <a:pPr marL="514350" indent="-514350">
              <a:buAutoNum type="arabicPeriod"/>
            </a:pPr>
            <a:r>
              <a:rPr lang="sl-SI" dirty="0"/>
              <a:t>Kako merimo utrip? 30sekund na zapestni arteriji. Štejemo 30 s in pomnožimo z 2. Dobimo št. Udarcev na minuto. Lahko merimo tudi </a:t>
            </a:r>
            <a:r>
              <a:rPr lang="sl-SI" dirty="0" err="1"/>
              <a:t>merliniki</a:t>
            </a:r>
            <a:r>
              <a:rPr lang="sl-SI" dirty="0"/>
              <a:t>. </a:t>
            </a:r>
          </a:p>
          <a:p>
            <a:pPr marL="514350" indent="-514350">
              <a:buAutoNum type="arabicPeriod"/>
            </a:pPr>
            <a:r>
              <a:rPr lang="sl-SI" dirty="0"/>
              <a:t>Kako zmerimo delež maksimalnega napora?</a:t>
            </a:r>
          </a:p>
          <a:p>
            <a:pPr marL="0" indent="0">
              <a:buNone/>
            </a:pPr>
            <a:r>
              <a:rPr lang="sl-SI" dirty="0"/>
              <a:t>Glej naslednjo stran </a:t>
            </a:r>
          </a:p>
          <a:p>
            <a:pPr marL="0" indent="0">
              <a:buNone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  <a:p>
            <a:pPr marL="514350" indent="-514350">
              <a:buAutoNum type="arabicPeriod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0068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3F9A4CC-8C33-4892-B723-373C1A5C0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6" t="38040" r="44740" b="11590"/>
          <a:stretch/>
        </p:blipFill>
        <p:spPr>
          <a:xfrm>
            <a:off x="575733" y="880532"/>
            <a:ext cx="6959600" cy="5586759"/>
          </a:xfrm>
          <a:prstGeom prst="rect">
            <a:avLst/>
          </a:prstGeom>
        </p:spPr>
      </p:pic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0B3CBFAD-80CE-4D4B-96B9-6014DE2C4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3270" y="1825625"/>
            <a:ext cx="3390530" cy="4351338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E5E891A-4AA8-4698-AABE-92AAA5CFE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0" t="29382" r="71343" b="4606"/>
          <a:stretch/>
        </p:blipFill>
        <p:spPr>
          <a:xfrm>
            <a:off x="7658285" y="473511"/>
            <a:ext cx="3628840" cy="58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9A404B-3A10-4E0A-8A03-A0C362D1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Vrste aktivnosti za SB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6405A7-AACD-41BA-AFA1-5C82B3C9D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b="1" dirty="0"/>
              <a:t>HOJA</a:t>
            </a:r>
            <a:r>
              <a:rPr lang="sl-SI" dirty="0"/>
              <a:t>: ZA vzdržljivostne vadbe- za začetnike, nizek napor</a:t>
            </a:r>
          </a:p>
          <a:p>
            <a:pPr marL="0" indent="0">
              <a:buNone/>
            </a:pPr>
            <a:r>
              <a:rPr lang="sl-SI" b="1" dirty="0"/>
              <a:t>HOJA S PALICAMI</a:t>
            </a:r>
            <a:r>
              <a:rPr lang="sl-SI" dirty="0"/>
              <a:t>: PODALJŠAJO KORAKI, POVEČA PORABA ENERGIJE, VEČ MIŠIC JE AKTIVNIH KOT PRI HOJI</a:t>
            </a:r>
          </a:p>
          <a:p>
            <a:pPr marL="0" indent="0">
              <a:buNone/>
            </a:pPr>
            <a:r>
              <a:rPr lang="sl-SI" b="1" dirty="0"/>
              <a:t>Tek: </a:t>
            </a:r>
            <a:r>
              <a:rPr lang="sl-SI" dirty="0"/>
              <a:t>ZA ZAČETNIKE POSTOPOMA</a:t>
            </a:r>
          </a:p>
          <a:p>
            <a:pPr marL="0" indent="0">
              <a:buNone/>
            </a:pPr>
            <a:r>
              <a:rPr lang="sl-SI" b="1" dirty="0"/>
              <a:t>POHODNIŠTVO: </a:t>
            </a:r>
            <a:r>
              <a:rPr lang="sl-SI" dirty="0"/>
              <a:t>urimo vzdržljivost, ravnotežje, stabilnost, , zahteva večjo zalogo OH, pojavi lahko hipoglikemija</a:t>
            </a:r>
          </a:p>
          <a:p>
            <a:pPr marL="0" indent="0">
              <a:buNone/>
            </a:pPr>
            <a:r>
              <a:rPr lang="sl-SI" b="1" dirty="0"/>
              <a:t>KOLESARJENJE: </a:t>
            </a:r>
            <a:r>
              <a:rPr lang="sl-SI" dirty="0"/>
              <a:t>ni </a:t>
            </a:r>
            <a:r>
              <a:rPr lang="sl-SI" dirty="0" err="1"/>
              <a:t>preobreminitve</a:t>
            </a:r>
            <a:r>
              <a:rPr lang="sl-SI" dirty="0"/>
              <a:t> skeletnega sistema, za tiste z težo, </a:t>
            </a:r>
          </a:p>
          <a:p>
            <a:pPr marL="0" indent="0">
              <a:buNone/>
            </a:pPr>
            <a:r>
              <a:rPr lang="sl-SI" b="1" dirty="0"/>
              <a:t>PLAVANJE: </a:t>
            </a:r>
            <a:r>
              <a:rPr lang="sl-SI" dirty="0"/>
              <a:t>pred plavanjem dodaten obrok OH, </a:t>
            </a:r>
          </a:p>
        </p:txBody>
      </p:sp>
    </p:spTree>
    <p:extLst>
      <p:ext uri="{BB962C8B-B14F-4D97-AF65-F5344CB8AC3E}">
        <p14:creationId xmlns:p14="http://schemas.microsoft.com/office/powerpoint/2010/main" val="33017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6B293E-F40E-4519-8E30-0348EF8A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>
                <a:solidFill>
                  <a:srgbClr val="7030A0"/>
                </a:solidFill>
              </a:rPr>
              <a:t>2. ČLANEK: BOLEZNI SRCA IN OŽILJA(povzetek)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FA5358-3A6C-4B6A-BCCB-359DDEB6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4046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*Pri zdravljenju in obvladovanju bolezni srca in ožilja se je umrljivost znižala za 50%. </a:t>
            </a:r>
          </a:p>
          <a:p>
            <a:pPr marL="0" indent="0">
              <a:buNone/>
            </a:pPr>
            <a:r>
              <a:rPr lang="sl-SI" dirty="0"/>
              <a:t>*Večinoma je med ženskami. Krivec je holesterol. Vrednost H: 1,4 mmol/L</a:t>
            </a:r>
          </a:p>
          <a:p>
            <a:pPr marL="0" indent="0">
              <a:buNone/>
            </a:pPr>
            <a:r>
              <a:rPr lang="sl-SI" b="1" dirty="0"/>
              <a:t>*Drugi dejavniki tveganja: </a:t>
            </a:r>
            <a:r>
              <a:rPr lang="sl-SI" dirty="0"/>
              <a:t>kajenje, povišan tlak, debelost. Motnje spanja zvišajo ogroženost za 40%, delovne </a:t>
            </a:r>
            <a:r>
              <a:rPr lang="sl-SI" dirty="0" err="1"/>
              <a:t>obremintve</a:t>
            </a:r>
            <a:r>
              <a:rPr lang="sl-SI" dirty="0"/>
              <a:t> za 30%. Tudi SB se 3x pogosteje pojavi zaradi motenj spanja. </a:t>
            </a:r>
          </a:p>
          <a:p>
            <a:pPr marL="0" indent="0">
              <a:buNone/>
            </a:pPr>
            <a:r>
              <a:rPr lang="sl-SI" dirty="0"/>
              <a:t>Osebe s SB: 2x večjo verjetnost za srčni infarkt in možgansko kap.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57D893C-A63F-4948-9455-4B4405D9F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98" t="16204" r="59351" b="47557"/>
          <a:stretch/>
        </p:blipFill>
        <p:spPr>
          <a:xfrm>
            <a:off x="8204547" y="1825624"/>
            <a:ext cx="3394553" cy="43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E7EF5C-A4D7-41A8-948B-CCB48869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SB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F645E2-2A10-47FE-BA28-DAD9C68CA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*7 najpogostejši vzrok smrti, najpogostejša kronična nenalezljiva bolezen</a:t>
            </a:r>
          </a:p>
          <a:p>
            <a:pPr marL="0" indent="0">
              <a:buNone/>
            </a:pPr>
            <a:r>
              <a:rPr lang="sl-SI" dirty="0"/>
              <a:t>*posledica srčno-žilnih zapletov </a:t>
            </a:r>
          </a:p>
          <a:p>
            <a:pPr marL="0" indent="0">
              <a:buNone/>
            </a:pPr>
            <a:r>
              <a:rPr lang="sl-SI" dirty="0"/>
              <a:t>TELEMEDICINA= medicina na daljavo, njen namen je </a:t>
            </a:r>
            <a:r>
              <a:rPr lang="sl-SI" dirty="0" err="1"/>
              <a:t>opolmočenje</a:t>
            </a:r>
            <a:r>
              <a:rPr lang="sl-SI" dirty="0"/>
              <a:t> bolnikov, ki z aktivnostjo pripomorejo k boljšemu izidu SB. </a:t>
            </a:r>
          </a:p>
          <a:p>
            <a:pPr marL="0" indent="0">
              <a:buNone/>
            </a:pPr>
            <a:r>
              <a:rPr lang="sl-SI" dirty="0"/>
              <a:t>-</a:t>
            </a:r>
            <a:r>
              <a:rPr lang="sl-SI" dirty="0" err="1"/>
              <a:t>prnešajo</a:t>
            </a:r>
            <a:r>
              <a:rPr lang="sl-SI" dirty="0"/>
              <a:t> se podatki o </a:t>
            </a:r>
            <a:r>
              <a:rPr lang="sl-SI" dirty="0" err="1"/>
              <a:t>gliekmiji</a:t>
            </a:r>
            <a:r>
              <a:rPr lang="sl-SI" dirty="0"/>
              <a:t> iz </a:t>
            </a:r>
            <a:r>
              <a:rPr lang="sl-SI" dirty="0" err="1"/>
              <a:t>glukometrov</a:t>
            </a:r>
            <a:r>
              <a:rPr lang="sl-SI" dirty="0"/>
              <a:t>, </a:t>
            </a:r>
            <a:r>
              <a:rPr lang="sl-SI" dirty="0" err="1"/>
              <a:t>inzulinksih</a:t>
            </a:r>
            <a:r>
              <a:rPr lang="sl-SI" dirty="0"/>
              <a:t> črpalk, … vključujejo mobilne aplikacije, ki omogočajo dodaten vnos podatkov dejavnosti, prehrani…koliko inzulina potrebujejo glede na prehrano..</a:t>
            </a:r>
            <a:r>
              <a:rPr lang="sl-SI" dirty="0" err="1"/>
              <a:t>itd</a:t>
            </a:r>
            <a:r>
              <a:rPr lang="sl-SI" dirty="0"/>
              <a:t>. Zdravnik nato lahko načrtuje spremembe pri zdravljenju. </a:t>
            </a:r>
          </a:p>
          <a:p>
            <a:pPr marL="0" indent="0">
              <a:buNone/>
            </a:pPr>
            <a:r>
              <a:rPr lang="sl-SI" dirty="0"/>
              <a:t>*rezultati so pokazali znižanje za 0,5% zaradi skrbnega načrtovanja.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60234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6FE68E-384D-4DAE-B5F2-9E11288E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>
                <a:solidFill>
                  <a:srgbClr val="7030A0"/>
                </a:solidFill>
              </a:rPr>
              <a:t>Povzetek članka: Nadzor nad SB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F448E3A-8D92-4538-B35B-BDD961934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/>
              <a:t>SB se meri z HbA1c (GLIKIRANI HEMOGLOBIN)-vrednost glukoze v krvi. Priporočilo: HbA1c pod 7%. Pomemben je nadzor tudi za porast glukoze po obroku. Izločanje po obroku se poveča do 1000-x pri zdravih. Najvišjo vrednost –inzulin doseže po 30-45minutah. </a:t>
            </a:r>
          </a:p>
          <a:p>
            <a:pPr marL="0" indent="0">
              <a:buNone/>
            </a:pPr>
            <a:r>
              <a:rPr lang="sl-SI" sz="2000" dirty="0"/>
              <a:t>Bolezen tipa1: odsotno izločanje inzulina</a:t>
            </a:r>
          </a:p>
          <a:p>
            <a:pPr marL="0" indent="0">
              <a:buNone/>
            </a:pPr>
            <a:r>
              <a:rPr lang="sl-SI" sz="2000" dirty="0"/>
              <a:t>Bolezen tipa 2: okrnjena zgodnja faza izločanja inzulina. Tkiva so slabo odzivna na učinke inzulina. Izboljšanje nadzora glikemija po obroku pripomore k izboljšanju ureditve SB. Pomembno- poskrbimo za ugodno vrednost glukoze na tešče in po obroku. </a:t>
            </a:r>
          </a:p>
          <a:p>
            <a:pPr marL="0" indent="0">
              <a:buNone/>
            </a:pPr>
            <a:r>
              <a:rPr lang="sl-SI" sz="2000" dirty="0"/>
              <a:t>Negativni učinki zvišanja koncentracije glukoze po obroku: zapleti na očeh, na ledvicah, bolezni srca in ožilja. </a:t>
            </a:r>
          </a:p>
        </p:txBody>
      </p:sp>
    </p:spTree>
    <p:extLst>
      <p:ext uri="{BB962C8B-B14F-4D97-AF65-F5344CB8AC3E}">
        <p14:creationId xmlns:p14="http://schemas.microsoft.com/office/powerpoint/2010/main" val="1875039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3759EE-6DFC-4445-B3DD-922DBD1E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</a:rPr>
              <a:t>Kako zmanjšati porast glukoze po obroku?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618930D-CDD0-4E76-A263-8A7C89DC5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783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/>
              <a:t>*Poskrbeti za nadzor količine OH, sočasna vsebnost M, B , pomembno pa je tudi časovno zaporedje. </a:t>
            </a:r>
          </a:p>
          <a:p>
            <a:pPr marL="0" indent="0">
              <a:buNone/>
            </a:pPr>
            <a:r>
              <a:rPr lang="sl-SI" sz="2000" dirty="0"/>
              <a:t>*Najprej pojemo zelenjavo in meso , šele nato kruh, sok- vrednost za 1/3 nižja kot obratno. </a:t>
            </a:r>
          </a:p>
          <a:p>
            <a:pPr marL="0" indent="0">
              <a:buNone/>
            </a:pPr>
            <a:r>
              <a:rPr lang="sl-SI" sz="2000" dirty="0"/>
              <a:t>*Merimo v podkožnem tkivu-hitra </a:t>
            </a:r>
            <a:r>
              <a:rPr lang="sl-SI" sz="2000" dirty="0" err="1"/>
              <a:t>absorbcija</a:t>
            </a:r>
            <a:r>
              <a:rPr lang="sl-SI" sz="2000" dirty="0"/>
              <a:t>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F5C2AEC-E599-43DC-BB2D-44452384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27" y="1419773"/>
            <a:ext cx="4303016" cy="516304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D892B37-80E8-44CA-8903-51703022666F}"/>
              </a:ext>
            </a:extLst>
          </p:cNvPr>
          <p:cNvSpPr txBox="1"/>
          <p:nvPr/>
        </p:nvSpPr>
        <p:spPr>
          <a:xfrm>
            <a:off x="7988350" y="1235107"/>
            <a:ext cx="158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Slovarček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2399524-1565-4EE8-84B5-16549D732851}"/>
              </a:ext>
            </a:extLst>
          </p:cNvPr>
          <p:cNvSpPr txBox="1"/>
          <p:nvPr/>
        </p:nvSpPr>
        <p:spPr>
          <a:xfrm>
            <a:off x="5149049" y="5068895"/>
            <a:ext cx="19100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PREBERI: </a:t>
            </a:r>
          </a:p>
        </p:txBody>
      </p:sp>
    </p:spTree>
    <p:extLst>
      <p:ext uri="{BB962C8B-B14F-4D97-AF65-F5344CB8AC3E}">
        <p14:creationId xmlns:p14="http://schemas.microsoft.com/office/powerpoint/2010/main" val="237222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1473</Words>
  <Application>Microsoft Office PowerPoint</Application>
  <PresentationFormat>Širokozaslonsko</PresentationFormat>
  <Paragraphs>145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Officeova tema</vt:lpstr>
      <vt:lpstr>Sladkorna bolezen – povzetki člankov </vt:lpstr>
      <vt:lpstr>ČLANKI:  SB=SLADKORNA BOLEZEN </vt:lpstr>
      <vt:lpstr>ČLANEK 1:  https://www.diabetes-zveza.si/wp-content/uploads/2020/06/SB129_jullij_2019_3p.pdf</vt:lpstr>
      <vt:lpstr>PowerPointova predstavitev</vt:lpstr>
      <vt:lpstr>Vrste aktivnosti za SB </vt:lpstr>
      <vt:lpstr>2. ČLANEK: BOLEZNI SRCA IN OŽILJA(povzetek) </vt:lpstr>
      <vt:lpstr>SB</vt:lpstr>
      <vt:lpstr>Povzetek članka: Nadzor nad SB</vt:lpstr>
      <vt:lpstr>Kako zmanjšati porast glukoze po obroku?</vt:lpstr>
      <vt:lpstr>Članek : KOŽNE IN NOHTNE BOLEZNI  https://www.diabetes-zveza.si/wp-content/uploads/2020/06/SB129_jullij_2019_3p.pdf</vt:lpstr>
      <vt:lpstr>PowerPointova predstavitev</vt:lpstr>
      <vt:lpstr>LUSKAVICA </vt:lpstr>
      <vt:lpstr>Članek 4: Ustna higiena </vt:lpstr>
      <vt:lpstr>PowerPointova predstavitev</vt:lpstr>
      <vt:lpstr>ČLANEK : ODGOVORI USTNO https://www.diabetes-zveza.si/wp-content/uploads/2020/06/SB133_maj_2020_5p.pdf</vt:lpstr>
      <vt:lpstr> https://www.diabetes-zveza.si/wp-content/uploads/2020/06/SB129_jullij_2019_3p.pdf</vt:lpstr>
      <vt:lpstr>PowerPointova predstavitev</vt:lpstr>
      <vt:lpstr>Vrste aktivnosti za SB </vt:lpstr>
      <vt:lpstr>Članek 5: KOŽNE IN NOHTNE BOLEZNI  https://www.diabetes-zveza.si/wp-content/uploads/2020/06/SB129_jullij_2019_3p.pdf</vt:lpstr>
      <vt:lpstr>PowerPointova predstavitev</vt:lpstr>
      <vt:lpstr>LUSKAVICA </vt:lpstr>
      <vt:lpstr>Še druge bolezni povezane z SB: </vt:lpstr>
      <vt:lpstr>ČLANEK 5: COVID-19 IN SLADKORNA BOLEZEN</vt:lpstr>
      <vt:lpstr>Rešitve </vt:lpstr>
      <vt:lpstr>Nujno poglej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Sladkorna bolezen – povzetki člankov </dc:title>
  <dc:creator>Maja Rozman</dc:creator>
  <cp:lastModifiedBy>Maja Rozman</cp:lastModifiedBy>
  <cp:revision>9</cp:revision>
  <dcterms:created xsi:type="dcterms:W3CDTF">2020-10-10T17:32:34Z</dcterms:created>
  <dcterms:modified xsi:type="dcterms:W3CDTF">2020-10-11T13:35:52Z</dcterms:modified>
</cp:coreProperties>
</file>