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Saturday, November 14,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2" r:id="rId4"/>
    <p:sldLayoutId id="2147483703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94C01-A330-46E4-A6A3-AB91ABA6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2" b="30281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44D21A-5982-4DB0-B740-054604B70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sl-SI" sz="3600" dirty="0">
                <a:solidFill>
                  <a:schemeClr val="bg1"/>
                </a:solidFill>
              </a:rPr>
              <a:t>Sladkorna bolezen- priprava na tekmovanje </a:t>
            </a:r>
          </a:p>
        </p:txBody>
      </p:sp>
    </p:spTree>
    <p:extLst>
      <p:ext uri="{BB962C8B-B14F-4D97-AF65-F5344CB8AC3E}">
        <p14:creationId xmlns:p14="http://schemas.microsoft.com/office/powerpoint/2010/main" val="425340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885AF8-D405-4C6E-8DEC-DDAEE7D8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862" y="284085"/>
            <a:ext cx="6667641" cy="578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dirty="0"/>
              <a:t>OKO leži v očesni votlini, okoli je maščevja, ki nudi zaščito. </a:t>
            </a:r>
          </a:p>
          <a:p>
            <a:pPr marL="0" indent="0">
              <a:buNone/>
            </a:pPr>
            <a:r>
              <a:rPr lang="sl-SI" sz="1400" dirty="0"/>
              <a:t>6 zunanjih očesnih mišic</a:t>
            </a:r>
          </a:p>
          <a:p>
            <a:pPr marL="0" indent="0">
              <a:buNone/>
            </a:pPr>
            <a:r>
              <a:rPr lang="sl-SI" sz="1400" dirty="0"/>
              <a:t>Utripanje vek=za normalno vlažnost očesa, izpirajo bakterije in tujke</a:t>
            </a:r>
          </a:p>
          <a:p>
            <a:pPr marL="0" indent="0">
              <a:buNone/>
            </a:pPr>
            <a:r>
              <a:rPr lang="sl-SI" sz="1400" dirty="0"/>
              <a:t>ROŽENICA: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OMOGOČA VSTOP SVETLOBE V OKO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USMERI V GLOBJE DELE OČESA</a:t>
            </a:r>
          </a:p>
          <a:p>
            <a:pPr marL="0" indent="0">
              <a:buNone/>
            </a:pPr>
            <a:r>
              <a:rPr lang="sl-SI" sz="1400" dirty="0"/>
              <a:t>BELOČNICA: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Iz vezivnih vlaken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Zunaj so mišice, ki omogočajo obračanje očesa</a:t>
            </a:r>
          </a:p>
          <a:p>
            <a:pPr marL="0" indent="0">
              <a:buNone/>
            </a:pPr>
            <a:r>
              <a:rPr lang="sl-SI" sz="1400" dirty="0"/>
              <a:t>ŠARENICA: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V sredini šarenice je zenica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Širijo in krčijo zenico glede na količino svetlobe, ki sveti na oko. </a:t>
            </a:r>
          </a:p>
          <a:p>
            <a:pPr marL="0" indent="0">
              <a:buNone/>
            </a:pPr>
            <a:r>
              <a:rPr lang="sl-SI" sz="1400" dirty="0"/>
              <a:t>CILIARNIK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/>
              <a:t>Vzdrževanje očesnega tlaka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1400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BD165B-64F2-401B-84FD-7C4C869B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7" y="514151"/>
            <a:ext cx="3918477" cy="2841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DCF391F-22AB-40E8-9629-960C5EE2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7" y="3502240"/>
            <a:ext cx="2864094" cy="32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7316B1-518E-40C1-9788-70E67E67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9" y="286139"/>
            <a:ext cx="6401650" cy="57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AKOMODACIJA= sposobnost očesa, da lahko vidi ostro sliko na različne razdalje. </a:t>
            </a:r>
          </a:p>
          <a:p>
            <a:pPr marL="0" indent="0">
              <a:buNone/>
            </a:pPr>
            <a:r>
              <a:rPr lang="sl-SI" sz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LEČA: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funkcija optične leče</a:t>
            </a:r>
          </a:p>
          <a:p>
            <a:pPr marL="0" indent="0">
              <a:buNone/>
            </a:pPr>
            <a:r>
              <a:rPr lang="sl-SI" sz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ŽILNICA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Prehranjuje zunanje dele mrežnice 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l-SI" sz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MREŽNICA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Iz živčnih celic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Živčne celice ali FOTORECEPTORJI=</a:t>
            </a:r>
            <a:r>
              <a:rPr lang="sl-SI" sz="1400" dirty="0" err="1">
                <a:latin typeface="Cavolini" panose="03000502040302020204" pitchFamily="66" charset="0"/>
                <a:cs typeface="Cavolini" panose="03000502040302020204" pitchFamily="66" charset="0"/>
              </a:rPr>
              <a:t>paličnice</a:t>
            </a: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 (občutljive na količino svetlobo) in čepnice (ostrina voda in razločevanje barv)</a:t>
            </a:r>
          </a:p>
          <a:p>
            <a:pPr marL="0" indent="0">
              <a:buNone/>
            </a:pPr>
            <a:r>
              <a:rPr lang="sl-SI" sz="1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RUMENA PEGA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Največ čepnic- zato bolj ostra slika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SLEPA PEGA 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88E428-4907-4A63-922E-9A9CA5B9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49" y="101465"/>
            <a:ext cx="4615072" cy="35359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27F745F-1D1D-42EC-9D49-ABDE56A18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82" y="3637451"/>
            <a:ext cx="3955915" cy="29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90992D-8652-4CA3-B1FC-0B54331F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51193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VIDNA POT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564FEA-F2F0-40E5-A00F-899A3418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557" y="1450910"/>
            <a:ext cx="6342894" cy="3956179"/>
          </a:xfrm>
        </p:spPr>
        <p:txBody>
          <a:bodyPr/>
          <a:lstStyle/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SVETLOBA vstopa skozi roženico, zenico, lečo , steklovino in do mrežnice.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Roženica in leča-zbirališče svetlobe, tu se žarki lomijo.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Zenica- s svojim širjenem in oženjem deluje kot zaslonka in uravnava količino svetlobe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Svetlobo zaznajo fotoreceptorji , te sprožijo </a:t>
            </a:r>
            <a:r>
              <a:rPr lang="sl-SI" sz="1400" dirty="0" err="1">
                <a:latin typeface="Cavolini" panose="03000502040302020204" pitchFamily="66" charset="0"/>
                <a:cs typeface="Cavolini" panose="03000502040302020204" pitchFamily="66" charset="0"/>
              </a:rPr>
              <a:t>el.signale</a:t>
            </a: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, ki jih prenese po živčnih vlaknih.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386FF5-28FD-4276-8325-158618CB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017"/>
            <a:ext cx="462116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083BD0-456B-4504-8E84-354710BC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Kako potuje vidna pot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4240C7-DF37-4ABC-B0EB-871F9F94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19" y="673348"/>
            <a:ext cx="7214138" cy="55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88E49-25AE-4FF9-9D6B-C019812A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62" y="377279"/>
            <a:ext cx="10240903" cy="819205"/>
          </a:xfrm>
        </p:spPr>
        <p:txBody>
          <a:bodyPr/>
          <a:lstStyle/>
          <a:p>
            <a:r>
              <a:rPr lang="sl-SI" dirty="0"/>
              <a:t>Bolezni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2E3C0C-9B50-473B-87FB-CFFF890A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450910"/>
            <a:ext cx="10476161" cy="39561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sl-S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DIABETIČNA RETINOPATIJA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BOLEZEN NA OČESNI MREŽNICI (spremembe na žilnicah)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-lahko zamašijo, večja prepustnost, posledica so krvavitve in oteklina 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-lahko vodi tudi v slepoto.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Pomoč: laserska </a:t>
            </a:r>
            <a:r>
              <a:rPr lang="sl-SI" sz="1500" dirty="0" err="1">
                <a:latin typeface="Cavolini" panose="03000502040302020204" pitchFamily="66" charset="0"/>
                <a:cs typeface="Cavolini" panose="03000502040302020204" pitchFamily="66" charset="0"/>
              </a:rPr>
              <a:t>fotokoagulacija</a:t>
            </a: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 ali vbrizgavanje zdravila(zavirajo rastne dejavnike)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Druge bolezni očesa: KATARAKTA (siva mrena) in GLAVKOM (zelena mrena)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SPREMEMBE NA OČESU ZARADI SB: </a:t>
            </a:r>
            <a:r>
              <a:rPr lang="sl-SI" sz="1500" dirty="0" err="1">
                <a:latin typeface="Cavolini" panose="03000502040302020204" pitchFamily="66" charset="0"/>
                <a:cs typeface="Cavolini" panose="03000502040302020204" pitchFamily="66" charset="0"/>
              </a:rPr>
              <a:t>prizaedost</a:t>
            </a: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 živčnih končičev na mrežnici-manj občutljiva, izločanje solz in znaki suhega očesa. </a:t>
            </a:r>
          </a:p>
          <a:p>
            <a:pPr marL="0" indent="0">
              <a:buNone/>
            </a:pP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*BAKTERIJSKI ROŽENIČNI ULKUS (lahko vodi do trajne okvare vida) previdnost pri uporabnikih </a:t>
            </a:r>
            <a:r>
              <a:rPr lang="sl-SI" sz="1500" dirty="0" err="1">
                <a:latin typeface="Cavolini" panose="03000502040302020204" pitchFamily="66" charset="0"/>
                <a:cs typeface="Cavolini" panose="03000502040302020204" pitchFamily="66" charset="0"/>
              </a:rPr>
              <a:t>kontaknih</a:t>
            </a:r>
            <a:r>
              <a:rPr lang="sl-SI" sz="1500" dirty="0">
                <a:latin typeface="Cavolini" panose="03000502040302020204" pitchFamily="66" charset="0"/>
                <a:cs typeface="Cavolini" panose="03000502040302020204" pitchFamily="66" charset="0"/>
              </a:rPr>
              <a:t> leč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4EC610-16CC-4C2F-8FB7-A6D2CF1F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196" y="494236"/>
            <a:ext cx="3810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4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9B6D19-707E-4AE9-BD03-CC9161CE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4" y="454815"/>
            <a:ext cx="10240903" cy="3956179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Srčno-žilne bolezni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Celostni pristop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Dejavniki: SB, maščobe, stres, debelost, prehrana</a:t>
            </a:r>
          </a:p>
          <a:p>
            <a:pPr marL="0" indent="0">
              <a:buNone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Bolezni: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-retinopatija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-nefropatija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-nevropatija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-možganske žilne bolezni </a:t>
            </a:r>
          </a:p>
          <a:p>
            <a:pPr marL="0" indent="0">
              <a:buNone/>
            </a:pPr>
            <a:r>
              <a:rPr lang="sl-SI" sz="1400" dirty="0">
                <a:latin typeface="Cavolini" panose="03000502040302020204" pitchFamily="66" charset="0"/>
                <a:cs typeface="Cavolini" panose="03000502040302020204" pitchFamily="66" charset="0"/>
              </a:rPr>
              <a:t>-srčno žilne bolezni </a:t>
            </a:r>
          </a:p>
          <a:p>
            <a:pPr marL="0" indent="0">
              <a:buNone/>
            </a:pPr>
            <a:endParaRPr lang="sl-SI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836376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37211F"/>
      </a:dk2>
      <a:lt2>
        <a:srgbClr val="E2E5E8"/>
      </a:lt2>
      <a:accent1>
        <a:srgbClr val="C78B49"/>
      </a:accent1>
      <a:accent2>
        <a:srgbClr val="B54537"/>
      </a:accent2>
      <a:accent3>
        <a:srgbClr val="C7496F"/>
      </a:accent3>
      <a:accent4>
        <a:srgbClr val="B53792"/>
      </a:accent4>
      <a:accent5>
        <a:srgbClr val="B549C7"/>
      </a:accent5>
      <a:accent6>
        <a:srgbClr val="6F37B5"/>
      </a:accent6>
      <a:hlink>
        <a:srgbClr val="3F7BBF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333</Words>
  <Application>Microsoft Office PowerPoint</Application>
  <PresentationFormat>Širokozaslonsko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Cavolini</vt:lpstr>
      <vt:lpstr>Gill Sans Nova</vt:lpstr>
      <vt:lpstr>Wingdings</vt:lpstr>
      <vt:lpstr>GradientRiseVTI</vt:lpstr>
      <vt:lpstr>Sladkorna bolezen- priprava na tekmovanje </vt:lpstr>
      <vt:lpstr>PowerPointova predstavitev</vt:lpstr>
      <vt:lpstr>PowerPointova predstavitev</vt:lpstr>
      <vt:lpstr>VIDNA POT </vt:lpstr>
      <vt:lpstr>Kako potuje vidna pot</vt:lpstr>
      <vt:lpstr>Bolezni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Sladkorna bolezen- priprava na tekmovanje </dc:title>
  <dc:creator>Maja Rozman</dc:creator>
  <cp:lastModifiedBy>Maja Rozman</cp:lastModifiedBy>
  <cp:revision>4</cp:revision>
  <dcterms:created xsi:type="dcterms:W3CDTF">2020-11-15T09:04:02Z</dcterms:created>
  <dcterms:modified xsi:type="dcterms:W3CDTF">2020-11-15T09:29:33Z</dcterms:modified>
</cp:coreProperties>
</file>