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10/4/2020</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4746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10/4/2020</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3646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10/4/2020</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21628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10/4/2020</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9154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10/4/2020</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3638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10/4/2020</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7436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10/4/2020</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6229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10/4/2020</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93735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10/4/2020</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24274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10/4/2020</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1648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10/4/2020</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6818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10/4/2020</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65807925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diabetes-zveza.si/solska-tekmovanja/vprasalniki-in-resitv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4165CA-2930-4841-AFB7-DD41E95F2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BE8C52-9C3E-4691-A186-7582BDF4B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 y="696037"/>
            <a:ext cx="12188952" cy="5172500"/>
          </a:xfrm>
          <a:prstGeom prst="rect">
            <a:avLst/>
          </a:prstGeom>
          <a:gradFill>
            <a:gsLst>
              <a:gs pos="42000">
                <a:srgbClr val="000000">
                  <a:alpha val="23000"/>
                </a:srgbClr>
              </a:gs>
              <a:gs pos="0">
                <a:srgbClr val="000000">
                  <a:alpha val="0"/>
                </a:srgbClr>
              </a:gs>
              <a:gs pos="71000">
                <a:srgbClr val="000000">
                  <a:alpha val="24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2EF29DE-2D80-4BC5-9BA4-A7A8EBDB2E0B}"/>
              </a:ext>
            </a:extLst>
          </p:cNvPr>
          <p:cNvSpPr>
            <a:spLocks noGrp="1"/>
          </p:cNvSpPr>
          <p:nvPr>
            <p:ph type="ctrTitle"/>
          </p:nvPr>
        </p:nvSpPr>
        <p:spPr>
          <a:xfrm>
            <a:off x="1522846" y="1264024"/>
            <a:ext cx="9144000" cy="1115192"/>
          </a:xfrm>
        </p:spPr>
        <p:txBody>
          <a:bodyPr>
            <a:normAutofit/>
          </a:bodyPr>
          <a:lstStyle/>
          <a:p>
            <a:r>
              <a:rPr lang="sl-SI" sz="5400" b="1" dirty="0">
                <a:solidFill>
                  <a:srgbClr val="FF0000"/>
                </a:solidFill>
                <a:latin typeface="Algerian" panose="04020705040A02060702" pitchFamily="82" charset="0"/>
              </a:rPr>
              <a:t>Preveri svoje znanje </a:t>
            </a:r>
          </a:p>
        </p:txBody>
      </p:sp>
      <p:sp>
        <p:nvSpPr>
          <p:cNvPr id="3" name="Podnaslov 2">
            <a:extLst>
              <a:ext uri="{FF2B5EF4-FFF2-40B4-BE49-F238E27FC236}">
                <a16:creationId xmlns:a16="http://schemas.microsoft.com/office/drawing/2014/main" id="{CEACDF7C-5BEA-4553-B157-412A61D7ECD2}"/>
              </a:ext>
            </a:extLst>
          </p:cNvPr>
          <p:cNvSpPr>
            <a:spLocks noGrp="1"/>
          </p:cNvSpPr>
          <p:nvPr>
            <p:ph type="subTitle" idx="1"/>
          </p:nvPr>
        </p:nvSpPr>
        <p:spPr>
          <a:xfrm>
            <a:off x="2551546" y="4175312"/>
            <a:ext cx="7086601" cy="927848"/>
          </a:xfrm>
        </p:spPr>
        <p:txBody>
          <a:bodyPr>
            <a:normAutofit/>
          </a:bodyPr>
          <a:lstStyle/>
          <a:p>
            <a:endParaRPr lang="sl-SI" dirty="0">
              <a:solidFill>
                <a:srgbClr val="FFFFFF"/>
              </a:solidFill>
            </a:endParaRPr>
          </a:p>
        </p:txBody>
      </p:sp>
    </p:spTree>
    <p:extLst>
      <p:ext uri="{BB962C8B-B14F-4D97-AF65-F5344CB8AC3E}">
        <p14:creationId xmlns:p14="http://schemas.microsoft.com/office/powerpoint/2010/main" val="340493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01A06E7-0E08-4BA9-B497-2144EA03C0B5}"/>
              </a:ext>
            </a:extLst>
          </p:cNvPr>
          <p:cNvSpPr>
            <a:spLocks noGrp="1"/>
          </p:cNvSpPr>
          <p:nvPr>
            <p:ph idx="1"/>
          </p:nvPr>
        </p:nvSpPr>
        <p:spPr/>
        <p:txBody>
          <a:bodyPr/>
          <a:lstStyle/>
          <a:p>
            <a:pPr marL="457200" indent="-457200">
              <a:buAutoNum type="arabicPeriod"/>
            </a:pPr>
            <a:r>
              <a:rPr lang="sl-SI" dirty="0"/>
              <a:t>Zakaj lahko pri nosečnicah pride do sladkorne bolezni in kasneje izzveni?</a:t>
            </a:r>
          </a:p>
          <a:p>
            <a:pPr marL="457200" indent="-457200">
              <a:buAutoNum type="arabicPeriod"/>
            </a:pPr>
            <a:r>
              <a:rPr lang="sl-SI" dirty="0"/>
              <a:t>Kateri tip sladkorne vse bolj narašča v današnjem času?</a:t>
            </a:r>
          </a:p>
          <a:p>
            <a:pPr marL="457200" indent="-457200">
              <a:buAutoNum type="arabicPeriod"/>
            </a:pPr>
            <a:r>
              <a:rPr lang="sl-SI" dirty="0"/>
              <a:t>Kolikšen je odstotek bolnikov s sladkorno boleznijo tipa2 v Sloveniji?</a:t>
            </a:r>
          </a:p>
          <a:p>
            <a:pPr marL="457200" indent="-457200">
              <a:buAutoNum type="arabicPeriod"/>
            </a:pPr>
            <a:r>
              <a:rPr lang="sl-SI" dirty="0"/>
              <a:t>Kaj pomeni </a:t>
            </a:r>
            <a:r>
              <a:rPr lang="sl-SI" dirty="0" err="1"/>
              <a:t>ketoacitoza</a:t>
            </a:r>
            <a:r>
              <a:rPr lang="sl-SI" dirty="0"/>
              <a:t>?</a:t>
            </a:r>
          </a:p>
        </p:txBody>
      </p:sp>
    </p:spTree>
    <p:extLst>
      <p:ext uri="{BB962C8B-B14F-4D97-AF65-F5344CB8AC3E}">
        <p14:creationId xmlns:p14="http://schemas.microsoft.com/office/powerpoint/2010/main" val="320513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D8699-067D-4768-9F87-3E302B37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649222BA-8D74-4125-AC3C-B0BCC1F5B9E5}"/>
              </a:ext>
            </a:extLst>
          </p:cNvPr>
          <p:cNvSpPr>
            <a:spLocks noGrp="1"/>
          </p:cNvSpPr>
          <p:nvPr>
            <p:ph type="title"/>
          </p:nvPr>
        </p:nvSpPr>
        <p:spPr>
          <a:xfrm>
            <a:off x="1129553" y="533401"/>
            <a:ext cx="8695167" cy="900953"/>
          </a:xfrm>
        </p:spPr>
        <p:txBody>
          <a:bodyPr>
            <a:normAutofit/>
          </a:bodyPr>
          <a:lstStyle/>
          <a:p>
            <a:r>
              <a:rPr lang="sl-SI" dirty="0"/>
              <a:t>Rešitve </a:t>
            </a:r>
          </a:p>
        </p:txBody>
      </p:sp>
      <p:cxnSp>
        <p:nvCxnSpPr>
          <p:cNvPr id="12" name="Straight Connector 11">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4358640" cy="5334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Označba mesta vsebine 2">
            <a:extLst>
              <a:ext uri="{FF2B5EF4-FFF2-40B4-BE49-F238E27FC236}">
                <a16:creationId xmlns:a16="http://schemas.microsoft.com/office/drawing/2014/main" id="{48828755-BAC6-4B48-910C-4C08F88BAF8A}"/>
              </a:ext>
            </a:extLst>
          </p:cNvPr>
          <p:cNvSpPr>
            <a:spLocks noGrp="1"/>
          </p:cNvSpPr>
          <p:nvPr>
            <p:ph idx="1"/>
          </p:nvPr>
        </p:nvSpPr>
        <p:spPr>
          <a:xfrm>
            <a:off x="1129554" y="2211294"/>
            <a:ext cx="9299688" cy="3869766"/>
          </a:xfrm>
        </p:spPr>
        <p:txBody>
          <a:bodyPr anchor="ctr">
            <a:normAutofit/>
          </a:bodyPr>
          <a:lstStyle/>
          <a:p>
            <a:pPr marL="457200" indent="-457200">
              <a:buAutoNum type="arabicPeriod"/>
            </a:pPr>
            <a:r>
              <a:rPr lang="sl-SI" sz="2200"/>
              <a:t>V obdobju nosečnosti pride do hormonskih sprememb, katerih posledica je zmanjšana občutljivost tkiv na inzulin. Posledično krvni sladkor poraste</a:t>
            </a:r>
          </a:p>
          <a:p>
            <a:pPr marL="457200" indent="-457200">
              <a:buAutoNum type="arabicPeriod"/>
            </a:pPr>
            <a:r>
              <a:rPr lang="sl-SI" sz="2200"/>
              <a:t>Sladkorna bolezen tipa 2</a:t>
            </a:r>
          </a:p>
          <a:p>
            <a:pPr marL="457200" indent="-457200">
              <a:buAutoNum type="arabicPeriod"/>
            </a:pPr>
            <a:r>
              <a:rPr lang="sl-SI" sz="2200"/>
              <a:t>6% vseh sladkornih bolnikov. 90% je bolnikov s sladkorno boleznijo tipa 2</a:t>
            </a:r>
          </a:p>
          <a:p>
            <a:pPr marL="457200" indent="-457200">
              <a:buAutoNum type="arabicPeriod"/>
            </a:pPr>
            <a:r>
              <a:rPr lang="sl-SI" sz="2200"/>
              <a:t>Pomanjkanje inzulina je tedaj namreč že tolikšno, da se glukoza, ki je sicer glavni vir energije, ne more več 12 uporabljati in se prične kopičiti v krvi. Telo mora zato uporabiti nadomestni vir energije, to pa so tudi maščobe. Pri razgradnji maščob med drugim nastajajo posebne snovi, imenovane ketoni, ki v večjih količinah povzročajo zakisanje organizma (acidozo). Posledica sta slabost in bruhanje, prisoten je lahko zadah po acetonu, bolnik hitreje in globoko diha.</a:t>
            </a:r>
          </a:p>
        </p:txBody>
      </p:sp>
      <p:cxnSp>
        <p:nvCxnSpPr>
          <p:cNvPr id="14" name="Straight Connector 13">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0633"/>
            <a:ext cx="1398104" cy="4450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087726-EFA7-48B6-8527-80902BB55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282519" y="-10633"/>
            <a:ext cx="1909481" cy="505477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4CA14D-52DC-4F3C-A1CE-235B99A179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02400" y="0"/>
            <a:ext cx="5689600" cy="163342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718313"/>
            <a:ext cx="5357757" cy="115032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950BAB-F521-4A52-A263-D105789771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779565" y="6033977"/>
            <a:ext cx="3412435" cy="83465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51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6277B5-6514-407F-9124-A42779A2343C}"/>
              </a:ext>
            </a:extLst>
          </p:cNvPr>
          <p:cNvSpPr>
            <a:spLocks noGrp="1"/>
          </p:cNvSpPr>
          <p:nvPr>
            <p:ph type="title"/>
          </p:nvPr>
        </p:nvSpPr>
        <p:spPr/>
        <p:txBody>
          <a:bodyPr/>
          <a:lstStyle/>
          <a:p>
            <a:r>
              <a:rPr lang="sl-SI" dirty="0"/>
              <a:t>Preglej še….</a:t>
            </a:r>
          </a:p>
        </p:txBody>
      </p:sp>
      <p:sp>
        <p:nvSpPr>
          <p:cNvPr id="3" name="Označba mesta vsebine 2">
            <a:extLst>
              <a:ext uri="{FF2B5EF4-FFF2-40B4-BE49-F238E27FC236}">
                <a16:creationId xmlns:a16="http://schemas.microsoft.com/office/drawing/2014/main" id="{738A6920-5AC2-4D54-B5FA-C7F7AD93888A}"/>
              </a:ext>
            </a:extLst>
          </p:cNvPr>
          <p:cNvSpPr>
            <a:spLocks noGrp="1"/>
          </p:cNvSpPr>
          <p:nvPr>
            <p:ph idx="1"/>
          </p:nvPr>
        </p:nvSpPr>
        <p:spPr/>
        <p:txBody>
          <a:bodyPr/>
          <a:lstStyle/>
          <a:p>
            <a:pPr marL="0" indent="0">
              <a:buNone/>
            </a:pPr>
            <a:r>
              <a:rPr lang="sl-SI" dirty="0"/>
              <a:t>Kaj je; </a:t>
            </a:r>
          </a:p>
          <a:p>
            <a:pPr marL="0" indent="0">
              <a:buNone/>
            </a:pPr>
            <a:r>
              <a:rPr lang="sl-SI" dirty="0"/>
              <a:t>DAHS</a:t>
            </a:r>
          </a:p>
          <a:p>
            <a:pPr marL="0" indent="0">
              <a:buNone/>
            </a:pPr>
            <a:r>
              <a:rPr lang="sl-SI" dirty="0"/>
              <a:t>HIPOGLIKEMIJA</a:t>
            </a:r>
          </a:p>
          <a:p>
            <a:pPr marL="0" indent="0">
              <a:buNone/>
            </a:pPr>
            <a:r>
              <a:rPr lang="sl-SI" dirty="0"/>
              <a:t>DIABETIČNA NOGA!</a:t>
            </a:r>
          </a:p>
          <a:p>
            <a:pPr marL="0" indent="0">
              <a:buNone/>
            </a:pPr>
            <a:endParaRPr lang="sl-SI" dirty="0"/>
          </a:p>
          <a:p>
            <a:pPr marL="0" indent="0">
              <a:buNone/>
            </a:pPr>
            <a:endParaRPr lang="sl-SI" dirty="0"/>
          </a:p>
        </p:txBody>
      </p:sp>
    </p:spTree>
    <p:extLst>
      <p:ext uri="{BB962C8B-B14F-4D97-AF65-F5344CB8AC3E}">
        <p14:creationId xmlns:p14="http://schemas.microsoft.com/office/powerpoint/2010/main" val="326971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E4D5738-0F94-472F-87FE-5C320AB20242}"/>
              </a:ext>
            </a:extLst>
          </p:cNvPr>
          <p:cNvSpPr>
            <a:spLocks noGrp="1"/>
          </p:cNvSpPr>
          <p:nvPr>
            <p:ph idx="1"/>
          </p:nvPr>
        </p:nvSpPr>
        <p:spPr/>
        <p:txBody>
          <a:bodyPr>
            <a:normAutofit fontScale="92500" lnSpcReduction="20000"/>
          </a:bodyPr>
          <a:lstStyle/>
          <a:p>
            <a:pPr marL="0" indent="0">
              <a:buNone/>
            </a:pPr>
            <a:r>
              <a:rPr lang="sv-SE" dirty="0"/>
              <a:t>Diabetični aketotični hiperosmolarni sindrom (DAHS)</a:t>
            </a:r>
            <a:r>
              <a:rPr lang="sl-SI" dirty="0"/>
              <a:t>: Inzulina je še dovolj, da prepreči razgradnjo maščob s tvorbo ketonov in posledično ketoacidozo, hkrati pa ga je vendarle premalo, da bi preprečil porast krvnega sladkorja in posledično izgubo tekočin. </a:t>
            </a:r>
          </a:p>
          <a:p>
            <a:pPr marL="0" indent="0">
              <a:buNone/>
            </a:pPr>
            <a:endParaRPr lang="sl-SI" dirty="0"/>
          </a:p>
          <a:p>
            <a:pPr marL="0" indent="0">
              <a:buNone/>
            </a:pPr>
            <a:r>
              <a:rPr lang="sl-SI" dirty="0"/>
              <a:t>HIPOGLIKEMIJA-prenizek krvni sladkor. Razlog: zdravljenje (zdravila za zniževanje krvnega sladkorja): prevelik odmerek, prevelika telesna obremenitev, premajhen obrok. </a:t>
            </a:r>
          </a:p>
          <a:p>
            <a:pPr marL="0" indent="0">
              <a:buNone/>
            </a:pPr>
            <a:endParaRPr lang="sl-SI" dirty="0"/>
          </a:p>
          <a:p>
            <a:pPr marL="0" indent="0">
              <a:buNone/>
            </a:pPr>
            <a:r>
              <a:rPr lang="sl-SI" dirty="0"/>
              <a:t>Če krvni sladkor še dodatno pade, lahko človek izgubi zavest in pade v komo. Prva pomoč ob začetnih znakih hipoglikemije je, da bolnik popije ali poje nekaj sladkega (kozarec sladkega soka, bombon, energijsko ploščico, vrečko sladkorja za slajenje kave, kos kruha, itd.). V hujših (in na srečo redkejših) primerih hipoglikemične kome je potrebno takoj poiskati pomoč zdravnika, ki bo glukozo nadomestil neposredno preko infuzije v žilo.</a:t>
            </a:r>
          </a:p>
        </p:txBody>
      </p:sp>
    </p:spTree>
    <p:extLst>
      <p:ext uri="{BB962C8B-B14F-4D97-AF65-F5344CB8AC3E}">
        <p14:creationId xmlns:p14="http://schemas.microsoft.com/office/powerpoint/2010/main" val="428209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94CCB7-1DE3-49AF-890D-2DA8EAA116CC}"/>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A384FE6F-2432-4B18-9E10-D2F0408524F7}"/>
              </a:ext>
            </a:extLst>
          </p:cNvPr>
          <p:cNvSpPr>
            <a:spLocks noGrp="1"/>
          </p:cNvSpPr>
          <p:nvPr>
            <p:ph idx="1"/>
          </p:nvPr>
        </p:nvSpPr>
        <p:spPr/>
        <p:txBody>
          <a:bodyPr/>
          <a:lstStyle/>
          <a:p>
            <a:pPr marL="0" indent="0">
              <a:buNone/>
            </a:pPr>
            <a:r>
              <a:rPr lang="sl-SI" dirty="0"/>
              <a:t>Preveri svoje znanje še tukaj: </a:t>
            </a:r>
          </a:p>
          <a:p>
            <a:pPr marL="0" indent="0">
              <a:buNone/>
            </a:pPr>
            <a:r>
              <a:rPr lang="sl-SI" dirty="0">
                <a:hlinkClick r:id="rId2"/>
              </a:rPr>
              <a:t>https://www.diabetes-zveza.si/solska-tekmovanja/vprasalniki-in-resitve/</a:t>
            </a:r>
            <a:endParaRPr lang="sl-SI" dirty="0"/>
          </a:p>
          <a:p>
            <a:pPr marL="0" indent="0">
              <a:buNone/>
            </a:pPr>
            <a:endParaRPr lang="sl-SI" dirty="0"/>
          </a:p>
          <a:p>
            <a:pPr marL="0" indent="0">
              <a:buNone/>
            </a:pPr>
            <a:r>
              <a:rPr lang="sl-SI" dirty="0"/>
              <a:t>Tu so pole iz prejšnjih let. Pri vprašanjih, ki vključujejo prehrano bolnikov bodi previden, ker se z leti smernice, spreminjajo. </a:t>
            </a:r>
          </a:p>
        </p:txBody>
      </p:sp>
    </p:spTree>
    <p:extLst>
      <p:ext uri="{BB962C8B-B14F-4D97-AF65-F5344CB8AC3E}">
        <p14:creationId xmlns:p14="http://schemas.microsoft.com/office/powerpoint/2010/main" val="357119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93151E1-3E16-4D9F-812F-DB5CF3FB484F}"/>
              </a:ext>
            </a:extLst>
          </p:cNvPr>
          <p:cNvSpPr>
            <a:spLocks noGrp="1"/>
          </p:cNvSpPr>
          <p:nvPr>
            <p:ph type="title"/>
          </p:nvPr>
        </p:nvSpPr>
        <p:spPr/>
        <p:txBody>
          <a:bodyPr/>
          <a:lstStyle/>
          <a:p>
            <a:r>
              <a:rPr lang="sl-SI" dirty="0"/>
              <a:t>Na splošno o sladkorni bolezni</a:t>
            </a:r>
          </a:p>
        </p:txBody>
      </p:sp>
      <p:sp>
        <p:nvSpPr>
          <p:cNvPr id="3" name="Označba mesta vsebine 2">
            <a:extLst>
              <a:ext uri="{FF2B5EF4-FFF2-40B4-BE49-F238E27FC236}">
                <a16:creationId xmlns:a16="http://schemas.microsoft.com/office/drawing/2014/main" id="{857C130D-A99E-47CB-81C2-F1A73B297EDD}"/>
              </a:ext>
            </a:extLst>
          </p:cNvPr>
          <p:cNvSpPr>
            <a:spLocks noGrp="1"/>
          </p:cNvSpPr>
          <p:nvPr>
            <p:ph idx="1"/>
          </p:nvPr>
        </p:nvSpPr>
        <p:spPr>
          <a:xfrm>
            <a:off x="1143000" y="2009554"/>
            <a:ext cx="6331998" cy="4024424"/>
          </a:xfrm>
        </p:spPr>
        <p:txBody>
          <a:bodyPr/>
          <a:lstStyle/>
          <a:p>
            <a:pPr marL="457200" lvl="0" indent="-457200">
              <a:lnSpc>
                <a:spcPct val="90000"/>
              </a:lnSpc>
              <a:buFont typeface="Arial" panose="020B0604020202020204" pitchFamily="34" charset="0"/>
              <a:buAutoNum type="arabicPeriod"/>
            </a:pPr>
            <a:r>
              <a:rPr lang="sl-SI" sz="2200" dirty="0"/>
              <a:t>Kaj je hiperglikemija? razlog?</a:t>
            </a:r>
          </a:p>
          <a:p>
            <a:pPr marL="457200" lvl="0" indent="-457200">
              <a:lnSpc>
                <a:spcPct val="90000"/>
              </a:lnSpc>
              <a:buFont typeface="Arial" panose="020B0604020202020204" pitchFamily="34" charset="0"/>
              <a:buAutoNum type="arabicPeriod"/>
            </a:pPr>
            <a:r>
              <a:rPr lang="sl-SI" sz="2200" dirty="0"/>
              <a:t>Kateri organ še posebno potrebuje zadostne količine glukoze? Zakaj?</a:t>
            </a:r>
          </a:p>
          <a:p>
            <a:pPr marL="457200" lvl="0" indent="-457200">
              <a:lnSpc>
                <a:spcPct val="90000"/>
              </a:lnSpc>
              <a:spcAft>
                <a:spcPts val="800"/>
              </a:spcAft>
              <a:buFont typeface="Arial" panose="020B0604020202020204" pitchFamily="34" charset="0"/>
              <a:buAutoNum type="arabicPeriod"/>
            </a:pPr>
            <a:r>
              <a:rPr lang="sl-SI" sz="2200" dirty="0"/>
              <a:t>Poglej kje se nahaja trebušna slinavki. Kakšna je njena naloga?</a:t>
            </a:r>
          </a:p>
          <a:p>
            <a:pPr marL="0" indent="0">
              <a:buNone/>
            </a:pPr>
            <a:endParaRPr lang="sl-SI" dirty="0"/>
          </a:p>
        </p:txBody>
      </p:sp>
    </p:spTree>
    <p:extLst>
      <p:ext uri="{BB962C8B-B14F-4D97-AF65-F5344CB8AC3E}">
        <p14:creationId xmlns:p14="http://schemas.microsoft.com/office/powerpoint/2010/main" val="210559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0F296A7-9CF7-4956-B124-D2EDDE1913C2}"/>
              </a:ext>
            </a:extLst>
          </p:cNvPr>
          <p:cNvSpPr>
            <a:spLocks noGrp="1"/>
          </p:cNvSpPr>
          <p:nvPr>
            <p:ph idx="1"/>
          </p:nvPr>
        </p:nvSpPr>
        <p:spPr>
          <a:xfrm>
            <a:off x="1143000" y="532661"/>
            <a:ext cx="5426476" cy="2311398"/>
          </a:xfrm>
        </p:spPr>
        <p:txBody>
          <a:bodyPr/>
          <a:lstStyle/>
          <a:p>
            <a:pPr marL="0" indent="0">
              <a:buNone/>
            </a:pPr>
            <a:r>
              <a:rPr lang="sl-SI" dirty="0"/>
              <a:t>Poglej kje se nahaja trebušna slinavka ali pankreas. Kaj je inzulin? Encim, hormon? Kam se izloča iz trebušne slinavke?</a:t>
            </a:r>
          </a:p>
          <a:p>
            <a:pPr marL="0" indent="0">
              <a:buNone/>
            </a:pPr>
            <a:r>
              <a:rPr lang="sl-SI" dirty="0"/>
              <a:t>Kaj je naloga inzulina?</a:t>
            </a:r>
          </a:p>
        </p:txBody>
      </p:sp>
      <p:pic>
        <p:nvPicPr>
          <p:cNvPr id="4" name="Slika 3">
            <a:extLst>
              <a:ext uri="{FF2B5EF4-FFF2-40B4-BE49-F238E27FC236}">
                <a16:creationId xmlns:a16="http://schemas.microsoft.com/office/drawing/2014/main" id="{773A3EC2-F2DF-4A1C-8349-48200C0CD269}"/>
              </a:ext>
            </a:extLst>
          </p:cNvPr>
          <p:cNvPicPr>
            <a:picLocks noChangeAspect="1"/>
          </p:cNvPicPr>
          <p:nvPr/>
        </p:nvPicPr>
        <p:blipFill>
          <a:blip r:embed="rId2"/>
          <a:stretch>
            <a:fillRect/>
          </a:stretch>
        </p:blipFill>
        <p:spPr>
          <a:xfrm>
            <a:off x="7298707" y="3283319"/>
            <a:ext cx="2139881" cy="2139881"/>
          </a:xfrm>
          <a:prstGeom prst="rect">
            <a:avLst/>
          </a:prstGeom>
        </p:spPr>
      </p:pic>
      <p:pic>
        <p:nvPicPr>
          <p:cNvPr id="5" name="Slika 4">
            <a:extLst>
              <a:ext uri="{FF2B5EF4-FFF2-40B4-BE49-F238E27FC236}">
                <a16:creationId xmlns:a16="http://schemas.microsoft.com/office/drawing/2014/main" id="{2E28C6DE-083B-4FD6-B4BF-7013AF073D15}"/>
              </a:ext>
            </a:extLst>
          </p:cNvPr>
          <p:cNvPicPr>
            <a:picLocks noChangeAspect="1"/>
          </p:cNvPicPr>
          <p:nvPr/>
        </p:nvPicPr>
        <p:blipFill>
          <a:blip r:embed="rId3"/>
          <a:stretch>
            <a:fillRect/>
          </a:stretch>
        </p:blipFill>
        <p:spPr>
          <a:xfrm>
            <a:off x="7014958" y="532660"/>
            <a:ext cx="4847260" cy="2661622"/>
          </a:xfrm>
          <a:prstGeom prst="rect">
            <a:avLst/>
          </a:prstGeom>
        </p:spPr>
      </p:pic>
      <p:pic>
        <p:nvPicPr>
          <p:cNvPr id="6" name="Slika 5">
            <a:extLst>
              <a:ext uri="{FF2B5EF4-FFF2-40B4-BE49-F238E27FC236}">
                <a16:creationId xmlns:a16="http://schemas.microsoft.com/office/drawing/2014/main" id="{E5CB21CA-384D-45E4-B6AB-27374601538A}"/>
              </a:ext>
            </a:extLst>
          </p:cNvPr>
          <p:cNvPicPr>
            <a:picLocks noChangeAspect="1"/>
          </p:cNvPicPr>
          <p:nvPr/>
        </p:nvPicPr>
        <p:blipFill>
          <a:blip r:embed="rId4"/>
          <a:stretch>
            <a:fillRect/>
          </a:stretch>
        </p:blipFill>
        <p:spPr>
          <a:xfrm>
            <a:off x="676497" y="2844058"/>
            <a:ext cx="5140403" cy="3759942"/>
          </a:xfrm>
          <a:prstGeom prst="rect">
            <a:avLst/>
          </a:prstGeom>
        </p:spPr>
      </p:pic>
    </p:spTree>
    <p:extLst>
      <p:ext uri="{BB962C8B-B14F-4D97-AF65-F5344CB8AC3E}">
        <p14:creationId xmlns:p14="http://schemas.microsoft.com/office/powerpoint/2010/main" val="40283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BC854EB-251D-4171-B0F9-096E63A66160}"/>
              </a:ext>
            </a:extLst>
          </p:cNvPr>
          <p:cNvSpPr>
            <a:spLocks noGrp="1"/>
          </p:cNvSpPr>
          <p:nvPr>
            <p:ph idx="1"/>
          </p:nvPr>
        </p:nvSpPr>
        <p:spPr>
          <a:xfrm>
            <a:off x="1143000" y="1316968"/>
            <a:ext cx="9906000" cy="5209956"/>
          </a:xfrm>
        </p:spPr>
        <p:txBody>
          <a:bodyPr/>
          <a:lstStyle/>
          <a:p>
            <a:pPr marL="0" indent="0">
              <a:buNone/>
            </a:pPr>
            <a:r>
              <a:rPr lang="sl-SI" dirty="0"/>
              <a:t>Kdaj se začne izločati inzulin? Pred hranjenjem, med ali po hranjenju?</a:t>
            </a:r>
          </a:p>
          <a:p>
            <a:pPr marL="0" indent="0">
              <a:buNone/>
            </a:pPr>
            <a:r>
              <a:rPr lang="sl-SI" dirty="0"/>
              <a:t>Kaj se zgodi, če se inzulin izloča v minimalnih količinah?</a:t>
            </a:r>
          </a:p>
          <a:p>
            <a:pPr marL="0" indent="0">
              <a:buNone/>
            </a:pPr>
            <a:r>
              <a:rPr lang="sl-SI" dirty="0"/>
              <a:t>Glukoza je v krvi preveč zaradi pomanjkanja delovanja inzulina, skozi kateri organ se potem izloči?</a:t>
            </a:r>
          </a:p>
          <a:p>
            <a:pPr marL="0" indent="0">
              <a:buNone/>
            </a:pPr>
            <a:r>
              <a:rPr lang="sl-SI" dirty="0"/>
              <a:t>Pri pomanjkanju inzulina pride do pospešenega hujšanja. Razloži zakaj?</a:t>
            </a:r>
          </a:p>
          <a:p>
            <a:pPr marL="0" indent="0">
              <a:buNone/>
            </a:pPr>
            <a:r>
              <a:rPr lang="sl-SI" dirty="0"/>
              <a:t>Kaj vse telesu povzroča neprimerno kopičenje glukoze?</a:t>
            </a:r>
          </a:p>
          <a:p>
            <a:pPr marL="0" indent="0">
              <a:buNone/>
            </a:pPr>
            <a:r>
              <a:rPr lang="sl-SI" dirty="0"/>
              <a:t>Koliko je krvni sladkor pri zdravem bolniku pred obrokom in po obroku?</a:t>
            </a:r>
          </a:p>
          <a:p>
            <a:pPr marL="0" indent="0">
              <a:buNone/>
            </a:pPr>
            <a:r>
              <a:rPr lang="sl-SI" dirty="0"/>
              <a:t>Na kakšen način postavijo diagnozo MTG.</a:t>
            </a:r>
          </a:p>
          <a:p>
            <a:pPr marL="0" indent="0">
              <a:buNone/>
            </a:pPr>
            <a:endParaRPr lang="sl-SI" dirty="0"/>
          </a:p>
        </p:txBody>
      </p:sp>
      <p:sp>
        <p:nvSpPr>
          <p:cNvPr id="4" name="PoljeZBesedilom 3">
            <a:extLst>
              <a:ext uri="{FF2B5EF4-FFF2-40B4-BE49-F238E27FC236}">
                <a16:creationId xmlns:a16="http://schemas.microsoft.com/office/drawing/2014/main" id="{3AA4DF15-D8BF-4B4A-A152-8333A2E3B106}"/>
              </a:ext>
            </a:extLst>
          </p:cNvPr>
          <p:cNvSpPr txBox="1"/>
          <p:nvPr/>
        </p:nvSpPr>
        <p:spPr>
          <a:xfrm>
            <a:off x="1513490" y="331076"/>
            <a:ext cx="7993117" cy="646331"/>
          </a:xfrm>
          <a:prstGeom prst="rect">
            <a:avLst/>
          </a:prstGeom>
          <a:noFill/>
        </p:spPr>
        <p:txBody>
          <a:bodyPr wrap="square" rtlCol="0">
            <a:spAutoFit/>
          </a:bodyPr>
          <a:lstStyle/>
          <a:p>
            <a:r>
              <a:rPr lang="sl-SI" sz="3600" dirty="0"/>
              <a:t>PA GREMO……..PREVERI SVOJE ZNANJE </a:t>
            </a:r>
          </a:p>
        </p:txBody>
      </p:sp>
    </p:spTree>
    <p:extLst>
      <p:ext uri="{BB962C8B-B14F-4D97-AF65-F5344CB8AC3E}">
        <p14:creationId xmlns:p14="http://schemas.microsoft.com/office/powerpoint/2010/main" val="15163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D8699-067D-4768-9F87-3E302B37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B9CC829-BB61-4556-A100-6C86193FAB7F}"/>
              </a:ext>
            </a:extLst>
          </p:cNvPr>
          <p:cNvSpPr>
            <a:spLocks noGrp="1"/>
          </p:cNvSpPr>
          <p:nvPr>
            <p:ph type="title"/>
          </p:nvPr>
        </p:nvSpPr>
        <p:spPr>
          <a:xfrm>
            <a:off x="1129553" y="533401"/>
            <a:ext cx="8695167" cy="1677894"/>
          </a:xfrm>
        </p:spPr>
        <p:txBody>
          <a:bodyPr>
            <a:normAutofit/>
          </a:bodyPr>
          <a:lstStyle/>
          <a:p>
            <a:r>
              <a:rPr lang="sl-SI" dirty="0"/>
              <a:t>Rešitve </a:t>
            </a:r>
          </a:p>
        </p:txBody>
      </p:sp>
      <p:cxnSp>
        <p:nvCxnSpPr>
          <p:cNvPr id="12" name="Straight Connector 11">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4358640" cy="5334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Označba mesta vsebine 2">
            <a:extLst>
              <a:ext uri="{FF2B5EF4-FFF2-40B4-BE49-F238E27FC236}">
                <a16:creationId xmlns:a16="http://schemas.microsoft.com/office/drawing/2014/main" id="{E4E96039-EA84-44C7-8D9E-525DFEF6F7E5}"/>
              </a:ext>
            </a:extLst>
          </p:cNvPr>
          <p:cNvSpPr>
            <a:spLocks noGrp="1"/>
          </p:cNvSpPr>
          <p:nvPr>
            <p:ph idx="1"/>
          </p:nvPr>
        </p:nvSpPr>
        <p:spPr>
          <a:xfrm>
            <a:off x="1129554" y="2211294"/>
            <a:ext cx="9299688" cy="3869766"/>
          </a:xfrm>
        </p:spPr>
        <p:txBody>
          <a:bodyPr anchor="ctr">
            <a:normAutofit/>
          </a:bodyPr>
          <a:lstStyle/>
          <a:p>
            <a:pPr marL="457200" indent="-457200">
              <a:lnSpc>
                <a:spcPct val="90000"/>
              </a:lnSpc>
              <a:buAutoNum type="arabicPeriod"/>
            </a:pPr>
            <a:r>
              <a:rPr lang="sl-SI" sz="2000"/>
              <a:t>Med hranjenjem, ko zazna porast glukoze</a:t>
            </a:r>
          </a:p>
          <a:p>
            <a:pPr marL="457200" indent="-457200">
              <a:lnSpc>
                <a:spcPct val="90000"/>
              </a:lnSpc>
              <a:buAutoNum type="arabicPeriod"/>
            </a:pPr>
            <a:r>
              <a:rPr lang="sl-SI" sz="2000"/>
              <a:t>Glukoza se začne kopičiti v krvi </a:t>
            </a:r>
          </a:p>
          <a:p>
            <a:pPr marL="457200" indent="-457200">
              <a:lnSpc>
                <a:spcPct val="90000"/>
              </a:lnSpc>
              <a:buAutoNum type="arabicPeriod"/>
            </a:pPr>
            <a:r>
              <a:rPr lang="sl-SI" sz="2000"/>
              <a:t>Skozi ledvica v urin, to povzroči dehidracijo</a:t>
            </a:r>
          </a:p>
          <a:p>
            <a:pPr marL="457200" indent="-457200">
              <a:lnSpc>
                <a:spcPct val="90000"/>
              </a:lnSpc>
              <a:buAutoNum type="arabicPeriod"/>
            </a:pPr>
            <a:r>
              <a:rPr lang="sl-SI" sz="2000"/>
              <a:t>Zaužita hrana ne pride do celic, presnova se prilagodi, ko da bi človek stradal. Porabljati se začnejo zaloge maščob in beljakovin iz mišic.  </a:t>
            </a:r>
          </a:p>
          <a:p>
            <a:pPr marL="457200" indent="-457200">
              <a:lnSpc>
                <a:spcPct val="90000"/>
              </a:lnSpc>
              <a:buAutoNum type="arabicPeriod"/>
            </a:pPr>
            <a:r>
              <a:rPr lang="sl-SI" sz="2000"/>
              <a:t>Neostre slike, motnje vida-v očesni leči nabira sladka tekočina. Urin je bolj sladek-razmnoževanje bakterij. pekoče odvajanje vode, srbečico mokril in spolovil. </a:t>
            </a:r>
          </a:p>
          <a:p>
            <a:pPr marL="457200" indent="-457200">
              <a:lnSpc>
                <a:spcPct val="90000"/>
              </a:lnSpc>
              <a:buAutoNum type="arabicPeriod"/>
            </a:pPr>
            <a:r>
              <a:rPr lang="sl-SI" sz="2000"/>
              <a:t>6,0 mmol/L in 11, 0 mmol/L</a:t>
            </a:r>
          </a:p>
          <a:p>
            <a:pPr marL="457200" indent="-457200">
              <a:lnSpc>
                <a:spcPct val="90000"/>
              </a:lnSpc>
              <a:buAutoNum type="arabicPeriod"/>
            </a:pPr>
            <a:r>
              <a:rPr lang="sl-SI" sz="2000"/>
              <a:t>Preiskovanec popije pol litra vode s 75 g čiste glukoze. Če je krvni sladkor med 7,8 in 11 mmol/L je diagnoza potrjena. </a:t>
            </a:r>
          </a:p>
        </p:txBody>
      </p:sp>
      <p:cxnSp>
        <p:nvCxnSpPr>
          <p:cNvPr id="14" name="Straight Connector 13">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0633"/>
            <a:ext cx="1398104" cy="4450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087726-EFA7-48B6-8527-80902BB55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282519" y="-10633"/>
            <a:ext cx="1909481" cy="505477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4CA14D-52DC-4F3C-A1CE-235B99A179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02400" y="0"/>
            <a:ext cx="5689600" cy="163342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718313"/>
            <a:ext cx="5357757" cy="115032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950BAB-F521-4A52-A263-D105789771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779565" y="6033977"/>
            <a:ext cx="3412435" cy="83465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239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5CA2B1-CDFE-41AE-8024-19A7C854BFB4}"/>
              </a:ext>
            </a:extLst>
          </p:cNvPr>
          <p:cNvSpPr>
            <a:spLocks noGrp="1"/>
          </p:cNvSpPr>
          <p:nvPr>
            <p:ph type="title"/>
          </p:nvPr>
        </p:nvSpPr>
        <p:spPr/>
        <p:txBody>
          <a:bodyPr/>
          <a:lstStyle/>
          <a:p>
            <a:r>
              <a:rPr lang="sl-SI" dirty="0"/>
              <a:t>Sladkorna bolezen Tip 1 (pojavi do 30.leta)</a:t>
            </a:r>
          </a:p>
        </p:txBody>
      </p:sp>
      <p:sp>
        <p:nvSpPr>
          <p:cNvPr id="3" name="Označba mesta vsebine 2">
            <a:extLst>
              <a:ext uri="{FF2B5EF4-FFF2-40B4-BE49-F238E27FC236}">
                <a16:creationId xmlns:a16="http://schemas.microsoft.com/office/drawing/2014/main" id="{DF09D87D-EABF-4EB9-9AA5-61384E90B901}"/>
              </a:ext>
            </a:extLst>
          </p:cNvPr>
          <p:cNvSpPr>
            <a:spLocks noGrp="1"/>
          </p:cNvSpPr>
          <p:nvPr>
            <p:ph idx="1"/>
          </p:nvPr>
        </p:nvSpPr>
        <p:spPr/>
        <p:txBody>
          <a:bodyPr/>
          <a:lstStyle/>
          <a:p>
            <a:pPr marL="457200" indent="-457200">
              <a:buAutoNum type="arabicPeriod"/>
            </a:pPr>
            <a:r>
              <a:rPr lang="sl-SI" dirty="0"/>
              <a:t>Kako pride do sladkorne bolezni tipa 1?</a:t>
            </a:r>
          </a:p>
          <a:p>
            <a:pPr marL="457200" indent="-457200">
              <a:buAutoNum type="arabicPeriod"/>
            </a:pPr>
            <a:r>
              <a:rPr lang="sl-SI" dirty="0"/>
              <a:t>Povzročena je avtoimunsko. Kaj to pomeni?</a:t>
            </a:r>
          </a:p>
          <a:p>
            <a:pPr marL="457200" indent="-457200">
              <a:buAutoNum type="arabicPeriod"/>
            </a:pPr>
            <a:r>
              <a:rPr lang="sl-SI" dirty="0"/>
              <a:t>V kolikšnem času se </a:t>
            </a:r>
            <a:r>
              <a:rPr lang="sl-SI" dirty="0" err="1"/>
              <a:t>ponavadi</a:t>
            </a:r>
            <a:r>
              <a:rPr lang="sl-SI" dirty="0"/>
              <a:t> pojavi?</a:t>
            </a:r>
          </a:p>
          <a:p>
            <a:pPr marL="457200" indent="-457200">
              <a:buAutoNum type="arabicPeriod"/>
            </a:pPr>
            <a:r>
              <a:rPr lang="sl-SI" dirty="0"/>
              <a:t>Simptomi.</a:t>
            </a:r>
          </a:p>
          <a:p>
            <a:pPr marL="457200" indent="-457200">
              <a:buAutoNum type="arabicPeriod"/>
            </a:pPr>
            <a:endParaRPr lang="sl-SI" dirty="0"/>
          </a:p>
          <a:p>
            <a:pPr marL="457200" indent="-457200">
              <a:buAutoNum type="arabicPeriod"/>
            </a:pPr>
            <a:endParaRPr lang="sl-SI" dirty="0"/>
          </a:p>
        </p:txBody>
      </p:sp>
      <p:pic>
        <p:nvPicPr>
          <p:cNvPr id="1026" name="Picture 2" descr="Zdravljenje z inzulinsko črpalko | Sladkorna bolezen">
            <a:extLst>
              <a:ext uri="{FF2B5EF4-FFF2-40B4-BE49-F238E27FC236}">
                <a16:creationId xmlns:a16="http://schemas.microsoft.com/office/drawing/2014/main" id="{4AC20159-9149-4FCF-BA6E-21C2B21E2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310" y="2962275"/>
            <a:ext cx="4353290" cy="363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85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D8699-067D-4768-9F87-3E302B37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AC6A3E7-8758-4F38-B0FE-46746F3BC224}"/>
              </a:ext>
            </a:extLst>
          </p:cNvPr>
          <p:cNvSpPr>
            <a:spLocks noGrp="1"/>
          </p:cNvSpPr>
          <p:nvPr>
            <p:ph type="title"/>
          </p:nvPr>
        </p:nvSpPr>
        <p:spPr>
          <a:xfrm>
            <a:off x="1129553" y="533401"/>
            <a:ext cx="8695167" cy="1677894"/>
          </a:xfrm>
        </p:spPr>
        <p:txBody>
          <a:bodyPr>
            <a:normAutofit/>
          </a:bodyPr>
          <a:lstStyle/>
          <a:p>
            <a:r>
              <a:rPr lang="sl-SI" dirty="0"/>
              <a:t>rešitve</a:t>
            </a:r>
          </a:p>
        </p:txBody>
      </p:sp>
      <p:cxnSp>
        <p:nvCxnSpPr>
          <p:cNvPr id="12" name="Straight Connector 11">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4358640" cy="5334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Označba mesta vsebine 2">
            <a:extLst>
              <a:ext uri="{FF2B5EF4-FFF2-40B4-BE49-F238E27FC236}">
                <a16:creationId xmlns:a16="http://schemas.microsoft.com/office/drawing/2014/main" id="{E0BC65DF-60E6-48EE-956A-80F0D5391192}"/>
              </a:ext>
            </a:extLst>
          </p:cNvPr>
          <p:cNvSpPr>
            <a:spLocks noGrp="1"/>
          </p:cNvSpPr>
          <p:nvPr>
            <p:ph idx="1"/>
          </p:nvPr>
        </p:nvSpPr>
        <p:spPr>
          <a:xfrm>
            <a:off x="1129554" y="2211294"/>
            <a:ext cx="9299688" cy="3869766"/>
          </a:xfrm>
        </p:spPr>
        <p:txBody>
          <a:bodyPr anchor="ctr">
            <a:normAutofit/>
          </a:bodyPr>
          <a:lstStyle/>
          <a:p>
            <a:pPr marL="457200" indent="-457200">
              <a:lnSpc>
                <a:spcPct val="90000"/>
              </a:lnSpc>
              <a:buAutoNum type="arabicPeriod"/>
            </a:pPr>
            <a:r>
              <a:rPr lang="sl-SI" dirty="0"/>
              <a:t>Odpoved beta celic trebušne slinavke in s tem pomanjkanje inzulina. </a:t>
            </a:r>
            <a:endParaRPr lang="sl-SI"/>
          </a:p>
          <a:p>
            <a:pPr marL="457200" indent="-457200">
              <a:lnSpc>
                <a:spcPct val="90000"/>
              </a:lnSpc>
              <a:buAutoNum type="arabicPeriod"/>
            </a:pPr>
            <a:r>
              <a:rPr lang="sl-SI" dirty="0"/>
              <a:t>Telesni obrambni sistem zaradi napake v delovanju uniči svoje lastne beta celice. </a:t>
            </a:r>
            <a:endParaRPr lang="sl-SI"/>
          </a:p>
          <a:p>
            <a:pPr marL="457200" indent="-457200">
              <a:lnSpc>
                <a:spcPct val="90000"/>
              </a:lnSpc>
              <a:buAutoNum type="arabicPeriod"/>
            </a:pPr>
            <a:r>
              <a:rPr lang="sl-SI" dirty="0"/>
              <a:t>Nekaj tednov do nekaj mesecev. </a:t>
            </a:r>
            <a:endParaRPr lang="sl-SI"/>
          </a:p>
          <a:p>
            <a:pPr marL="457200" indent="-457200">
              <a:lnSpc>
                <a:spcPct val="90000"/>
              </a:lnSpc>
              <a:buAutoNum type="arabicPeriod"/>
            </a:pPr>
            <a:r>
              <a:rPr lang="sl-SI" dirty="0"/>
              <a:t>Bolnik navaja slabost in utrujenost, pojavita se izrazito povečana žeja in pogosto uriniranje (tudi ponoči), prisotno je hitro hujšanje. </a:t>
            </a:r>
            <a:endParaRPr lang="sl-SI"/>
          </a:p>
          <a:p>
            <a:pPr marL="0" indent="0">
              <a:lnSpc>
                <a:spcPct val="90000"/>
              </a:lnSpc>
              <a:buNone/>
            </a:pPr>
            <a:r>
              <a:rPr lang="sl-SI" dirty="0"/>
              <a:t>Takoj ob odkritju bolezni je potrebno pričeti zdravljenje z inzulinom, ki traja </a:t>
            </a:r>
            <a:r>
              <a:rPr lang="sl-SI" b="1" dirty="0"/>
              <a:t>do konca življenja. </a:t>
            </a:r>
            <a:r>
              <a:rPr lang="sl-SI" dirty="0"/>
              <a:t>V nekaterih primerih lahko po prvem zagonu bolezni sledi prehodno obdobje, ko je potreba po dodanem inzulinu zelo majhna</a:t>
            </a:r>
            <a:endParaRPr lang="sl-SI"/>
          </a:p>
          <a:p>
            <a:pPr marL="457200" indent="-457200">
              <a:lnSpc>
                <a:spcPct val="90000"/>
              </a:lnSpc>
              <a:buAutoNum type="arabicPeriod"/>
            </a:pPr>
            <a:endParaRPr lang="sl-SI"/>
          </a:p>
        </p:txBody>
      </p:sp>
      <p:cxnSp>
        <p:nvCxnSpPr>
          <p:cNvPr id="14" name="Straight Connector 13">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0633"/>
            <a:ext cx="1398104" cy="4450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087726-EFA7-48B6-8527-80902BB55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282519" y="-10633"/>
            <a:ext cx="1909481" cy="505477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4CA14D-52DC-4F3C-A1CE-235B99A179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02400" y="0"/>
            <a:ext cx="5689600" cy="163342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718313"/>
            <a:ext cx="5357757" cy="115032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950BAB-F521-4A52-A263-D105789771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779565" y="6033977"/>
            <a:ext cx="3412435" cy="83465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150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FBE127-D2A6-4FA3-A6B9-B8FD1DE4B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FF33968-083A-40EF-A9E1-76DD51CBA550}"/>
              </a:ext>
            </a:extLst>
          </p:cNvPr>
          <p:cNvSpPr>
            <a:spLocks noGrp="1"/>
          </p:cNvSpPr>
          <p:nvPr>
            <p:ph type="title"/>
          </p:nvPr>
        </p:nvSpPr>
        <p:spPr>
          <a:xfrm>
            <a:off x="6757988" y="533400"/>
            <a:ext cx="4496228" cy="1690687"/>
          </a:xfrm>
        </p:spPr>
        <p:txBody>
          <a:bodyPr>
            <a:normAutofit/>
          </a:bodyPr>
          <a:lstStyle/>
          <a:p>
            <a:r>
              <a:rPr lang="sl-SI" sz="4100"/>
              <a:t>Sladkorna bolezen tipa 2</a:t>
            </a:r>
          </a:p>
        </p:txBody>
      </p:sp>
      <p:cxnSp>
        <p:nvCxnSpPr>
          <p:cNvPr id="11" name="Straight Connector 10">
            <a:extLst>
              <a:ext uri="{FF2B5EF4-FFF2-40B4-BE49-F238E27FC236}">
                <a16:creationId xmlns:a16="http://schemas.microsoft.com/office/drawing/2014/main" id="{DDD9C044-4B08-47CC-852C-B22B09675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4948518" cy="13245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33687E-2F83-4E90-B11A-4B998C1540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92DBC3-1A72-41ED-8432-D0D64FD631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2743200"/>
            <a:ext cx="4477872" cy="4114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Slika 3">
            <a:extLst>
              <a:ext uri="{FF2B5EF4-FFF2-40B4-BE49-F238E27FC236}">
                <a16:creationId xmlns:a16="http://schemas.microsoft.com/office/drawing/2014/main" id="{C41BC94D-C424-4DE5-A17D-43A7750A7C5D}"/>
              </a:ext>
            </a:extLst>
          </p:cNvPr>
          <p:cNvPicPr>
            <a:picLocks noChangeAspect="1"/>
          </p:cNvPicPr>
          <p:nvPr/>
        </p:nvPicPr>
        <p:blipFill>
          <a:blip r:embed="rId2"/>
          <a:stretch>
            <a:fillRect/>
          </a:stretch>
        </p:blipFill>
        <p:spPr>
          <a:xfrm>
            <a:off x="533400" y="800671"/>
            <a:ext cx="5562600" cy="5256657"/>
          </a:xfrm>
          <a:prstGeom prst="rect">
            <a:avLst/>
          </a:prstGeom>
        </p:spPr>
      </p:pic>
      <p:sp>
        <p:nvSpPr>
          <p:cNvPr id="3" name="Označba mesta vsebine 2">
            <a:extLst>
              <a:ext uri="{FF2B5EF4-FFF2-40B4-BE49-F238E27FC236}">
                <a16:creationId xmlns:a16="http://schemas.microsoft.com/office/drawing/2014/main" id="{5C5F25B3-12A7-40FD-AAB0-5CD2C4F6094A}"/>
              </a:ext>
            </a:extLst>
          </p:cNvPr>
          <p:cNvSpPr>
            <a:spLocks noGrp="1"/>
          </p:cNvSpPr>
          <p:nvPr>
            <p:ph idx="1"/>
          </p:nvPr>
        </p:nvSpPr>
        <p:spPr>
          <a:xfrm>
            <a:off x="6681789" y="2290762"/>
            <a:ext cx="4572428" cy="4033837"/>
          </a:xfrm>
        </p:spPr>
        <p:txBody>
          <a:bodyPr anchor="t">
            <a:normAutofit/>
          </a:bodyPr>
          <a:lstStyle/>
          <a:p>
            <a:pPr marL="457200" indent="-457200">
              <a:lnSpc>
                <a:spcPct val="90000"/>
              </a:lnSpc>
              <a:buAutoNum type="arabicPeriod"/>
            </a:pPr>
            <a:r>
              <a:rPr lang="sl-SI" sz="2000" dirty="0"/>
              <a:t>Kako pride do sladkorne bolezni tipa 2?</a:t>
            </a:r>
          </a:p>
          <a:p>
            <a:pPr marL="457200" indent="-457200">
              <a:lnSpc>
                <a:spcPct val="90000"/>
              </a:lnSpc>
              <a:buAutoNum type="arabicPeriod"/>
            </a:pPr>
            <a:r>
              <a:rPr lang="sl-SI" sz="2000" dirty="0"/>
              <a:t>V katerem starostnem obdobju se pojavi?</a:t>
            </a:r>
          </a:p>
          <a:p>
            <a:pPr marL="457200" indent="-457200">
              <a:lnSpc>
                <a:spcPct val="90000"/>
              </a:lnSpc>
              <a:buAutoNum type="arabicPeriod"/>
            </a:pPr>
            <a:r>
              <a:rPr lang="sl-SI" sz="2000" dirty="0"/>
              <a:t>Je bolezen genetsko pogojena ali pride do nje še zaradi kakšnih drugih razlogov?</a:t>
            </a:r>
          </a:p>
          <a:p>
            <a:pPr marL="457200" indent="-457200">
              <a:lnSpc>
                <a:spcPct val="90000"/>
              </a:lnSpc>
              <a:buAutoNum type="arabicPeriod"/>
            </a:pPr>
            <a:r>
              <a:rPr lang="sl-SI" sz="2000" dirty="0"/>
              <a:t>Misliš, da bi lahko vsi razvili sladkorno bolezen, če bi živeli več kot 100 let? Namreč vsi naši organi namreč z leti postopno propadajo. Tako kot srce, ledvice, jetra in drugi, tako tudi trebušna slinavka s staranjem popušča. </a:t>
            </a:r>
          </a:p>
        </p:txBody>
      </p:sp>
      <p:cxnSp>
        <p:nvCxnSpPr>
          <p:cNvPr id="17" name="Straight Connector 16">
            <a:extLst>
              <a:ext uri="{FF2B5EF4-FFF2-40B4-BE49-F238E27FC236}">
                <a16:creationId xmlns:a16="http://schemas.microsoft.com/office/drawing/2014/main" id="{99309E4A-5F81-4CAB-B5DB-AB4EB90C71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7" y="2548218"/>
            <a:ext cx="589522" cy="430978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0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D8699-067D-4768-9F87-3E302B37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747B9E7-C059-46E9-92A7-17B70763743B}"/>
              </a:ext>
            </a:extLst>
          </p:cNvPr>
          <p:cNvSpPr>
            <a:spLocks noGrp="1"/>
          </p:cNvSpPr>
          <p:nvPr>
            <p:ph type="title"/>
          </p:nvPr>
        </p:nvSpPr>
        <p:spPr>
          <a:xfrm>
            <a:off x="1129553" y="533401"/>
            <a:ext cx="8695167" cy="1677894"/>
          </a:xfrm>
        </p:spPr>
        <p:txBody>
          <a:bodyPr>
            <a:normAutofit/>
          </a:bodyPr>
          <a:lstStyle/>
          <a:p>
            <a:r>
              <a:rPr lang="sl-SI" dirty="0"/>
              <a:t>Rešitve </a:t>
            </a:r>
          </a:p>
        </p:txBody>
      </p:sp>
      <p:cxnSp>
        <p:nvCxnSpPr>
          <p:cNvPr id="12" name="Straight Connector 11">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4358640" cy="5334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Označba mesta vsebine 2">
            <a:extLst>
              <a:ext uri="{FF2B5EF4-FFF2-40B4-BE49-F238E27FC236}">
                <a16:creationId xmlns:a16="http://schemas.microsoft.com/office/drawing/2014/main" id="{F3DB8009-289D-4E55-BF3D-6942969B49F9}"/>
              </a:ext>
            </a:extLst>
          </p:cNvPr>
          <p:cNvSpPr>
            <a:spLocks noGrp="1"/>
          </p:cNvSpPr>
          <p:nvPr>
            <p:ph idx="1"/>
          </p:nvPr>
        </p:nvSpPr>
        <p:spPr>
          <a:xfrm>
            <a:off x="1129554" y="2211294"/>
            <a:ext cx="9299688" cy="3869766"/>
          </a:xfrm>
        </p:spPr>
        <p:txBody>
          <a:bodyPr anchor="ctr">
            <a:normAutofit/>
          </a:bodyPr>
          <a:lstStyle/>
          <a:p>
            <a:pPr marL="457200" indent="-457200">
              <a:buAutoNum type="arabicPeriod"/>
            </a:pPr>
            <a:r>
              <a:rPr lang="sl-SI" sz="2200" err="1"/>
              <a:t>Ponavadi</a:t>
            </a:r>
            <a:r>
              <a:rPr lang="sl-SI" sz="2200"/>
              <a:t> pride najprej do povečane odpornosti celic na inzulin. V začetnem obdobju bolezni je inzulina dovolj ali celo preveč, vendar njegov učinek ni zadosten. Posledica je previsok krvni sladkor. Čez čas se trebušna slinavka iztroši, izločanje inzulina se prične postopno zmanjševati, urejenost glikemije se še poslabša. </a:t>
            </a:r>
          </a:p>
          <a:p>
            <a:pPr marL="457200" indent="-457200">
              <a:buAutoNum type="arabicPeriod"/>
            </a:pPr>
            <a:r>
              <a:rPr lang="sl-SI" sz="2200"/>
              <a:t>Večinoma med 60. in 70. letom starosti. V zadnjem času pa se starostna meja spušča. Vse več je bolnikov, ki sladkorno bolezen tipa 2 razvijejo že kmalu po 45. letu starosti ali celo še prej, tudi v otroštvu. </a:t>
            </a:r>
          </a:p>
          <a:p>
            <a:pPr marL="457200" indent="-457200">
              <a:buAutoNum type="arabicPeriod"/>
            </a:pPr>
            <a:r>
              <a:rPr lang="sl-SI" sz="2200"/>
              <a:t>Da, je pa odvisno tudi od prehranjevalnih navad. Pojavi se pri </a:t>
            </a:r>
            <a:r>
              <a:rPr lang="sl-SI" sz="2200" err="1"/>
              <a:t>ljudjeh</a:t>
            </a:r>
            <a:r>
              <a:rPr lang="sl-SI" sz="2200"/>
              <a:t>, ki uživajo prevelike količine nezdrave hrane in se premalo gibajo. </a:t>
            </a:r>
          </a:p>
          <a:p>
            <a:pPr marL="457200" indent="-457200">
              <a:buAutoNum type="arabicPeriod"/>
            </a:pPr>
            <a:r>
              <a:rPr lang="sl-SI" sz="2200"/>
              <a:t>Če bi vsi živeli 100 let in več, bi jo najverjetneje razvili vsi.</a:t>
            </a:r>
          </a:p>
        </p:txBody>
      </p:sp>
      <p:cxnSp>
        <p:nvCxnSpPr>
          <p:cNvPr id="14" name="Straight Connector 13">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0633"/>
            <a:ext cx="1398104" cy="4450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087726-EFA7-48B6-8527-80902BB55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282519" y="-10633"/>
            <a:ext cx="1909481" cy="505477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4CA14D-52DC-4F3C-A1CE-235B99A179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02400" y="0"/>
            <a:ext cx="5689600" cy="163342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718313"/>
            <a:ext cx="5357757" cy="115032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950BAB-F521-4A52-A263-D105789771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779565" y="6033977"/>
            <a:ext cx="3412435" cy="83465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4029"/>
      </p:ext>
    </p:extLst>
  </p:cSld>
  <p:clrMapOvr>
    <a:masterClrMapping/>
  </p:clrMapOvr>
</p:sld>
</file>

<file path=ppt/theme/theme1.xml><?xml version="1.0" encoding="utf-8"?>
<a:theme xmlns:a="http://schemas.openxmlformats.org/drawingml/2006/main" name="AngleLinesVTI">
  <a:themeElements>
    <a:clrScheme name="AnalogousFromLightSeedLeftStep">
      <a:dk1>
        <a:srgbClr val="000000"/>
      </a:dk1>
      <a:lt1>
        <a:srgbClr val="FFFFFF"/>
      </a:lt1>
      <a:dk2>
        <a:srgbClr val="312441"/>
      </a:dk2>
      <a:lt2>
        <a:srgbClr val="E2E8E6"/>
      </a:lt2>
      <a:accent1>
        <a:srgbClr val="EE6E96"/>
      </a:accent1>
      <a:accent2>
        <a:srgbClr val="EB4EC0"/>
      </a:accent2>
      <a:accent3>
        <a:srgbClr val="DC6EEE"/>
      </a:accent3>
      <a:accent4>
        <a:srgbClr val="924EEB"/>
      </a:accent4>
      <a:accent5>
        <a:srgbClr val="716EEE"/>
      </a:accent5>
      <a:accent6>
        <a:srgbClr val="4E8CEB"/>
      </a:accent6>
      <a:hlink>
        <a:srgbClr val="568F7D"/>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5</TotalTime>
  <Words>977</Words>
  <Application>Microsoft Office PowerPoint</Application>
  <PresentationFormat>Širokozaslonsko</PresentationFormat>
  <Paragraphs>67</Paragraphs>
  <Slides>14</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14</vt:i4>
      </vt:variant>
    </vt:vector>
  </HeadingPairs>
  <TitlesOfParts>
    <vt:vector size="19" baseType="lpstr">
      <vt:lpstr>Algerian</vt:lpstr>
      <vt:lpstr>Arial</vt:lpstr>
      <vt:lpstr>Univers Condensed Light</vt:lpstr>
      <vt:lpstr>Walbaum Display Light</vt:lpstr>
      <vt:lpstr>AngleLinesVTI</vt:lpstr>
      <vt:lpstr>Preveri svoje znanje </vt:lpstr>
      <vt:lpstr>Na splošno o sladkorni bolezni</vt:lpstr>
      <vt:lpstr>PowerPointova predstavitev</vt:lpstr>
      <vt:lpstr>PowerPointova predstavitev</vt:lpstr>
      <vt:lpstr>Rešitve </vt:lpstr>
      <vt:lpstr>Sladkorna bolezen Tip 1 (pojavi do 30.leta)</vt:lpstr>
      <vt:lpstr>rešitve</vt:lpstr>
      <vt:lpstr>Sladkorna bolezen tipa 2</vt:lpstr>
      <vt:lpstr>Rešitve </vt:lpstr>
      <vt:lpstr>PowerPointova predstavitev</vt:lpstr>
      <vt:lpstr>Rešitve </vt:lpstr>
      <vt:lpstr>Preglej še….</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Preveri svoje znanje </dc:title>
  <dc:creator>Maja Rozman</dc:creator>
  <cp:lastModifiedBy>Maja Rozman</cp:lastModifiedBy>
  <cp:revision>2</cp:revision>
  <dcterms:created xsi:type="dcterms:W3CDTF">2020-10-04T09:55:08Z</dcterms:created>
  <dcterms:modified xsi:type="dcterms:W3CDTF">2020-10-04T10:00:52Z</dcterms:modified>
</cp:coreProperties>
</file>