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FFCC"/>
    <a:srgbClr val="FF99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F6EF-3EF6-4176-9452-3373EAFA008E}" type="datetimeFigureOut">
              <a:rPr lang="sl-SI" smtClean="0"/>
              <a:pPr/>
              <a:t>1.4.2015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4310-E3CE-49FD-8146-D65026AE1F5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F6EF-3EF6-4176-9452-3373EAFA008E}" type="datetimeFigureOut">
              <a:rPr lang="sl-SI" smtClean="0"/>
              <a:pPr/>
              <a:t>1.4.2015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4310-E3CE-49FD-8146-D65026AE1F5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F6EF-3EF6-4176-9452-3373EAFA008E}" type="datetimeFigureOut">
              <a:rPr lang="sl-SI" smtClean="0"/>
              <a:pPr/>
              <a:t>1.4.2015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4310-E3CE-49FD-8146-D65026AE1F5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F6EF-3EF6-4176-9452-3373EAFA008E}" type="datetimeFigureOut">
              <a:rPr lang="sl-SI" smtClean="0"/>
              <a:pPr/>
              <a:t>1.4.2015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4310-E3CE-49FD-8146-D65026AE1F5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F6EF-3EF6-4176-9452-3373EAFA008E}" type="datetimeFigureOut">
              <a:rPr lang="sl-SI" smtClean="0"/>
              <a:pPr/>
              <a:t>1.4.2015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4310-E3CE-49FD-8146-D65026AE1F5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F6EF-3EF6-4176-9452-3373EAFA008E}" type="datetimeFigureOut">
              <a:rPr lang="sl-SI" smtClean="0"/>
              <a:pPr/>
              <a:t>1.4.2015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4310-E3CE-49FD-8146-D65026AE1F5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F6EF-3EF6-4176-9452-3373EAFA008E}" type="datetimeFigureOut">
              <a:rPr lang="sl-SI" smtClean="0"/>
              <a:pPr/>
              <a:t>1.4.2015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4310-E3CE-49FD-8146-D65026AE1F5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F6EF-3EF6-4176-9452-3373EAFA008E}" type="datetimeFigureOut">
              <a:rPr lang="sl-SI" smtClean="0"/>
              <a:pPr/>
              <a:t>1.4.2015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4310-E3CE-49FD-8146-D65026AE1F5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F6EF-3EF6-4176-9452-3373EAFA008E}" type="datetimeFigureOut">
              <a:rPr lang="sl-SI" smtClean="0"/>
              <a:pPr/>
              <a:t>1.4.2015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4310-E3CE-49FD-8146-D65026AE1F5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F6EF-3EF6-4176-9452-3373EAFA008E}" type="datetimeFigureOut">
              <a:rPr lang="sl-SI" smtClean="0"/>
              <a:pPr/>
              <a:t>1.4.2015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A4310-E3CE-49FD-8146-D65026AE1F5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F6EF-3EF6-4176-9452-3373EAFA008E}" type="datetimeFigureOut">
              <a:rPr lang="sl-SI" smtClean="0"/>
              <a:pPr/>
              <a:t>1.4.2015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7EA4310-E3CE-49FD-8146-D65026AE1F57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D51F6EF-3EF6-4176-9452-3373EAFA008E}" type="datetimeFigureOut">
              <a:rPr lang="sl-SI" smtClean="0"/>
              <a:pPr/>
              <a:t>1.4.2015</a:t>
            </a:fld>
            <a:endParaRPr lang="sl-S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7EA4310-E3CE-49FD-8146-D65026AE1F57}" type="slidenum">
              <a:rPr lang="sl-SI" smtClean="0"/>
              <a:pPr/>
              <a:t>‹#›</a:t>
            </a:fld>
            <a:endParaRPr lang="sl-SI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>
                <a:latin typeface="Comic Sans MS" pitchFamily="66" charset="0"/>
              </a:rPr>
              <a:t>COMPARISON OF ADJECTIVES</a:t>
            </a:r>
            <a:endParaRPr lang="sl-SI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 smtClean="0"/>
          </a:p>
          <a:p>
            <a:r>
              <a:rPr lang="sl-SI" dirty="0" smtClean="0">
                <a:latin typeface="Comic Sans MS" pitchFamily="66" charset="0"/>
              </a:rPr>
              <a:t>STOPNJEVANJE PRIDEVNIKOV</a:t>
            </a:r>
            <a:endParaRPr lang="sl-SI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555776" y="1916832"/>
            <a:ext cx="4536504" cy="2016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TextBox 4"/>
          <p:cNvSpPr txBox="1"/>
          <p:nvPr/>
        </p:nvSpPr>
        <p:spPr>
          <a:xfrm>
            <a:off x="3059832" y="2492896"/>
            <a:ext cx="3528392" cy="707886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sz="2000" b="1" dirty="0" smtClean="0">
                <a:solidFill>
                  <a:srgbClr val="FF0000"/>
                </a:solidFill>
                <a:latin typeface="Comic Sans MS" pitchFamily="66" charset="0"/>
              </a:rPr>
              <a:t>COMPARATIVE DEGREE</a:t>
            </a:r>
          </a:p>
          <a:p>
            <a:pPr algn="ctr"/>
            <a:r>
              <a:rPr lang="sl-SI" sz="2000" b="1" dirty="0" smtClean="0">
                <a:solidFill>
                  <a:srgbClr val="FF0000"/>
                </a:solidFill>
                <a:latin typeface="Comic Sans MS" pitchFamily="66" charset="0"/>
              </a:rPr>
              <a:t>(PRIMERNIK)</a:t>
            </a:r>
            <a:endParaRPr lang="sl-SI" sz="2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2627784" y="1412776"/>
            <a:ext cx="72008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23528" y="0"/>
            <a:ext cx="3960440" cy="13407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TextBox 8"/>
          <p:cNvSpPr txBox="1"/>
          <p:nvPr/>
        </p:nvSpPr>
        <p:spPr>
          <a:xfrm>
            <a:off x="539552" y="332656"/>
            <a:ext cx="34563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FF0000"/>
                </a:solidFill>
              </a:rPr>
              <a:t>“NORMAL” ADJECTIVES </a:t>
            </a:r>
            <a:r>
              <a:rPr lang="sl-SI" dirty="0" smtClean="0">
                <a:solidFill>
                  <a:srgbClr val="FF0000"/>
                </a:solidFill>
                <a:latin typeface="Calibri"/>
              </a:rPr>
              <a:t>→ - ER: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576" y="692696"/>
            <a:ext cx="2880320" cy="36933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small</a:t>
            </a:r>
            <a:r>
              <a:rPr lang="en-GB" b="1" dirty="0" smtClean="0">
                <a:solidFill>
                  <a:srgbClr val="FF0000"/>
                </a:solidFill>
              </a:rPr>
              <a:t>er</a:t>
            </a:r>
            <a:r>
              <a:rPr lang="en-GB" dirty="0" smtClean="0">
                <a:solidFill>
                  <a:srgbClr val="FF0000"/>
                </a:solidFill>
              </a:rPr>
              <a:t>, cold</a:t>
            </a:r>
            <a:r>
              <a:rPr lang="en-GB" b="1" dirty="0" smtClean="0">
                <a:solidFill>
                  <a:srgbClr val="FF0000"/>
                </a:solidFill>
              </a:rPr>
              <a:t>er,</a:t>
            </a:r>
            <a:r>
              <a:rPr lang="en-GB" dirty="0" smtClean="0">
                <a:solidFill>
                  <a:srgbClr val="FF0000"/>
                </a:solidFill>
              </a:rPr>
              <a:t> clean</a:t>
            </a:r>
            <a:r>
              <a:rPr lang="en-GB" b="1" dirty="0" smtClean="0">
                <a:solidFill>
                  <a:srgbClr val="FF0000"/>
                </a:solidFill>
              </a:rPr>
              <a:t>er</a:t>
            </a:r>
            <a:r>
              <a:rPr lang="en-GB" dirty="0" smtClean="0">
                <a:solidFill>
                  <a:srgbClr val="FF0000"/>
                </a:solidFill>
              </a:rPr>
              <a:t> …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5724128" y="1628800"/>
            <a:ext cx="28803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716016" y="0"/>
            <a:ext cx="4032448" cy="162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5" name="TextBox 14"/>
          <p:cNvSpPr txBox="1"/>
          <p:nvPr/>
        </p:nvSpPr>
        <p:spPr>
          <a:xfrm>
            <a:off x="5292080" y="188640"/>
            <a:ext cx="2808312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rgbClr val="FF0000"/>
                </a:solidFill>
              </a:rPr>
              <a:t>SHORT ADJECTIVES </a:t>
            </a:r>
            <a:r>
              <a:rPr lang="sl-SI" dirty="0" smtClean="0">
                <a:solidFill>
                  <a:srgbClr val="FF0000"/>
                </a:solidFill>
                <a:latin typeface="Calibri"/>
              </a:rPr>
              <a:t>→</a:t>
            </a:r>
            <a:r>
              <a:rPr lang="sl-SI" dirty="0" smtClean="0">
                <a:solidFill>
                  <a:srgbClr val="FF0000"/>
                </a:solidFill>
              </a:rPr>
              <a:t> </a:t>
            </a:r>
            <a:r>
              <a:rPr lang="sl-SI" dirty="0">
                <a:solidFill>
                  <a:srgbClr val="FF0000"/>
                </a:solidFill>
              </a:rPr>
              <a:t>DOUBLE LAST </a:t>
            </a:r>
            <a:r>
              <a:rPr lang="sl-SI" dirty="0" smtClean="0">
                <a:solidFill>
                  <a:srgbClr val="FF0000"/>
                </a:solidFill>
              </a:rPr>
              <a:t>LETTER: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20072" y="836712"/>
            <a:ext cx="2952328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bi</a:t>
            </a:r>
            <a:r>
              <a:rPr lang="en-GB" b="1" dirty="0" smtClean="0">
                <a:solidFill>
                  <a:srgbClr val="FF0000"/>
                </a:solidFill>
              </a:rPr>
              <a:t>gger</a:t>
            </a:r>
            <a:r>
              <a:rPr lang="en-GB" dirty="0" smtClean="0">
                <a:solidFill>
                  <a:srgbClr val="FF0000"/>
                </a:solidFill>
              </a:rPr>
              <a:t>, thi</a:t>
            </a:r>
            <a:r>
              <a:rPr lang="en-GB" b="1" dirty="0" smtClean="0">
                <a:solidFill>
                  <a:srgbClr val="FF0000"/>
                </a:solidFill>
              </a:rPr>
              <a:t>nner</a:t>
            </a:r>
            <a:r>
              <a:rPr lang="en-GB" dirty="0" smtClean="0">
                <a:solidFill>
                  <a:srgbClr val="FF0000"/>
                </a:solidFill>
              </a:rPr>
              <a:t>, sli</a:t>
            </a:r>
            <a:r>
              <a:rPr lang="en-GB" b="1" dirty="0" smtClean="0">
                <a:solidFill>
                  <a:srgbClr val="FF0000"/>
                </a:solidFill>
              </a:rPr>
              <a:t>mmer</a:t>
            </a:r>
            <a:r>
              <a:rPr lang="en-GB" dirty="0" smtClean="0">
                <a:solidFill>
                  <a:srgbClr val="FF0000"/>
                </a:solidFill>
              </a:rPr>
              <a:t>, fa</a:t>
            </a:r>
            <a:r>
              <a:rPr lang="en-GB" b="1" dirty="0" smtClean="0">
                <a:solidFill>
                  <a:srgbClr val="FF0000"/>
                </a:solidFill>
              </a:rPr>
              <a:t>tter</a:t>
            </a:r>
            <a:r>
              <a:rPr lang="en-GB" dirty="0" smtClean="0">
                <a:solidFill>
                  <a:srgbClr val="FF0000"/>
                </a:solidFill>
              </a:rPr>
              <a:t>, ho</a:t>
            </a:r>
            <a:r>
              <a:rPr lang="en-GB" b="1" dirty="0" smtClean="0">
                <a:solidFill>
                  <a:srgbClr val="FF0000"/>
                </a:solidFill>
              </a:rPr>
              <a:t>tter</a:t>
            </a:r>
            <a:r>
              <a:rPr lang="en-GB" dirty="0" smtClean="0">
                <a:solidFill>
                  <a:srgbClr val="FF0000"/>
                </a:solidFill>
              </a:rPr>
              <a:t>, we</a:t>
            </a:r>
            <a:r>
              <a:rPr lang="en-GB" b="1" dirty="0" smtClean="0">
                <a:solidFill>
                  <a:srgbClr val="FF0000"/>
                </a:solidFill>
              </a:rPr>
              <a:t>tter</a:t>
            </a:r>
            <a:r>
              <a:rPr lang="en-GB" dirty="0" smtClean="0">
                <a:solidFill>
                  <a:srgbClr val="FF0000"/>
                </a:solidFill>
              </a:rPr>
              <a:t> …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1907704" y="3140968"/>
            <a:ext cx="64807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0" y="3645024"/>
            <a:ext cx="3563888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2" name="TextBox 21"/>
          <p:cNvSpPr txBox="1"/>
          <p:nvPr/>
        </p:nvSpPr>
        <p:spPr>
          <a:xfrm>
            <a:off x="251520" y="3933056"/>
            <a:ext cx="3096344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dirty="0" smtClean="0">
                <a:solidFill>
                  <a:srgbClr val="FF0000"/>
                </a:solidFill>
              </a:rPr>
              <a:t>ADJECTIVES ENDING IN –Y: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5536" y="4365104"/>
            <a:ext cx="2592288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dirt</a:t>
            </a:r>
            <a:r>
              <a:rPr lang="en-GB" b="1" dirty="0" smtClean="0">
                <a:solidFill>
                  <a:srgbClr val="FF0000"/>
                </a:solidFill>
              </a:rPr>
              <a:t>ier</a:t>
            </a:r>
            <a:r>
              <a:rPr lang="en-GB" dirty="0" smtClean="0">
                <a:solidFill>
                  <a:srgbClr val="FF0000"/>
                </a:solidFill>
              </a:rPr>
              <a:t>, dr</a:t>
            </a:r>
            <a:r>
              <a:rPr lang="en-GB" b="1" dirty="0" smtClean="0">
                <a:solidFill>
                  <a:srgbClr val="FF0000"/>
                </a:solidFill>
              </a:rPr>
              <a:t>ier</a:t>
            </a:r>
            <a:r>
              <a:rPr lang="en-GB" dirty="0" smtClean="0">
                <a:solidFill>
                  <a:srgbClr val="FF0000"/>
                </a:solidFill>
              </a:rPr>
              <a:t>, sunn</a:t>
            </a:r>
            <a:r>
              <a:rPr lang="en-GB" b="1" dirty="0" smtClean="0">
                <a:solidFill>
                  <a:srgbClr val="FF0000"/>
                </a:solidFill>
              </a:rPr>
              <a:t>ier</a:t>
            </a:r>
            <a:r>
              <a:rPr lang="en-GB" dirty="0" smtClean="0">
                <a:solidFill>
                  <a:srgbClr val="FF0000"/>
                </a:solidFill>
              </a:rPr>
              <a:t>…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6660232" y="3645024"/>
            <a:ext cx="504056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7236296" y="2276872"/>
            <a:ext cx="1907704" cy="30243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 smtClean="0"/>
          </a:p>
          <a:p>
            <a:pPr algn="ctr"/>
            <a:endParaRPr lang="sl-SI" dirty="0" smtClean="0"/>
          </a:p>
          <a:p>
            <a:pPr algn="ctr"/>
            <a:endParaRPr lang="sl-SI" dirty="0" smtClean="0"/>
          </a:p>
          <a:p>
            <a:pPr algn="ctr"/>
            <a:endParaRPr lang="sl-SI" dirty="0" smtClean="0"/>
          </a:p>
          <a:p>
            <a:pPr algn="ctr"/>
            <a:endParaRPr lang="sl-SI" dirty="0" smtClean="0"/>
          </a:p>
          <a:p>
            <a:pPr algn="ctr"/>
            <a:endParaRPr lang="sl-SI" dirty="0" smtClean="0"/>
          </a:p>
          <a:p>
            <a:pPr algn="ctr"/>
            <a:endParaRPr lang="sl-SI" dirty="0" smtClean="0"/>
          </a:p>
          <a:p>
            <a:pPr algn="ctr"/>
            <a:endParaRPr lang="sl-SI" dirty="0"/>
          </a:p>
        </p:txBody>
      </p:sp>
      <p:sp>
        <p:nvSpPr>
          <p:cNvPr id="30" name="TextBox 29"/>
          <p:cNvSpPr txBox="1"/>
          <p:nvPr/>
        </p:nvSpPr>
        <p:spPr>
          <a:xfrm>
            <a:off x="7271792" y="2996952"/>
            <a:ext cx="1872208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dirty="0" smtClean="0">
                <a:solidFill>
                  <a:srgbClr val="FF0000"/>
                </a:solidFill>
              </a:rPr>
              <a:t>IRREGULAR COMPARISON: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308304" y="3717032"/>
            <a:ext cx="1728192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good</a:t>
            </a:r>
            <a:r>
              <a:rPr lang="en-GB" b="1" dirty="0" smtClean="0"/>
              <a:t> </a:t>
            </a:r>
            <a:r>
              <a:rPr lang="en-GB" b="1" dirty="0" smtClean="0">
                <a:solidFill>
                  <a:srgbClr val="FF0000"/>
                </a:solidFill>
                <a:latin typeface="Calibri"/>
              </a:rPr>
              <a:t>→ better</a:t>
            </a:r>
          </a:p>
          <a:p>
            <a:pPr algn="ctr"/>
            <a:r>
              <a:rPr lang="en-GB" b="1" dirty="0" smtClean="0">
                <a:solidFill>
                  <a:srgbClr val="FF0000"/>
                </a:solidFill>
                <a:latin typeface="Calibri"/>
              </a:rPr>
              <a:t>bad → worse</a:t>
            </a:r>
          </a:p>
          <a:p>
            <a:pPr algn="ctr"/>
            <a:r>
              <a:rPr lang="en-GB" b="1" dirty="0" smtClean="0">
                <a:solidFill>
                  <a:srgbClr val="FF0000"/>
                </a:solidFill>
                <a:latin typeface="Calibri"/>
              </a:rPr>
              <a:t>far → further</a:t>
            </a:r>
            <a:r>
              <a:rPr lang="en-GB" b="1" dirty="0" smtClean="0"/>
              <a:t> </a:t>
            </a:r>
            <a:endParaRPr lang="en-GB" b="1" dirty="0"/>
          </a:p>
        </p:txBody>
      </p:sp>
      <p:cxnSp>
        <p:nvCxnSpPr>
          <p:cNvPr id="37" name="Straight Arrow Connector 36"/>
          <p:cNvCxnSpPr>
            <a:stCxn id="4" idx="4"/>
          </p:cNvCxnSpPr>
          <p:nvPr/>
        </p:nvCxnSpPr>
        <p:spPr>
          <a:xfrm flipH="1">
            <a:off x="4788024" y="3933056"/>
            <a:ext cx="36004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179512" y="5013176"/>
            <a:ext cx="8964488" cy="1700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9" name="TextBox 38"/>
          <p:cNvSpPr txBox="1"/>
          <p:nvPr/>
        </p:nvSpPr>
        <p:spPr>
          <a:xfrm>
            <a:off x="2915816" y="5157192"/>
            <a:ext cx="3816424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dirty="0" smtClean="0">
                <a:solidFill>
                  <a:srgbClr val="FF0000"/>
                </a:solidFill>
              </a:rPr>
              <a:t>LONG ADJECTIVES: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979712" y="5589240"/>
            <a:ext cx="5760640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beautiful </a:t>
            </a:r>
            <a:r>
              <a:rPr lang="en-GB" dirty="0" smtClean="0">
                <a:solidFill>
                  <a:srgbClr val="FF0000"/>
                </a:solidFill>
                <a:latin typeface="Calibri"/>
              </a:rPr>
              <a:t>→ </a:t>
            </a:r>
            <a:r>
              <a:rPr lang="en-GB" b="1" dirty="0" smtClean="0">
                <a:solidFill>
                  <a:srgbClr val="FF0000"/>
                </a:solidFill>
                <a:latin typeface="Calibri"/>
              </a:rPr>
              <a:t>more</a:t>
            </a:r>
            <a:r>
              <a:rPr lang="en-GB" dirty="0" smtClean="0">
                <a:solidFill>
                  <a:srgbClr val="FF0000"/>
                </a:solidFill>
                <a:latin typeface="Calibri"/>
              </a:rPr>
              <a:t> beautiful (</a:t>
            </a:r>
            <a:r>
              <a:rPr lang="sl-SI" b="1" dirty="0" smtClean="0">
                <a:solidFill>
                  <a:srgbClr val="FF0000"/>
                </a:solidFill>
                <a:latin typeface="Calibri"/>
              </a:rPr>
              <a:t>bolj …</a:t>
            </a:r>
            <a:r>
              <a:rPr lang="en-GB" dirty="0" smtClean="0">
                <a:solidFill>
                  <a:srgbClr val="FF0000"/>
                </a:solidFill>
                <a:latin typeface="Calibri"/>
              </a:rPr>
              <a:t>)</a:t>
            </a:r>
          </a:p>
          <a:p>
            <a:pPr algn="ctr"/>
            <a:r>
              <a:rPr lang="en-GB" dirty="0" smtClean="0">
                <a:solidFill>
                  <a:srgbClr val="FF0000"/>
                </a:solidFill>
                <a:latin typeface="Calibri"/>
              </a:rPr>
              <a:t>                  →</a:t>
            </a:r>
            <a:r>
              <a:rPr lang="en-GB" b="1" dirty="0" smtClean="0">
                <a:solidFill>
                  <a:srgbClr val="FF0000"/>
                </a:solidFill>
                <a:latin typeface="Calibri"/>
              </a:rPr>
              <a:t> less </a:t>
            </a:r>
            <a:r>
              <a:rPr lang="en-GB" dirty="0" smtClean="0">
                <a:solidFill>
                  <a:srgbClr val="FF0000"/>
                </a:solidFill>
                <a:latin typeface="Calibri"/>
              </a:rPr>
              <a:t>beautiful </a:t>
            </a:r>
            <a:r>
              <a:rPr lang="sl-SI" dirty="0" smtClean="0">
                <a:solidFill>
                  <a:srgbClr val="FF0000"/>
                </a:solidFill>
                <a:latin typeface="Calibri"/>
              </a:rPr>
              <a:t>(</a:t>
            </a:r>
            <a:r>
              <a:rPr lang="sl-SI" b="1" dirty="0" smtClean="0">
                <a:solidFill>
                  <a:srgbClr val="FF0000"/>
                </a:solidFill>
                <a:latin typeface="Calibri"/>
              </a:rPr>
              <a:t>manj …</a:t>
            </a:r>
            <a:r>
              <a:rPr lang="sl-SI" dirty="0" smtClean="0">
                <a:solidFill>
                  <a:srgbClr val="FF0000"/>
                </a:solidFill>
                <a:latin typeface="Calibri"/>
              </a:rPr>
              <a:t>)</a:t>
            </a:r>
            <a:endParaRPr lang="sl-SI" dirty="0"/>
          </a:p>
        </p:txBody>
      </p:sp>
      <p:sp>
        <p:nvSpPr>
          <p:cNvPr id="41" name="TextBox 40"/>
          <p:cNvSpPr txBox="1"/>
          <p:nvPr/>
        </p:nvSpPr>
        <p:spPr>
          <a:xfrm>
            <a:off x="2843808" y="6237312"/>
            <a:ext cx="4104456" cy="369332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important, dangerous, interesting …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4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7" dur="3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3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  <p:bldP spid="10" grpId="0" animBg="1"/>
      <p:bldP spid="14" grpId="0" animBg="1"/>
      <p:bldP spid="15" grpId="0" animBg="1"/>
      <p:bldP spid="16" grpId="0" animBg="1"/>
      <p:bldP spid="21" grpId="0" animBg="1"/>
      <p:bldP spid="22" grpId="0" animBg="1"/>
      <p:bldP spid="23" grpId="0" animBg="1"/>
      <p:bldP spid="29" grpId="0" animBg="1"/>
      <p:bldP spid="30" grpId="0" animBg="1"/>
      <p:bldP spid="32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/>
          <p:cNvSpPr txBox="1"/>
          <p:nvPr/>
        </p:nvSpPr>
        <p:spPr>
          <a:xfrm>
            <a:off x="539552" y="260648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 smtClean="0">
                <a:solidFill>
                  <a:srgbClr val="FF0000"/>
                </a:solidFill>
                <a:latin typeface="Comic Sans MS" pitchFamily="66" charset="0"/>
              </a:rPr>
              <a:t>SOME EXAMPLES:</a:t>
            </a:r>
            <a:endParaRPr lang="sl-SI" sz="2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323528" y="908720"/>
            <a:ext cx="5256584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The Nile is longer THAN the Sava.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323528" y="1628800"/>
            <a:ext cx="5328592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A car isn’t cheaper  THAN  a bike.</a:t>
            </a:r>
          </a:p>
        </p:txBody>
      </p:sp>
      <p:sp>
        <p:nvSpPr>
          <p:cNvPr id="6" name="PoljeZBesedilom 5"/>
          <p:cNvSpPr txBox="1"/>
          <p:nvPr/>
        </p:nvSpPr>
        <p:spPr>
          <a:xfrm>
            <a:off x="323528" y="2348880"/>
            <a:ext cx="5256584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Cheetahs run faster THAN lions</a:t>
            </a:r>
            <a:r>
              <a:rPr lang="sl-SI" sz="24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.</a:t>
            </a:r>
            <a:endParaRPr lang="sl-SI" sz="2400" dirty="0" err="1" smtClean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7" name="PoljeZBesedilom 6"/>
          <p:cNvSpPr txBox="1"/>
          <p:nvPr/>
        </p:nvSpPr>
        <p:spPr>
          <a:xfrm>
            <a:off x="323528" y="2996952"/>
            <a:ext cx="7200800" cy="461665"/>
          </a:xfrm>
          <a:prstGeom prst="rect">
            <a:avLst/>
          </a:prstGeom>
          <a:solidFill>
            <a:schemeClr val="accent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Do you think oranges are better THAN apples?</a:t>
            </a:r>
            <a:endParaRPr lang="en-GB" sz="24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8" name="PoljeZBesedilom 7"/>
          <p:cNvSpPr txBox="1"/>
          <p:nvPr/>
        </p:nvSpPr>
        <p:spPr>
          <a:xfrm>
            <a:off x="251520" y="4581128"/>
            <a:ext cx="8352928" cy="1693092"/>
          </a:xfrm>
          <a:prstGeom prst="rect">
            <a:avLst/>
          </a:prstGeom>
          <a:solidFill>
            <a:schemeClr val="bg2">
              <a:lumMod val="90000"/>
            </a:schemeClr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sl-SI" sz="2400" b="1" dirty="0" smtClean="0">
                <a:solidFill>
                  <a:srgbClr val="C00000"/>
                </a:solidFill>
                <a:latin typeface="Comic Sans MS" pitchFamily="66" charset="0"/>
              </a:rPr>
              <a:t>Kadar med sabo primerjamo 2 osebi ali predmeta, uporabimo primernik pridevnika in besedico </a:t>
            </a:r>
          </a:p>
          <a:p>
            <a:pPr algn="ctr">
              <a:lnSpc>
                <a:spcPct val="150000"/>
              </a:lnSpc>
            </a:pPr>
            <a:r>
              <a:rPr lang="sl-SI" sz="2400" b="1" dirty="0" smtClean="0">
                <a:solidFill>
                  <a:srgbClr val="C00000"/>
                </a:solidFill>
                <a:latin typeface="Comic Sans MS" pitchFamily="66" charset="0"/>
              </a:rPr>
              <a:t>THAN (= KOT).</a:t>
            </a:r>
            <a:endParaRPr lang="sl-SI" sz="24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9" name="PoljeZBesedilom 8"/>
          <p:cNvSpPr txBox="1"/>
          <p:nvPr/>
        </p:nvSpPr>
        <p:spPr>
          <a:xfrm>
            <a:off x="323528" y="3717032"/>
            <a:ext cx="4536504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I’m taller THAN my brother.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2339752" y="624946"/>
            <a:ext cx="3960440" cy="46166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AS … AS …</a:t>
            </a:r>
            <a:endParaRPr lang="sl-SI" sz="24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PoljeZBesedilom 2"/>
          <p:cNvSpPr txBox="1"/>
          <p:nvPr/>
        </p:nvSpPr>
        <p:spPr>
          <a:xfrm>
            <a:off x="503548" y="1484783"/>
            <a:ext cx="8208912" cy="13388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sl-SI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Dve osebi ali predmeta lahko med seboj primerjamo tudi drugače,</a:t>
            </a:r>
          </a:p>
          <a:p>
            <a:pPr algn="ctr">
              <a:lnSpc>
                <a:spcPct val="150000"/>
              </a:lnSpc>
            </a:pPr>
            <a:r>
              <a:rPr lang="sl-SI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in sicer z uporabo frazema </a:t>
            </a:r>
          </a:p>
          <a:p>
            <a:pPr algn="ctr">
              <a:lnSpc>
                <a:spcPct val="150000"/>
              </a:lnSpc>
            </a:pPr>
            <a:r>
              <a:rPr lang="sl-SI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AS + PRIDEVNIK + AS (TAKO + pridevnik + KOT). </a:t>
            </a:r>
            <a:endParaRPr lang="sl-SI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2158821" y="2996952"/>
            <a:ext cx="4608512" cy="2169825"/>
          </a:xfrm>
          <a:prstGeom prst="rect">
            <a:avLst/>
          </a:prstGeom>
          <a:solidFill>
            <a:srgbClr val="FFCC99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Oranges are AS GOOD AS apples.</a:t>
            </a:r>
          </a:p>
          <a:p>
            <a:pPr algn="ctr">
              <a:lnSpc>
                <a:spcPct val="150000"/>
              </a:lnSpc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Lions don‘t run AS FAST AS cheetahs.</a:t>
            </a:r>
          </a:p>
          <a:p>
            <a:pPr algn="ctr">
              <a:lnSpc>
                <a:spcPct val="150000"/>
              </a:lnSpc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The Sava isn‘t AS LONG AS the Nile.</a:t>
            </a:r>
          </a:p>
          <a:p>
            <a:pPr algn="ctr">
              <a:lnSpc>
                <a:spcPct val="150000"/>
              </a:lnSpc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I‘m AS TALL AS my brother.</a:t>
            </a:r>
          </a:p>
          <a:p>
            <a:pPr algn="ctr">
              <a:lnSpc>
                <a:spcPct val="150000"/>
              </a:lnSpc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Cars aren‘t AS CHEAP AS bikes.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143508" y="5301207"/>
            <a:ext cx="8928992" cy="1200329"/>
          </a:xfrm>
          <a:prstGeom prst="rect">
            <a:avLst/>
          </a:prstGeom>
          <a:solidFill>
            <a:srgbClr val="FF9966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sl-SI" sz="1600" b="1" dirty="0" smtClean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Obstaja mnogo stalnih besednih zvez s tem frazemom:</a:t>
            </a:r>
          </a:p>
          <a:p>
            <a:pPr algn="ctr">
              <a:lnSpc>
                <a:spcPct val="150000"/>
              </a:lnSpc>
            </a:pPr>
            <a:r>
              <a:rPr lang="en-GB" sz="1600" b="1" dirty="0" smtClean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as sweet as honey, as cold as ice, as green as grass, </a:t>
            </a:r>
          </a:p>
          <a:p>
            <a:pPr algn="ctr">
              <a:lnSpc>
                <a:spcPct val="150000"/>
              </a:lnSpc>
            </a:pPr>
            <a:r>
              <a:rPr lang="en-GB" sz="1600" b="1" dirty="0" smtClean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as brave as a lion, as old as the hills…</a:t>
            </a:r>
            <a:endParaRPr lang="en-GB" sz="1600" b="1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spd="slow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/>
          <p:nvPr/>
        </p:nvSpPr>
        <p:spPr>
          <a:xfrm>
            <a:off x="2555776" y="1844824"/>
            <a:ext cx="4320480" cy="2016224"/>
          </a:xfrm>
          <a:prstGeom prst="ellipse">
            <a:avLst/>
          </a:prstGeom>
          <a:solidFill>
            <a:srgbClr val="FFCC9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" name="PoljeZBesedilom 2"/>
          <p:cNvSpPr txBox="1"/>
          <p:nvPr/>
        </p:nvSpPr>
        <p:spPr>
          <a:xfrm>
            <a:off x="2987824" y="2276872"/>
            <a:ext cx="3456384" cy="1015663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sl-SI" sz="2000" b="1" dirty="0" smtClean="0">
                <a:solidFill>
                  <a:srgbClr val="FF0000"/>
                </a:solidFill>
                <a:latin typeface="Comic Sans MS" pitchFamily="66" charset="0"/>
              </a:rPr>
              <a:t>SUPERLATIVE DEGREE</a:t>
            </a:r>
          </a:p>
          <a:p>
            <a:pPr algn="ctr">
              <a:lnSpc>
                <a:spcPct val="150000"/>
              </a:lnSpc>
            </a:pPr>
            <a:r>
              <a:rPr lang="sl-SI" sz="2000" b="1" dirty="0" smtClean="0">
                <a:solidFill>
                  <a:srgbClr val="FF0000"/>
                </a:solidFill>
                <a:latin typeface="Comic Sans MS" pitchFamily="66" charset="0"/>
              </a:rPr>
              <a:t>(PRESEŽNIK)</a:t>
            </a:r>
          </a:p>
        </p:txBody>
      </p:sp>
      <p:cxnSp>
        <p:nvCxnSpPr>
          <p:cNvPr id="4" name="Straight Arrow Connector 6"/>
          <p:cNvCxnSpPr/>
          <p:nvPr/>
        </p:nvCxnSpPr>
        <p:spPr>
          <a:xfrm flipH="1" flipV="1">
            <a:off x="2339752" y="1340768"/>
            <a:ext cx="720080" cy="7920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6"/>
          <p:cNvCxnSpPr/>
          <p:nvPr/>
        </p:nvCxnSpPr>
        <p:spPr>
          <a:xfrm flipV="1">
            <a:off x="5940152" y="1628800"/>
            <a:ext cx="288032" cy="36004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6804248" y="3140968"/>
            <a:ext cx="432048" cy="216024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6"/>
          <p:cNvCxnSpPr/>
          <p:nvPr/>
        </p:nvCxnSpPr>
        <p:spPr>
          <a:xfrm flipH="1">
            <a:off x="1691680" y="3284984"/>
            <a:ext cx="1008112" cy="36004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6"/>
          <p:cNvCxnSpPr/>
          <p:nvPr/>
        </p:nvCxnSpPr>
        <p:spPr>
          <a:xfrm>
            <a:off x="4716016" y="3933056"/>
            <a:ext cx="72008" cy="100811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7"/>
          <p:cNvSpPr/>
          <p:nvPr/>
        </p:nvSpPr>
        <p:spPr>
          <a:xfrm>
            <a:off x="179512" y="0"/>
            <a:ext cx="4392488" cy="1340768"/>
          </a:xfrm>
          <a:prstGeom prst="ellipse">
            <a:avLst/>
          </a:prstGeom>
          <a:solidFill>
            <a:srgbClr val="FFCC9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24" name="Oval 13"/>
          <p:cNvSpPr/>
          <p:nvPr/>
        </p:nvSpPr>
        <p:spPr>
          <a:xfrm>
            <a:off x="4716016" y="0"/>
            <a:ext cx="4032448" cy="1628800"/>
          </a:xfrm>
          <a:prstGeom prst="ellipse">
            <a:avLst/>
          </a:prstGeom>
          <a:solidFill>
            <a:srgbClr val="FFCC9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5" name="Oval 28"/>
          <p:cNvSpPr/>
          <p:nvPr/>
        </p:nvSpPr>
        <p:spPr>
          <a:xfrm>
            <a:off x="7236296" y="2276872"/>
            <a:ext cx="1907704" cy="3024336"/>
          </a:xfrm>
          <a:prstGeom prst="ellipse">
            <a:avLst/>
          </a:prstGeom>
          <a:solidFill>
            <a:srgbClr val="FFCC9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 smtClean="0"/>
          </a:p>
          <a:p>
            <a:pPr algn="ctr"/>
            <a:endParaRPr lang="sl-SI" dirty="0" smtClean="0"/>
          </a:p>
          <a:p>
            <a:pPr algn="ctr"/>
            <a:endParaRPr lang="sl-SI" dirty="0" smtClean="0"/>
          </a:p>
          <a:p>
            <a:pPr algn="ctr"/>
            <a:endParaRPr lang="sl-SI" dirty="0" smtClean="0"/>
          </a:p>
          <a:p>
            <a:pPr algn="ctr"/>
            <a:endParaRPr lang="sl-SI" dirty="0" smtClean="0"/>
          </a:p>
          <a:p>
            <a:pPr algn="ctr"/>
            <a:endParaRPr lang="sl-SI" dirty="0" smtClean="0"/>
          </a:p>
          <a:p>
            <a:pPr algn="ctr"/>
            <a:endParaRPr lang="sl-SI" dirty="0" smtClean="0"/>
          </a:p>
          <a:p>
            <a:pPr algn="ctr"/>
            <a:endParaRPr lang="sl-SI" dirty="0"/>
          </a:p>
        </p:txBody>
      </p:sp>
      <p:sp>
        <p:nvSpPr>
          <p:cNvPr id="27" name="Oval 20"/>
          <p:cNvSpPr/>
          <p:nvPr/>
        </p:nvSpPr>
        <p:spPr>
          <a:xfrm>
            <a:off x="0" y="3717032"/>
            <a:ext cx="3563888" cy="1224136"/>
          </a:xfrm>
          <a:prstGeom prst="ellipse">
            <a:avLst/>
          </a:prstGeom>
          <a:solidFill>
            <a:srgbClr val="FFCC9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9" name="Oval 37"/>
          <p:cNvSpPr/>
          <p:nvPr/>
        </p:nvSpPr>
        <p:spPr>
          <a:xfrm>
            <a:off x="179512" y="5013176"/>
            <a:ext cx="8964488" cy="1700808"/>
          </a:xfrm>
          <a:prstGeom prst="ellipse">
            <a:avLst/>
          </a:prstGeom>
          <a:solidFill>
            <a:srgbClr val="FFCC9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oljeZBesedilom 5"/>
          <p:cNvSpPr txBox="1"/>
          <p:nvPr/>
        </p:nvSpPr>
        <p:spPr>
          <a:xfrm>
            <a:off x="467544" y="260648"/>
            <a:ext cx="3888432" cy="369332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FF0000"/>
                </a:solidFill>
              </a:rPr>
              <a:t>“NORMAL” ADJECTIVES </a:t>
            </a:r>
            <a:r>
              <a:rPr lang="sl-SI" dirty="0" smtClean="0">
                <a:solidFill>
                  <a:srgbClr val="FF0000"/>
                </a:solidFill>
                <a:latin typeface="Calibri"/>
              </a:rPr>
              <a:t>→THE  -EST: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8" name="PoljeZBesedilom 7"/>
          <p:cNvSpPr txBox="1"/>
          <p:nvPr/>
        </p:nvSpPr>
        <p:spPr>
          <a:xfrm>
            <a:off x="259799" y="629734"/>
            <a:ext cx="4303921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the</a:t>
            </a:r>
            <a:r>
              <a:rPr lang="en-GB" dirty="0" smtClean="0">
                <a:solidFill>
                  <a:srgbClr val="FF0000"/>
                </a:solidFill>
              </a:rPr>
              <a:t> small</a:t>
            </a:r>
            <a:r>
              <a:rPr lang="en-GB" b="1" dirty="0" smtClean="0">
                <a:solidFill>
                  <a:srgbClr val="FF0000"/>
                </a:solidFill>
              </a:rPr>
              <a:t>est</a:t>
            </a:r>
            <a:r>
              <a:rPr lang="en-GB" dirty="0" smtClean="0">
                <a:solidFill>
                  <a:srgbClr val="FF0000"/>
                </a:solidFill>
              </a:rPr>
              <a:t>, </a:t>
            </a:r>
            <a:r>
              <a:rPr lang="en-GB" b="1" dirty="0" smtClean="0">
                <a:solidFill>
                  <a:srgbClr val="FF0000"/>
                </a:solidFill>
              </a:rPr>
              <a:t>the</a:t>
            </a:r>
            <a:r>
              <a:rPr lang="en-GB" dirty="0" smtClean="0">
                <a:solidFill>
                  <a:srgbClr val="FF0000"/>
                </a:solidFill>
              </a:rPr>
              <a:t> cold</a:t>
            </a:r>
            <a:r>
              <a:rPr lang="en-GB" b="1" dirty="0" smtClean="0">
                <a:solidFill>
                  <a:srgbClr val="FF0000"/>
                </a:solidFill>
              </a:rPr>
              <a:t>est,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b="1" dirty="0" smtClean="0">
                <a:solidFill>
                  <a:srgbClr val="FF0000"/>
                </a:solidFill>
              </a:rPr>
              <a:t>the</a:t>
            </a:r>
            <a:r>
              <a:rPr lang="en-GB" dirty="0" smtClean="0">
                <a:solidFill>
                  <a:srgbClr val="FF0000"/>
                </a:solidFill>
              </a:rPr>
              <a:t> clean</a:t>
            </a:r>
            <a:r>
              <a:rPr lang="en-GB" b="1" dirty="0" smtClean="0">
                <a:solidFill>
                  <a:srgbClr val="FF0000"/>
                </a:solidFill>
              </a:rPr>
              <a:t>est</a:t>
            </a:r>
            <a:r>
              <a:rPr lang="en-GB" dirty="0" smtClean="0">
                <a:solidFill>
                  <a:srgbClr val="FF0000"/>
                </a:solidFill>
              </a:rPr>
              <a:t> …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9" name="PoljeZBesedilom 8"/>
          <p:cNvSpPr txBox="1"/>
          <p:nvPr/>
        </p:nvSpPr>
        <p:spPr>
          <a:xfrm>
            <a:off x="5436096" y="122148"/>
            <a:ext cx="2736304" cy="646331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FF0000"/>
                </a:solidFill>
              </a:rPr>
              <a:t>SHORT ADJECTIVES </a:t>
            </a:r>
            <a:r>
              <a:rPr lang="sl-SI" dirty="0" smtClean="0">
                <a:solidFill>
                  <a:srgbClr val="FF0000"/>
                </a:solidFill>
                <a:latin typeface="Calibri"/>
              </a:rPr>
              <a:t>→</a:t>
            </a:r>
            <a:r>
              <a:rPr lang="sl-SI" dirty="0" smtClean="0">
                <a:solidFill>
                  <a:srgbClr val="FF0000"/>
                </a:solidFill>
              </a:rPr>
              <a:t> </a:t>
            </a:r>
          </a:p>
          <a:p>
            <a:r>
              <a:rPr lang="sl-SI" dirty="0" smtClean="0">
                <a:solidFill>
                  <a:srgbClr val="FF0000"/>
                </a:solidFill>
              </a:rPr>
              <a:t>DOUBLE </a:t>
            </a:r>
            <a:r>
              <a:rPr lang="sl-SI" dirty="0">
                <a:solidFill>
                  <a:srgbClr val="FF0000"/>
                </a:solidFill>
              </a:rPr>
              <a:t>LAST LETTER</a:t>
            </a:r>
            <a:r>
              <a:rPr lang="sl-SI" dirty="0" smtClean="0">
                <a:solidFill>
                  <a:srgbClr val="FF0000"/>
                </a:solidFill>
              </a:rPr>
              <a:t>: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1" name="PoljeZBesedilom 10"/>
          <p:cNvSpPr txBox="1"/>
          <p:nvPr/>
        </p:nvSpPr>
        <p:spPr>
          <a:xfrm>
            <a:off x="4716016" y="776693"/>
            <a:ext cx="4320480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the</a:t>
            </a:r>
            <a:r>
              <a:rPr lang="en-GB" dirty="0" smtClean="0">
                <a:solidFill>
                  <a:srgbClr val="FF0000"/>
                </a:solidFill>
              </a:rPr>
              <a:t> bi</a:t>
            </a:r>
            <a:r>
              <a:rPr lang="en-GB" b="1" dirty="0" smtClean="0">
                <a:solidFill>
                  <a:srgbClr val="FF0000"/>
                </a:solidFill>
              </a:rPr>
              <a:t>ggest</a:t>
            </a:r>
            <a:r>
              <a:rPr lang="en-GB" dirty="0" smtClean="0">
                <a:solidFill>
                  <a:srgbClr val="FF0000"/>
                </a:solidFill>
              </a:rPr>
              <a:t>, </a:t>
            </a:r>
            <a:r>
              <a:rPr lang="en-GB" b="1" dirty="0" smtClean="0">
                <a:solidFill>
                  <a:srgbClr val="FF0000"/>
                </a:solidFill>
              </a:rPr>
              <a:t>the </a:t>
            </a:r>
            <a:r>
              <a:rPr lang="en-GB" dirty="0" smtClean="0">
                <a:solidFill>
                  <a:srgbClr val="FF0000"/>
                </a:solidFill>
              </a:rPr>
              <a:t>thi</a:t>
            </a:r>
            <a:r>
              <a:rPr lang="en-GB" b="1" dirty="0" smtClean="0">
                <a:solidFill>
                  <a:srgbClr val="FF0000"/>
                </a:solidFill>
              </a:rPr>
              <a:t>nnest</a:t>
            </a:r>
            <a:r>
              <a:rPr lang="en-GB" dirty="0" smtClean="0">
                <a:solidFill>
                  <a:srgbClr val="FF0000"/>
                </a:solidFill>
              </a:rPr>
              <a:t>, </a:t>
            </a:r>
            <a:r>
              <a:rPr lang="en-GB" b="1" dirty="0" smtClean="0">
                <a:solidFill>
                  <a:srgbClr val="FF0000"/>
                </a:solidFill>
              </a:rPr>
              <a:t>the </a:t>
            </a:r>
            <a:r>
              <a:rPr lang="en-GB" dirty="0" smtClean="0">
                <a:solidFill>
                  <a:srgbClr val="FF0000"/>
                </a:solidFill>
              </a:rPr>
              <a:t>sli</a:t>
            </a:r>
            <a:r>
              <a:rPr lang="en-GB" b="1" dirty="0" smtClean="0">
                <a:solidFill>
                  <a:srgbClr val="FF0000"/>
                </a:solidFill>
              </a:rPr>
              <a:t>mmest</a:t>
            </a:r>
            <a:r>
              <a:rPr lang="en-GB" dirty="0" smtClean="0">
                <a:solidFill>
                  <a:srgbClr val="FF0000"/>
                </a:solidFill>
              </a:rPr>
              <a:t>, </a:t>
            </a:r>
            <a:r>
              <a:rPr lang="en-GB" b="1" dirty="0" smtClean="0">
                <a:solidFill>
                  <a:srgbClr val="FF0000"/>
                </a:solidFill>
              </a:rPr>
              <a:t>the </a:t>
            </a:r>
            <a:r>
              <a:rPr lang="en-GB" dirty="0" smtClean="0">
                <a:solidFill>
                  <a:srgbClr val="FF0000"/>
                </a:solidFill>
              </a:rPr>
              <a:t>fa</a:t>
            </a:r>
            <a:r>
              <a:rPr lang="en-GB" b="1" dirty="0" smtClean="0">
                <a:solidFill>
                  <a:srgbClr val="FF0000"/>
                </a:solidFill>
              </a:rPr>
              <a:t>ttest</a:t>
            </a:r>
            <a:r>
              <a:rPr lang="en-GB" dirty="0" smtClean="0">
                <a:solidFill>
                  <a:srgbClr val="FF0000"/>
                </a:solidFill>
              </a:rPr>
              <a:t>, </a:t>
            </a:r>
            <a:r>
              <a:rPr lang="en-GB" b="1" dirty="0" smtClean="0">
                <a:solidFill>
                  <a:srgbClr val="FF0000"/>
                </a:solidFill>
              </a:rPr>
              <a:t>the </a:t>
            </a:r>
            <a:r>
              <a:rPr lang="en-GB" dirty="0" smtClean="0">
                <a:solidFill>
                  <a:srgbClr val="FF0000"/>
                </a:solidFill>
              </a:rPr>
              <a:t>ho</a:t>
            </a:r>
            <a:r>
              <a:rPr lang="en-GB" b="1" dirty="0" smtClean="0">
                <a:solidFill>
                  <a:srgbClr val="FF0000"/>
                </a:solidFill>
              </a:rPr>
              <a:t>ttest</a:t>
            </a:r>
            <a:r>
              <a:rPr lang="en-GB" dirty="0" smtClean="0">
                <a:solidFill>
                  <a:srgbClr val="FF0000"/>
                </a:solidFill>
              </a:rPr>
              <a:t>, </a:t>
            </a:r>
            <a:r>
              <a:rPr lang="en-GB" b="1" dirty="0" smtClean="0">
                <a:solidFill>
                  <a:srgbClr val="FF0000"/>
                </a:solidFill>
              </a:rPr>
              <a:t>the </a:t>
            </a:r>
            <a:r>
              <a:rPr lang="en-GB" dirty="0" smtClean="0">
                <a:solidFill>
                  <a:srgbClr val="FF0000"/>
                </a:solidFill>
              </a:rPr>
              <a:t>we</a:t>
            </a:r>
            <a:r>
              <a:rPr lang="en-GB" b="1" dirty="0" smtClean="0">
                <a:solidFill>
                  <a:srgbClr val="FF0000"/>
                </a:solidFill>
              </a:rPr>
              <a:t>ttest</a:t>
            </a:r>
            <a:r>
              <a:rPr lang="en-GB" dirty="0" smtClean="0">
                <a:solidFill>
                  <a:srgbClr val="FF0000"/>
                </a:solidFill>
              </a:rPr>
              <a:t> …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2" name="PoljeZBesedilom 11"/>
          <p:cNvSpPr txBox="1"/>
          <p:nvPr/>
        </p:nvSpPr>
        <p:spPr>
          <a:xfrm>
            <a:off x="259799" y="3859720"/>
            <a:ext cx="3160073" cy="369332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FF0000"/>
                </a:solidFill>
              </a:rPr>
              <a:t>ADJECTIVES ENDING IN –Y</a:t>
            </a:r>
            <a:r>
              <a:rPr lang="sl-SI" dirty="0" smtClean="0">
                <a:solidFill>
                  <a:srgbClr val="FF0000"/>
                </a:solidFill>
              </a:rPr>
              <a:t>: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4" name="PoljeZBesedilom 13"/>
          <p:cNvSpPr txBox="1"/>
          <p:nvPr/>
        </p:nvSpPr>
        <p:spPr>
          <a:xfrm>
            <a:off x="435679" y="4250103"/>
            <a:ext cx="2808312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the</a:t>
            </a:r>
            <a:r>
              <a:rPr lang="en-GB" dirty="0" smtClean="0">
                <a:solidFill>
                  <a:srgbClr val="FF0000"/>
                </a:solidFill>
              </a:rPr>
              <a:t> dirt</a:t>
            </a:r>
            <a:r>
              <a:rPr lang="en-GB" b="1" dirty="0" smtClean="0">
                <a:solidFill>
                  <a:srgbClr val="FF0000"/>
                </a:solidFill>
              </a:rPr>
              <a:t>iest</a:t>
            </a:r>
            <a:r>
              <a:rPr lang="en-GB" dirty="0" smtClean="0">
                <a:solidFill>
                  <a:srgbClr val="FF0000"/>
                </a:solidFill>
              </a:rPr>
              <a:t>, </a:t>
            </a:r>
            <a:r>
              <a:rPr lang="en-GB" b="1" dirty="0" smtClean="0">
                <a:solidFill>
                  <a:srgbClr val="FF0000"/>
                </a:solidFill>
              </a:rPr>
              <a:t>the</a:t>
            </a:r>
            <a:r>
              <a:rPr lang="en-GB" dirty="0" smtClean="0">
                <a:solidFill>
                  <a:srgbClr val="FF0000"/>
                </a:solidFill>
              </a:rPr>
              <a:t> dr</a:t>
            </a:r>
            <a:r>
              <a:rPr lang="en-GB" b="1" dirty="0" smtClean="0">
                <a:solidFill>
                  <a:srgbClr val="FF0000"/>
                </a:solidFill>
              </a:rPr>
              <a:t>iest</a:t>
            </a:r>
            <a:r>
              <a:rPr lang="en-GB" dirty="0" smtClean="0">
                <a:solidFill>
                  <a:srgbClr val="FF0000"/>
                </a:solidFill>
              </a:rPr>
              <a:t>, </a:t>
            </a:r>
          </a:p>
          <a:p>
            <a:pPr algn="ctr"/>
            <a:r>
              <a:rPr lang="en-GB" b="1" dirty="0" smtClean="0">
                <a:solidFill>
                  <a:srgbClr val="FF0000"/>
                </a:solidFill>
              </a:rPr>
              <a:t>the</a:t>
            </a:r>
            <a:r>
              <a:rPr lang="en-GB" dirty="0" smtClean="0">
                <a:solidFill>
                  <a:srgbClr val="FF0000"/>
                </a:solidFill>
              </a:rPr>
              <a:t> sunn</a:t>
            </a:r>
            <a:r>
              <a:rPr lang="en-GB" b="1" dirty="0" smtClean="0">
                <a:solidFill>
                  <a:srgbClr val="FF0000"/>
                </a:solidFill>
              </a:rPr>
              <a:t>iest</a:t>
            </a:r>
            <a:r>
              <a:rPr lang="en-GB" dirty="0" smtClean="0">
                <a:solidFill>
                  <a:srgbClr val="FF0000"/>
                </a:solidFill>
              </a:rPr>
              <a:t>…</a:t>
            </a:r>
          </a:p>
        </p:txBody>
      </p:sp>
      <p:sp>
        <p:nvSpPr>
          <p:cNvPr id="15" name="PoljeZBesedilom 14"/>
          <p:cNvSpPr txBox="1"/>
          <p:nvPr/>
        </p:nvSpPr>
        <p:spPr>
          <a:xfrm>
            <a:off x="7290048" y="2925814"/>
            <a:ext cx="1800200" cy="646331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rgbClr val="FF0000"/>
                </a:solidFill>
              </a:rPr>
              <a:t>IRREGULAR COMPARISON</a:t>
            </a:r>
            <a:r>
              <a:rPr lang="sl-SI" dirty="0" smtClean="0">
                <a:solidFill>
                  <a:srgbClr val="FF0000"/>
                </a:solidFill>
              </a:rPr>
              <a:t>: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6" name="PoljeZBesedilom 15"/>
          <p:cNvSpPr txBox="1"/>
          <p:nvPr/>
        </p:nvSpPr>
        <p:spPr>
          <a:xfrm>
            <a:off x="7236296" y="3645024"/>
            <a:ext cx="1907704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good</a:t>
            </a:r>
            <a:r>
              <a:rPr lang="en-GB" b="1" dirty="0"/>
              <a:t> </a:t>
            </a:r>
            <a:r>
              <a:rPr lang="en-GB" b="1" dirty="0">
                <a:solidFill>
                  <a:srgbClr val="FF0000"/>
                </a:solidFill>
                <a:latin typeface="Calibri"/>
              </a:rPr>
              <a:t>→ </a:t>
            </a:r>
            <a:r>
              <a:rPr lang="en-GB" b="1" dirty="0" smtClean="0">
                <a:solidFill>
                  <a:srgbClr val="FF0000"/>
                </a:solidFill>
                <a:latin typeface="Calibri"/>
              </a:rPr>
              <a:t>the best</a:t>
            </a:r>
            <a:endParaRPr lang="en-GB" b="1" dirty="0">
              <a:solidFill>
                <a:srgbClr val="FF0000"/>
              </a:solidFill>
              <a:latin typeface="Calibri"/>
            </a:endParaRPr>
          </a:p>
          <a:p>
            <a:pPr algn="ctr"/>
            <a:r>
              <a:rPr lang="en-GB" b="1" dirty="0">
                <a:solidFill>
                  <a:srgbClr val="FF0000"/>
                </a:solidFill>
                <a:latin typeface="Calibri"/>
              </a:rPr>
              <a:t>bad → </a:t>
            </a:r>
            <a:r>
              <a:rPr lang="en-GB" b="1" dirty="0" smtClean="0">
                <a:solidFill>
                  <a:srgbClr val="FF0000"/>
                </a:solidFill>
                <a:latin typeface="Calibri"/>
              </a:rPr>
              <a:t>the worst</a:t>
            </a:r>
            <a:endParaRPr lang="en-GB" b="1" dirty="0">
              <a:solidFill>
                <a:srgbClr val="FF0000"/>
              </a:solidFill>
              <a:latin typeface="Calibri"/>
            </a:endParaRPr>
          </a:p>
          <a:p>
            <a:pPr algn="ctr"/>
            <a:r>
              <a:rPr lang="en-GB" b="1" dirty="0">
                <a:solidFill>
                  <a:srgbClr val="FF0000"/>
                </a:solidFill>
                <a:latin typeface="Calibri"/>
              </a:rPr>
              <a:t>far → </a:t>
            </a:r>
            <a:r>
              <a:rPr lang="en-GB" b="1" dirty="0" smtClean="0">
                <a:solidFill>
                  <a:srgbClr val="FF0000"/>
                </a:solidFill>
                <a:latin typeface="Calibri"/>
              </a:rPr>
              <a:t>the furthest</a:t>
            </a:r>
            <a:r>
              <a:rPr lang="en-GB" b="1" dirty="0" smtClean="0"/>
              <a:t> </a:t>
            </a:r>
            <a:endParaRPr lang="en-GB" b="1" dirty="0"/>
          </a:p>
        </p:txBody>
      </p:sp>
      <p:sp>
        <p:nvSpPr>
          <p:cNvPr id="17" name="PoljeZBesedilom 16"/>
          <p:cNvSpPr txBox="1"/>
          <p:nvPr/>
        </p:nvSpPr>
        <p:spPr>
          <a:xfrm>
            <a:off x="3599892" y="5013176"/>
            <a:ext cx="2376264" cy="369332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rgbClr val="FF0000"/>
                </a:solidFill>
              </a:rPr>
              <a:t>LONG ADJECTIVES</a:t>
            </a:r>
            <a:r>
              <a:rPr lang="sl-SI" dirty="0" smtClean="0">
                <a:solidFill>
                  <a:srgbClr val="FF0000"/>
                </a:solidFill>
              </a:rPr>
              <a:t>: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9" name="PoljeZBesedilom 18"/>
          <p:cNvSpPr txBox="1"/>
          <p:nvPr/>
        </p:nvSpPr>
        <p:spPr>
          <a:xfrm>
            <a:off x="1187624" y="5382508"/>
            <a:ext cx="7128792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beautiful </a:t>
            </a:r>
            <a:r>
              <a:rPr lang="en-GB" dirty="0">
                <a:solidFill>
                  <a:srgbClr val="FF0000"/>
                </a:solidFill>
                <a:latin typeface="Calibri"/>
              </a:rPr>
              <a:t>→ </a:t>
            </a:r>
            <a:r>
              <a:rPr lang="en-GB" b="1" dirty="0" smtClean="0">
                <a:solidFill>
                  <a:srgbClr val="FF0000"/>
                </a:solidFill>
                <a:latin typeface="Calibri"/>
              </a:rPr>
              <a:t>the</a:t>
            </a:r>
            <a:r>
              <a:rPr lang="en-GB" dirty="0" smtClean="0">
                <a:solidFill>
                  <a:srgbClr val="FF0000"/>
                </a:solidFill>
                <a:latin typeface="Calibri"/>
              </a:rPr>
              <a:t> </a:t>
            </a:r>
            <a:r>
              <a:rPr lang="en-GB" b="1" dirty="0" smtClean="0">
                <a:solidFill>
                  <a:srgbClr val="FF0000"/>
                </a:solidFill>
                <a:latin typeface="Calibri"/>
              </a:rPr>
              <a:t>most</a:t>
            </a:r>
            <a:r>
              <a:rPr lang="en-GB" dirty="0" smtClean="0">
                <a:solidFill>
                  <a:srgbClr val="FF0000"/>
                </a:solidFill>
                <a:latin typeface="Calibri"/>
              </a:rPr>
              <a:t> </a:t>
            </a:r>
            <a:r>
              <a:rPr lang="en-GB" dirty="0">
                <a:solidFill>
                  <a:srgbClr val="FF0000"/>
                </a:solidFill>
                <a:latin typeface="Calibri"/>
              </a:rPr>
              <a:t>beautiful </a:t>
            </a:r>
            <a:r>
              <a:rPr lang="en-GB" dirty="0" smtClean="0">
                <a:solidFill>
                  <a:srgbClr val="FF0000"/>
                </a:solidFill>
                <a:latin typeface="Calibri"/>
              </a:rPr>
              <a:t>(</a:t>
            </a:r>
            <a:r>
              <a:rPr lang="sl-SI" b="1" dirty="0" smtClean="0">
                <a:solidFill>
                  <a:srgbClr val="FF0000"/>
                </a:solidFill>
                <a:latin typeface="Calibri"/>
              </a:rPr>
              <a:t>najbolj  </a:t>
            </a:r>
            <a:r>
              <a:rPr lang="sl-SI" b="1" dirty="0" smtClean="0">
                <a:solidFill>
                  <a:srgbClr val="FF0000"/>
                </a:solidFill>
                <a:latin typeface="Calibri"/>
              </a:rPr>
              <a:t>…)                                   </a:t>
            </a:r>
          </a:p>
          <a:p>
            <a:pPr algn="ctr"/>
            <a:r>
              <a:rPr lang="sl-SI" b="1" dirty="0" smtClean="0">
                <a:solidFill>
                  <a:srgbClr val="FF0000"/>
                </a:solidFill>
                <a:latin typeface="Calibri"/>
              </a:rPr>
              <a:t> </a:t>
            </a:r>
            <a:r>
              <a:rPr lang="sl-SI" b="1" dirty="0" smtClean="0">
                <a:solidFill>
                  <a:srgbClr val="FF0000"/>
                </a:solidFill>
                <a:latin typeface="Calibri"/>
              </a:rPr>
              <a:t>                </a:t>
            </a:r>
            <a:r>
              <a:rPr lang="en-GB" dirty="0" smtClean="0">
                <a:solidFill>
                  <a:srgbClr val="FF0000"/>
                </a:solidFill>
                <a:latin typeface="Calibri"/>
              </a:rPr>
              <a:t>   </a:t>
            </a:r>
            <a:r>
              <a:rPr lang="en-GB" dirty="0" smtClean="0">
                <a:solidFill>
                  <a:srgbClr val="FF0000"/>
                </a:solidFill>
                <a:latin typeface="Calibri"/>
              </a:rPr>
              <a:t>→</a:t>
            </a:r>
            <a:r>
              <a:rPr lang="en-GB" b="1" dirty="0" smtClean="0">
                <a:solidFill>
                  <a:srgbClr val="FF0000"/>
                </a:solidFill>
                <a:latin typeface="Calibri"/>
              </a:rPr>
              <a:t> the least </a:t>
            </a:r>
            <a:r>
              <a:rPr lang="en-GB" dirty="0" smtClean="0">
                <a:solidFill>
                  <a:srgbClr val="FF0000"/>
                </a:solidFill>
                <a:latin typeface="Calibri"/>
              </a:rPr>
              <a:t>beautiful </a:t>
            </a:r>
            <a:r>
              <a:rPr lang="sl-SI" dirty="0" smtClean="0">
                <a:solidFill>
                  <a:srgbClr val="FF0000"/>
                </a:solidFill>
                <a:latin typeface="Calibri"/>
              </a:rPr>
              <a:t>(</a:t>
            </a:r>
            <a:r>
              <a:rPr lang="sl-SI" b="1" dirty="0" smtClean="0">
                <a:solidFill>
                  <a:srgbClr val="FF0000"/>
                </a:solidFill>
                <a:latin typeface="Calibri"/>
              </a:rPr>
              <a:t>najmanj …</a:t>
            </a:r>
            <a:r>
              <a:rPr lang="sl-SI" dirty="0" smtClean="0">
                <a:solidFill>
                  <a:srgbClr val="FF0000"/>
                </a:solidFill>
                <a:latin typeface="Calibri"/>
              </a:rPr>
              <a:t>)</a:t>
            </a:r>
            <a:endParaRPr lang="sl-SI" dirty="0"/>
          </a:p>
        </p:txBody>
      </p:sp>
      <p:sp>
        <p:nvSpPr>
          <p:cNvPr id="22" name="PoljeZBesedilom 21"/>
          <p:cNvSpPr txBox="1"/>
          <p:nvPr/>
        </p:nvSpPr>
        <p:spPr>
          <a:xfrm>
            <a:off x="2592926" y="6028839"/>
            <a:ext cx="4390195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important, dangerous, interesting </a:t>
            </a:r>
            <a:r>
              <a:rPr lang="en-GB" dirty="0" smtClean="0">
                <a:solidFill>
                  <a:srgbClr val="FF0000"/>
                </a:solidFill>
              </a:rPr>
              <a:t>…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21" grpId="0" animBg="1"/>
      <p:bldP spid="24" grpId="0" animBg="1"/>
      <p:bldP spid="25" grpId="0" animBg="1"/>
      <p:bldP spid="27" grpId="0" animBg="1"/>
      <p:bldP spid="29" grpId="0" animBg="1"/>
      <p:bldP spid="6" grpId="0" animBg="1"/>
      <p:bldP spid="8" grpId="0" animBg="1"/>
      <p:bldP spid="9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88640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 smtClean="0">
                <a:solidFill>
                  <a:srgbClr val="FF0000"/>
                </a:solidFill>
                <a:latin typeface="Comic Sans MS" pitchFamily="66" charset="0"/>
              </a:rPr>
              <a:t>SOME EXAMPLES: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1520" y="1124744"/>
            <a:ext cx="6408712" cy="461665"/>
          </a:xfrm>
          <a:prstGeom prst="rect">
            <a:avLst/>
          </a:prstGeom>
          <a:solidFill>
            <a:srgbClr val="FF9966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The Nile is the longest river </a:t>
            </a:r>
            <a:r>
              <a:rPr lang="en-GB" sz="2400" b="1" u="sng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IN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the world.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520" y="1772816"/>
            <a:ext cx="7560840" cy="461665"/>
          </a:xfrm>
          <a:prstGeom prst="rect">
            <a:avLst/>
          </a:prstGeom>
          <a:solidFill>
            <a:srgbClr val="FFCC99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Which is the most intelligent animal IN the world?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520" y="2348880"/>
            <a:ext cx="5184576" cy="461665"/>
          </a:xfrm>
          <a:prstGeom prst="rect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Who is the tallest in your family?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520" y="3068960"/>
            <a:ext cx="7920880" cy="461665"/>
          </a:xfrm>
          <a:prstGeom prst="rect">
            <a:avLst/>
          </a:prstGeom>
          <a:solidFill>
            <a:srgbClr val="FF9966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Oranges are the best fruit, but pears are the worst.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520" y="3717032"/>
            <a:ext cx="5256584" cy="461665"/>
          </a:xfrm>
          <a:prstGeom prst="rect">
            <a:avLst/>
          </a:prstGeom>
          <a:solidFill>
            <a:srgbClr val="FFCC99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The Atacama is the driest desert</a:t>
            </a:r>
            <a:r>
              <a:rPr lang="sl-SI" sz="24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520" y="4437112"/>
            <a:ext cx="5256584" cy="461665"/>
          </a:xfrm>
          <a:prstGeom prst="rect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Roy is the slimmest person I know.</a:t>
            </a: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04664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 smtClean="0">
                <a:solidFill>
                  <a:srgbClr val="FF0000"/>
                </a:solidFill>
                <a:latin typeface="Comic Sans MS" pitchFamily="66" charset="0"/>
              </a:rPr>
              <a:t>NE POZABI!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5536" y="980728"/>
            <a:ext cx="8280920" cy="830997"/>
          </a:xfrm>
          <a:prstGeom prst="rect">
            <a:avLst/>
          </a:prstGeom>
          <a:solidFill>
            <a:srgbClr val="FFCC99"/>
          </a:solidFill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sl-SI" sz="2400" b="1" dirty="0" smtClean="0">
                <a:solidFill>
                  <a:srgbClr val="C00000"/>
                </a:solidFill>
                <a:latin typeface="Comic Sans MS" pitchFamily="66" charset="0"/>
              </a:rPr>
              <a:t>Presežniku vedno dodaj določni člen THE, razen v posebnih primerih, npr.: </a:t>
            </a:r>
            <a:r>
              <a:rPr lang="en-GB" sz="2400" b="1" dirty="0" smtClean="0">
                <a:solidFill>
                  <a:srgbClr val="C00000"/>
                </a:solidFill>
                <a:latin typeface="Comic Sans MS" pitchFamily="66" charset="0"/>
              </a:rPr>
              <a:t>my </a:t>
            </a:r>
            <a:r>
              <a:rPr lang="en-GB" sz="2400" b="1" strike="sngStrike" dirty="0" smtClean="0">
                <a:solidFill>
                  <a:srgbClr val="C00000"/>
                </a:solidFill>
                <a:latin typeface="Comic Sans MS" pitchFamily="66" charset="0"/>
              </a:rPr>
              <a:t>the</a:t>
            </a:r>
            <a:r>
              <a:rPr lang="en-GB" sz="2400" b="1" dirty="0" smtClean="0">
                <a:solidFill>
                  <a:srgbClr val="C00000"/>
                </a:solidFill>
                <a:latin typeface="Comic Sans MS" pitchFamily="66" charset="0"/>
              </a:rPr>
              <a:t> best friend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177</TotalTime>
  <Words>438</Words>
  <Application>Microsoft Office PowerPoint</Application>
  <PresentationFormat>Diaprojekcija na zaslonu (4:3)</PresentationFormat>
  <Paragraphs>78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8" baseType="lpstr">
      <vt:lpstr>Flow</vt:lpstr>
      <vt:lpstr>COMPARISON OF ADJECTIVES</vt:lpstr>
      <vt:lpstr>Diapozitiv 2</vt:lpstr>
      <vt:lpstr>Diapozitiv 3</vt:lpstr>
      <vt:lpstr>Diapozitiv 4</vt:lpstr>
      <vt:lpstr>Diapozitiv 5</vt:lpstr>
      <vt:lpstr>Diapozitiv 6</vt:lpstr>
      <vt:lpstr>Diapozitiv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COMPARISON OF ADJECTIVES</dc:title>
  <dc:creator>Katarina</dc:creator>
  <cp:lastModifiedBy>uporabnik</cp:lastModifiedBy>
  <cp:revision>27</cp:revision>
  <dcterms:created xsi:type="dcterms:W3CDTF">2015-03-05T20:49:23Z</dcterms:created>
  <dcterms:modified xsi:type="dcterms:W3CDTF">2015-04-01T07:47:45Z</dcterms:modified>
</cp:coreProperties>
</file>