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56" r:id="rId7"/>
    <p:sldId id="257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0690BC-1F22-4CD2-8AC1-A566EFF51C02}">
  <a:tblStyle styleId="{EF0690BC-1F22-4CD2-8AC1-A566EFF51C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1809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378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22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hyperlink" Target="https://sl.wikipedia.org/wiki/Kraljica_(karte)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.wikipedia.org/wiki/Kraljica_(karte)" TargetMode="External"/><Relationship Id="rId3" Type="http://schemas.microsoft.com/office/2007/relationships/media" Target="../media/media4.m4a"/><Relationship Id="rId7" Type="http://schemas.openxmlformats.org/officeDocument/2006/relationships/image" Target="../media/image3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3.png"/><Relationship Id="rId18" Type="http://schemas.openxmlformats.org/officeDocument/2006/relationships/image" Target="../media/image8.jpe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12" Type="http://schemas.openxmlformats.org/officeDocument/2006/relationships/image" Target="../media/image22.jpg"/><Relationship Id="rId17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21.jpg"/><Relationship Id="rId5" Type="http://schemas.openxmlformats.org/officeDocument/2006/relationships/image" Target="../media/image5.png"/><Relationship Id="rId15" Type="http://schemas.openxmlformats.org/officeDocument/2006/relationships/image" Target="../media/image25.jpg"/><Relationship Id="rId10" Type="http://schemas.openxmlformats.org/officeDocument/2006/relationships/image" Target="../media/image20.jpg"/><Relationship Id="rId4" Type="http://schemas.openxmlformats.org/officeDocument/2006/relationships/image" Target="../media/image6.png"/><Relationship Id="rId9" Type="http://schemas.openxmlformats.org/officeDocument/2006/relationships/image" Target="../media/image4.png"/><Relationship Id="rId1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12" Type="http://schemas.openxmlformats.org/officeDocument/2006/relationships/image" Target="../media/image13.pn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12.png"/><Relationship Id="rId5" Type="http://schemas.openxmlformats.org/officeDocument/2006/relationships/image" Target="../media/image22.jpg"/><Relationship Id="rId15" Type="http://schemas.openxmlformats.org/officeDocument/2006/relationships/image" Target="../media/image16.jpe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bg1">
                <a:alpha val="0"/>
                <a:lumMod val="0"/>
                <a:lumOff val="100000"/>
              </a:schemeClr>
            </a:gs>
            <a:gs pos="74000">
              <a:srgbClr val="00B0F0">
                <a:lumMod val="31000"/>
                <a:lumOff val="69000"/>
              </a:srgbClr>
            </a:gs>
            <a:gs pos="83000">
              <a:srgbClr val="00B0F0">
                <a:lumMod val="66000"/>
                <a:lumOff val="34000"/>
              </a:srgbClr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1700" y="743290"/>
            <a:ext cx="8520600" cy="841800"/>
          </a:xfrm>
        </p:spPr>
        <p:txBody>
          <a:bodyPr/>
          <a:lstStyle/>
          <a:p>
            <a:r>
              <a:rPr lang="sl-SI" sz="4000" b="1" dirty="0"/>
              <a:t>RAZMIGAJ SE S KARTAMI!</a:t>
            </a:r>
          </a:p>
        </p:txBody>
      </p:sp>
      <p:pic>
        <p:nvPicPr>
          <p:cNvPr id="3074" name="Picture 2" descr="Rabbit Fitness Stock Illustrations – 208 Rabbit Fitness Stock  Illustrations, Vectors &amp; Clipart - Dreams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58" y="1792037"/>
            <a:ext cx="2608173" cy="260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91B5A475-A6ED-4ABC-B392-6A750EDFA1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99767" y="2110839"/>
            <a:ext cx="985284" cy="98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3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bg1">
                <a:alpha val="0"/>
                <a:lumMod val="0"/>
                <a:lumOff val="100000"/>
              </a:schemeClr>
            </a:gs>
            <a:gs pos="74000">
              <a:srgbClr val="00B0F0">
                <a:lumMod val="31000"/>
                <a:lumOff val="69000"/>
                <a:alpha val="47000"/>
              </a:srgbClr>
            </a:gs>
            <a:gs pos="83000">
              <a:srgbClr val="00B0F0">
                <a:lumMod val="66000"/>
                <a:lumOff val="34000"/>
                <a:alpha val="38000"/>
              </a:srgbClr>
            </a:gs>
            <a:gs pos="100000">
              <a:srgbClr val="00B0F0">
                <a:alpha val="3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274320" y="331470"/>
            <a:ext cx="86525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POTREBUJEŠ:</a:t>
            </a:r>
          </a:p>
          <a:p>
            <a:endParaRPr lang="sl-SI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UDOBNA OBLAČILA</a:t>
            </a:r>
          </a:p>
          <a:p>
            <a:endParaRPr lang="sl-SI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KARTE (</a:t>
            </a:r>
            <a:r>
              <a:rPr lang="sl-SI" sz="2800" dirty="0">
                <a:solidFill>
                  <a:srgbClr val="FF0000"/>
                </a:solidFill>
              </a:rPr>
              <a:t>ENKA</a:t>
            </a:r>
            <a:r>
              <a:rPr lang="sl-SI" sz="2800" dirty="0"/>
              <a:t> ALI </a:t>
            </a:r>
            <a:r>
              <a:rPr lang="sl-SI" sz="2800" dirty="0">
                <a:solidFill>
                  <a:srgbClr val="FF0000"/>
                </a:solidFill>
              </a:rPr>
              <a:t>NAVADNE IGRALNE KARTE </a:t>
            </a:r>
            <a:r>
              <a:rPr lang="sl-SI" sz="2800" dirty="0"/>
              <a:t>– ČE JIH NIMAŠ SI IZDELAJ SVOJE) </a:t>
            </a:r>
          </a:p>
          <a:p>
            <a:endParaRPr lang="sl-SI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DOVOLJ PROSTORA </a:t>
            </a:r>
          </a:p>
          <a:p>
            <a:endParaRPr lang="sl-SI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VELIKO ENERGIJE!</a:t>
            </a:r>
          </a:p>
        </p:txBody>
      </p:sp>
      <p:pic>
        <p:nvPicPr>
          <p:cNvPr id="4" name="Slika 3" descr="Slika, ki vsebuje besede kraljica, besedilo, držanje, mlad&#10;&#10;Opis je samodejno ustvarjen">
            <a:extLst>
              <a:ext uri="{FF2B5EF4-FFF2-40B4-BE49-F238E27FC236}">
                <a16:creationId xmlns:a16="http://schemas.microsoft.com/office/drawing/2014/main" id="{E65FBB51-1F89-4C01-859A-231F13C20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13031" y="436346"/>
            <a:ext cx="2211167" cy="165395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AF6CD1E4-913B-4248-84B5-642BA7182E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29916" y="2798687"/>
            <a:ext cx="1194282" cy="119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1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bg1">
                <a:alpha val="0"/>
                <a:lumMod val="0"/>
                <a:lumOff val="100000"/>
              </a:schemeClr>
            </a:gs>
            <a:gs pos="74000">
              <a:srgbClr val="00B0F0">
                <a:lumMod val="31000"/>
                <a:lumOff val="69000"/>
                <a:alpha val="51000"/>
              </a:srgbClr>
            </a:gs>
            <a:gs pos="83000">
              <a:srgbClr val="00B0F0">
                <a:lumMod val="66000"/>
                <a:lumOff val="34000"/>
                <a:alpha val="39000"/>
              </a:srgbClr>
            </a:gs>
            <a:gs pos="100000">
              <a:srgbClr val="00B0F0">
                <a:alpha val="3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262890" y="217170"/>
            <a:ext cx="83896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KAKO SE RAZMIGAŠ:</a:t>
            </a:r>
          </a:p>
          <a:p>
            <a:endParaRPr lang="sl-SI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NA KUPČEK SI PRIPRAVI KARTE, KI JIH POTREBUJEŠ (KARTE ENKA/UNO) </a:t>
            </a:r>
          </a:p>
        </p:txBody>
      </p:sp>
      <p:pic>
        <p:nvPicPr>
          <p:cNvPr id="4" name="Google Shape;62;p13">
            <a:extLst>
              <a:ext uri="{FF2B5EF4-FFF2-40B4-BE49-F238E27FC236}">
                <a16:creationId xmlns:a16="http://schemas.microsoft.com/office/drawing/2014/main" id="{9FDAEAB0-AB53-4624-BD09-15FD936C415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66045" y="2166149"/>
            <a:ext cx="628400" cy="94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6;p13">
            <a:extLst>
              <a:ext uri="{FF2B5EF4-FFF2-40B4-BE49-F238E27FC236}">
                <a16:creationId xmlns:a16="http://schemas.microsoft.com/office/drawing/2014/main" id="{FFCF54DA-5774-4750-8E3D-50328A128E0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9235" y="2166149"/>
            <a:ext cx="686650" cy="97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5;p13">
            <a:extLst>
              <a:ext uri="{FF2B5EF4-FFF2-40B4-BE49-F238E27FC236}">
                <a16:creationId xmlns:a16="http://schemas.microsoft.com/office/drawing/2014/main" id="{91CC7A6B-2BA1-46FA-A8CA-75BDB903172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4756" y="3420133"/>
            <a:ext cx="715489" cy="10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4;p13">
            <a:extLst>
              <a:ext uri="{FF2B5EF4-FFF2-40B4-BE49-F238E27FC236}">
                <a16:creationId xmlns:a16="http://schemas.microsoft.com/office/drawing/2014/main" id="{55985EA8-E026-4BBB-8F70-72596FB20EA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7850" y="3461740"/>
            <a:ext cx="686650" cy="97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Uno Draw 4 Card Png Svg Library - Uno Cards Wild Card Transparent PNG -  420x420 - Free Download on NicePNG">
            <a:extLst>
              <a:ext uri="{FF2B5EF4-FFF2-40B4-BE49-F238E27FC236}">
                <a16:creationId xmlns:a16="http://schemas.microsoft.com/office/drawing/2014/main" id="{4EDDE2A7-E00B-4775-B999-CBE07C1A11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2" t="5518" r="32670" b="9997"/>
          <a:stretch/>
        </p:blipFill>
        <p:spPr bwMode="auto">
          <a:xfrm>
            <a:off x="4609821" y="2033052"/>
            <a:ext cx="704301" cy="104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57;p13">
            <a:extLst>
              <a:ext uri="{FF2B5EF4-FFF2-40B4-BE49-F238E27FC236}">
                <a16:creationId xmlns:a16="http://schemas.microsoft.com/office/drawing/2014/main" id="{3EA5DBCC-A821-4A9F-87E6-1E835AD9F3D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450" t="4030" r="34076"/>
          <a:stretch/>
        </p:blipFill>
        <p:spPr>
          <a:xfrm>
            <a:off x="4257799" y="3379836"/>
            <a:ext cx="628401" cy="104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60;p13">
            <a:extLst>
              <a:ext uri="{FF2B5EF4-FFF2-40B4-BE49-F238E27FC236}">
                <a16:creationId xmlns:a16="http://schemas.microsoft.com/office/drawing/2014/main" id="{9E7041F7-6E7C-464D-A481-9F6C98A75496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10066" y="2054968"/>
            <a:ext cx="715500" cy="102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8;p13">
            <a:extLst>
              <a:ext uri="{FF2B5EF4-FFF2-40B4-BE49-F238E27FC236}">
                <a16:creationId xmlns:a16="http://schemas.microsoft.com/office/drawing/2014/main" id="{AB0F692D-1E54-4984-9108-3A4A1EE58A1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84867" y="3379836"/>
            <a:ext cx="715500" cy="1031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54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bg1">
                <a:alpha val="0"/>
                <a:lumMod val="0"/>
                <a:lumOff val="100000"/>
              </a:schemeClr>
            </a:gs>
            <a:gs pos="74000">
              <a:srgbClr val="00B0F0">
                <a:lumMod val="31000"/>
                <a:lumOff val="69000"/>
                <a:alpha val="51000"/>
              </a:srgbClr>
            </a:gs>
            <a:gs pos="83000">
              <a:srgbClr val="00B0F0">
                <a:lumMod val="66000"/>
                <a:lumOff val="34000"/>
                <a:alpha val="39000"/>
              </a:srgbClr>
            </a:gs>
            <a:gs pos="100000">
              <a:srgbClr val="00B0F0">
                <a:alpha val="3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754380" y="492224"/>
            <a:ext cx="83896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ALI NAVADNE IGRALNE KARTE: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800" dirty="0"/>
          </a:p>
          <a:p>
            <a:endParaRPr lang="sl-SI" sz="2800" dirty="0"/>
          </a:p>
          <a:p>
            <a:endParaRPr lang="sl-SI" sz="2800" dirty="0"/>
          </a:p>
          <a:p>
            <a:endParaRPr lang="sl-SI" sz="2800" dirty="0"/>
          </a:p>
        </p:txBody>
      </p:sp>
      <p:pic>
        <p:nvPicPr>
          <p:cNvPr id="4" name="Picture 2" descr="QUENNOFHARTES | King and Queen of Hearts Playing Cards « ConradAskland.com  | King of hearts card, King of hearts tattoo, Hearts playing cards">
            <a:extLst>
              <a:ext uri="{FF2B5EF4-FFF2-40B4-BE49-F238E27FC236}">
                <a16:creationId xmlns:a16="http://schemas.microsoft.com/office/drawing/2014/main" id="{423D4A69-DCF7-427D-90A7-F9FE182B4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88" y="2553658"/>
            <a:ext cx="719860" cy="110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queen of hearts illustration - Google Search | Hearts playing cards, Queen  of hearts card, Queen of hearts tattoo">
            <a:extLst>
              <a:ext uri="{FF2B5EF4-FFF2-40B4-BE49-F238E27FC236}">
                <a16:creationId xmlns:a16="http://schemas.microsoft.com/office/drawing/2014/main" id="{FC30DB4D-F60B-47AC-8DF9-D06F1CB7B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268" y="1474898"/>
            <a:ext cx="712901" cy="109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laying cards | The Card Lover | Hearts playing cards, Playing card  tattoos, Jack of hearts">
            <a:extLst>
              <a:ext uri="{FF2B5EF4-FFF2-40B4-BE49-F238E27FC236}">
                <a16:creationId xmlns:a16="http://schemas.microsoft.com/office/drawing/2014/main" id="{6DFD9E65-3CEC-4122-80DC-93EB22106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16" y="3008119"/>
            <a:ext cx="743828" cy="114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Ten of Hearts playing card - isolated on white (clipping path included  Stock Photo - Alamy">
            <a:extLst>
              <a:ext uri="{FF2B5EF4-FFF2-40B4-BE49-F238E27FC236}">
                <a16:creationId xmlns:a16="http://schemas.microsoft.com/office/drawing/2014/main" id="{559F9FD5-013B-4BCE-BEC1-F1EC6F4693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3283" r="5190" b="9657"/>
          <a:stretch/>
        </p:blipFill>
        <p:spPr bwMode="auto">
          <a:xfrm>
            <a:off x="3472402" y="1344954"/>
            <a:ext cx="675367" cy="101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Poker playing card Ace heart Greeting Card for Sale by Miroslav Nemecek">
            <a:extLst>
              <a:ext uri="{FF2B5EF4-FFF2-40B4-BE49-F238E27FC236}">
                <a16:creationId xmlns:a16="http://schemas.microsoft.com/office/drawing/2014/main" id="{BEEAC51E-D82F-4AB2-9DAA-9BBDE6E6B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593" y="2205447"/>
            <a:ext cx="893244" cy="125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Poker playing card 2 heart Greeting Card for Sale by Miroslav Nemecek">
            <a:extLst>
              <a:ext uri="{FF2B5EF4-FFF2-40B4-BE49-F238E27FC236}">
                <a16:creationId xmlns:a16="http://schemas.microsoft.com/office/drawing/2014/main" id="{A8FB0838-5923-4BE9-9CD9-D27FBA655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3" t="3927" r="8207" b="4493"/>
          <a:stretch/>
        </p:blipFill>
        <p:spPr bwMode="auto">
          <a:xfrm>
            <a:off x="5678070" y="1104539"/>
            <a:ext cx="767195" cy="115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3 of Hearts Card Images, Stock Photos &amp; Vectors | Shutterstock">
            <a:extLst>
              <a:ext uri="{FF2B5EF4-FFF2-40B4-BE49-F238E27FC236}">
                <a16:creationId xmlns:a16="http://schemas.microsoft.com/office/drawing/2014/main" id="{050BFA33-0184-4DE8-A17A-97F3F6840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2"/>
          <a:stretch/>
        </p:blipFill>
        <p:spPr bwMode="auto">
          <a:xfrm>
            <a:off x="5644257" y="2830718"/>
            <a:ext cx="719391" cy="107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Poker playing card 4 heart Greeting Card for Sale by Miroslav Nemecek">
            <a:extLst>
              <a:ext uri="{FF2B5EF4-FFF2-40B4-BE49-F238E27FC236}">
                <a16:creationId xmlns:a16="http://schemas.microsoft.com/office/drawing/2014/main" id="{FF3E383F-7263-4D77-A5E4-9A02C46C6F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" t="5192" r="7810" b="5080"/>
          <a:stretch/>
        </p:blipFill>
        <p:spPr bwMode="auto">
          <a:xfrm>
            <a:off x="6800652" y="1866300"/>
            <a:ext cx="768373" cy="111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695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bg1">
                <a:alpha val="0"/>
                <a:lumMod val="0"/>
                <a:lumOff val="100000"/>
              </a:schemeClr>
            </a:gs>
            <a:gs pos="74000">
              <a:srgbClr val="00B0F0">
                <a:lumMod val="31000"/>
                <a:lumOff val="69000"/>
                <a:alpha val="51000"/>
              </a:srgbClr>
            </a:gs>
            <a:gs pos="83000">
              <a:srgbClr val="00B0F0">
                <a:lumMod val="66000"/>
                <a:lumOff val="34000"/>
                <a:alpha val="39000"/>
              </a:srgbClr>
            </a:gs>
            <a:gs pos="100000">
              <a:srgbClr val="00B0F0">
                <a:alpha val="3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262890" y="217170"/>
            <a:ext cx="83896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800" dirty="0"/>
          </a:p>
          <a:p>
            <a:endParaRPr lang="sl-SI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KARTE PREMEŠAJ IN JIH OBRNI NAVZDOL (TAKO, DA SE JIH NE VIDI)-S KUPČKA VZAMI KARTO IN JO POGLEJ!</a:t>
            </a:r>
          </a:p>
          <a:p>
            <a:endParaRPr lang="sl-SI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IZVEDI NALOGO, KI JO DOLOČA KARTA (IZVEDI VSAJ 10 PONOVITEV ENE VAJE)</a:t>
            </a:r>
          </a:p>
          <a:p>
            <a:r>
              <a:rPr lang="sl-SI" sz="2800" dirty="0"/>
              <a:t>                                                                TABELA </a:t>
            </a:r>
          </a:p>
        </p:txBody>
      </p:sp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2A9B5742-3490-40DF-BFC3-7FDA280551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30009" y="335779"/>
            <a:ext cx="1041991" cy="1041991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D452B05D-CD33-44A6-A4E2-97FC9148C5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5722" y="2571750"/>
            <a:ext cx="1285388" cy="1285388"/>
          </a:xfrm>
          <a:prstGeom prst="rect">
            <a:avLst/>
          </a:prstGeom>
        </p:spPr>
      </p:pic>
      <p:sp>
        <p:nvSpPr>
          <p:cNvPr id="13" name="Puščica: dol 12">
            <a:extLst>
              <a:ext uri="{FF2B5EF4-FFF2-40B4-BE49-F238E27FC236}">
                <a16:creationId xmlns:a16="http://schemas.microsoft.com/office/drawing/2014/main" id="{1CB5C36A-E8E5-440C-AC5E-365D6D3E488A}"/>
              </a:ext>
            </a:extLst>
          </p:cNvPr>
          <p:cNvSpPr/>
          <p:nvPr/>
        </p:nvSpPr>
        <p:spPr>
          <a:xfrm>
            <a:off x="8123274" y="4093535"/>
            <a:ext cx="318977" cy="489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4" name="Slika 13" descr="Slika, ki vsebuje besede kraljica, besedilo, držanje, mlad&#10;&#10;Opis je samodejno ustvarjen">
            <a:extLst>
              <a:ext uri="{FF2B5EF4-FFF2-40B4-BE49-F238E27FC236}">
                <a16:creationId xmlns:a16="http://schemas.microsoft.com/office/drawing/2014/main" id="{2074170C-6F09-42CA-A58B-9BCBFABF1E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386919" y="235213"/>
            <a:ext cx="1661927" cy="124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5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7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50" y="3951270"/>
            <a:ext cx="686650" cy="97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825" y="2686487"/>
            <a:ext cx="715489" cy="10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803" y="1462875"/>
            <a:ext cx="686650" cy="97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l="33450" t="4030" r="34076"/>
          <a:stretch/>
        </p:blipFill>
        <p:spPr>
          <a:xfrm>
            <a:off x="4775725" y="1371060"/>
            <a:ext cx="628401" cy="104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32172" y="3882784"/>
            <a:ext cx="715500" cy="1031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32174" y="2639125"/>
            <a:ext cx="715500" cy="10204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1235975" y="222625"/>
            <a:ext cx="156600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8928" y="260925"/>
            <a:ext cx="628400" cy="944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3" name="Google Shape;63;p13"/>
          <p:cNvGraphicFramePr/>
          <p:nvPr>
            <p:extLst>
              <p:ext uri="{D42A27DB-BD31-4B8C-83A1-F6EECF244321}">
                <p14:modId xmlns:p14="http://schemas.microsoft.com/office/powerpoint/2010/main" val="784747210"/>
              </p:ext>
            </p:extLst>
          </p:nvPr>
        </p:nvGraphicFramePr>
        <p:xfrm>
          <a:off x="975525" y="136600"/>
          <a:ext cx="3339621" cy="4937800"/>
        </p:xfrm>
        <a:graphic>
          <a:graphicData uri="http://schemas.openxmlformats.org/drawingml/2006/table">
            <a:tbl>
              <a:tblPr>
                <a:noFill/>
                <a:tableStyleId>{EF0690BC-1F22-4CD2-8AC1-A566EFF51C02}</a:tableStyleId>
              </a:tblPr>
              <a:tblGrid>
                <a:gridCol w="3339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34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sl-SI" sz="16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4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LETI</a:t>
                      </a:r>
                      <a:r>
                        <a:rPr lang="sl-SI" sz="1400" b="1" baseline="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KOT LETALO!</a:t>
                      </a:r>
                      <a:endParaRPr sz="1400" b="1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4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VESLAJ KOT NA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4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ČOLNU!</a:t>
                      </a:r>
                      <a:endParaRPr sz="1400" b="1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4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PLAVAJ KOT RIBA!</a:t>
                      </a:r>
                      <a:endParaRPr sz="1400" b="1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4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4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VOZI KOT AVTO!</a:t>
                      </a:r>
                      <a:endParaRPr sz="1400" b="1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4" name="Google Shape;64;p13"/>
          <p:cNvGraphicFramePr/>
          <p:nvPr>
            <p:extLst>
              <p:ext uri="{D42A27DB-BD31-4B8C-83A1-F6EECF244321}">
                <p14:modId xmlns:p14="http://schemas.microsoft.com/office/powerpoint/2010/main" val="2605783906"/>
              </p:ext>
            </p:extLst>
          </p:nvPr>
        </p:nvGraphicFramePr>
        <p:xfrm>
          <a:off x="5595850" y="136600"/>
          <a:ext cx="3301570" cy="4937800"/>
        </p:xfrm>
        <a:graphic>
          <a:graphicData uri="http://schemas.openxmlformats.org/drawingml/2006/table">
            <a:tbl>
              <a:tblPr>
                <a:noFill/>
                <a:tableStyleId>{EF0690BC-1F22-4CD2-8AC1-A566EFF51C02}</a:tableStyleId>
              </a:tblPr>
              <a:tblGrid>
                <a:gridCol w="330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7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4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TECI KOT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4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GEPARD!</a:t>
                      </a:r>
                      <a:endParaRPr sz="1400" b="1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VRTI SE KOT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VRTAVKA!</a:t>
                      </a:r>
                      <a:endParaRPr b="1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HODI KOT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SLON!</a:t>
                      </a:r>
                      <a:endParaRPr b="1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6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DIHAJ IN SE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SPROSTI!</a:t>
                      </a:r>
                      <a:endParaRPr b="1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5" name="Google Shape;65;p13"/>
          <p:cNvPicPr preferRelativeResize="0"/>
          <p:nvPr/>
        </p:nvPicPr>
        <p:blipFill rotWithShape="1">
          <a:blip r:embed="rId10">
            <a:alphaModFix/>
          </a:blip>
          <a:srcRect l="3833" t="5921" r="3108" b="5433"/>
          <a:stretch/>
        </p:blipFill>
        <p:spPr>
          <a:xfrm>
            <a:off x="3131752" y="318779"/>
            <a:ext cx="1022658" cy="74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31752" y="1600390"/>
            <a:ext cx="1025496" cy="89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002280" y="2814963"/>
            <a:ext cx="1061108" cy="763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002280" y="4113243"/>
            <a:ext cx="1061108" cy="72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30197" y="383112"/>
            <a:ext cx="1196341" cy="618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629890" y="1447040"/>
            <a:ext cx="896648" cy="89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530235" y="2735662"/>
            <a:ext cx="1095958" cy="92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96308" y="3991439"/>
            <a:ext cx="1229885" cy="882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Uno Draw 4 Card Png Svg Library - Uno Cards Wild Card Transparent PNG -  420x420 - Free Download on NicePN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2" t="5518" r="32670" b="9997"/>
          <a:stretch/>
        </p:blipFill>
        <p:spPr bwMode="auto">
          <a:xfrm>
            <a:off x="4730813" y="222625"/>
            <a:ext cx="704301" cy="104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/>
        </p:nvSpPr>
        <p:spPr>
          <a:xfrm>
            <a:off x="1235975" y="222625"/>
            <a:ext cx="156600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63" name="Google Shape;63;p13"/>
          <p:cNvGraphicFramePr/>
          <p:nvPr>
            <p:extLst>
              <p:ext uri="{D42A27DB-BD31-4B8C-83A1-F6EECF244321}">
                <p14:modId xmlns:p14="http://schemas.microsoft.com/office/powerpoint/2010/main" val="4079778912"/>
              </p:ext>
            </p:extLst>
          </p:nvPr>
        </p:nvGraphicFramePr>
        <p:xfrm>
          <a:off x="975525" y="136600"/>
          <a:ext cx="3339621" cy="4858192"/>
        </p:xfrm>
        <a:graphic>
          <a:graphicData uri="http://schemas.openxmlformats.org/drawingml/2006/table">
            <a:tbl>
              <a:tblPr>
                <a:noFill/>
                <a:tableStyleId>{EF0690BC-1F22-4CD2-8AC1-A566EFF51C02}</a:tableStyleId>
              </a:tblPr>
              <a:tblGrid>
                <a:gridCol w="3339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34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sl-SI" sz="16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4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LETI</a:t>
                      </a:r>
                      <a:r>
                        <a:rPr lang="sl-SI" sz="1400" b="1" baseline="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KOT LETALO!</a:t>
                      </a:r>
                      <a:endParaRPr sz="1400" b="1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4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VESLAJ KOT NA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4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ČOLNU!</a:t>
                      </a:r>
                      <a:endParaRPr sz="1400" b="1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8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4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PLAVAJ KOT RIBA!</a:t>
                      </a:r>
                      <a:endParaRPr sz="1400" b="1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4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4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VOZI KOT AVTO!</a:t>
                      </a:r>
                      <a:endParaRPr sz="1400" b="1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4" name="Google Shape;64;p13"/>
          <p:cNvGraphicFramePr/>
          <p:nvPr>
            <p:extLst>
              <p:ext uri="{D42A27DB-BD31-4B8C-83A1-F6EECF244321}">
                <p14:modId xmlns:p14="http://schemas.microsoft.com/office/powerpoint/2010/main" val="2605783906"/>
              </p:ext>
            </p:extLst>
          </p:nvPr>
        </p:nvGraphicFramePr>
        <p:xfrm>
          <a:off x="5595850" y="136600"/>
          <a:ext cx="3301570" cy="4937800"/>
        </p:xfrm>
        <a:graphic>
          <a:graphicData uri="http://schemas.openxmlformats.org/drawingml/2006/table">
            <a:tbl>
              <a:tblPr>
                <a:noFill/>
                <a:tableStyleId>{EF0690BC-1F22-4CD2-8AC1-A566EFF51C02}</a:tableStyleId>
              </a:tblPr>
              <a:tblGrid>
                <a:gridCol w="330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7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4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TECI KOT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4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GEPARD!</a:t>
                      </a:r>
                      <a:endParaRPr sz="1400" b="1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VRTI SE KOT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VRTAVKA!</a:t>
                      </a:r>
                      <a:endParaRPr b="1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HODI KOT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SLON!</a:t>
                      </a:r>
                      <a:endParaRPr b="1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6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DIHAJ IN SE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SPROSTI!</a:t>
                      </a:r>
                      <a:endParaRPr b="1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5" name="Google Shape;65;p13"/>
          <p:cNvPicPr preferRelativeResize="0"/>
          <p:nvPr/>
        </p:nvPicPr>
        <p:blipFill rotWithShape="1">
          <a:blip r:embed="rId3">
            <a:alphaModFix/>
          </a:blip>
          <a:srcRect l="3833" t="5921" r="3108" b="5433"/>
          <a:stretch/>
        </p:blipFill>
        <p:spPr>
          <a:xfrm>
            <a:off x="3131752" y="318779"/>
            <a:ext cx="1022658" cy="74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1752" y="1600390"/>
            <a:ext cx="1025496" cy="89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2280" y="2814963"/>
            <a:ext cx="1061108" cy="763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2280" y="4113243"/>
            <a:ext cx="1061108" cy="72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30197" y="383112"/>
            <a:ext cx="1196341" cy="618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29890" y="1447040"/>
            <a:ext cx="896648" cy="89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30235" y="2735662"/>
            <a:ext cx="1095958" cy="92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96308" y="3991439"/>
            <a:ext cx="1229885" cy="882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QUENNOFHARTES | King and Queen of Hearts Playing Cards « ConradAskland.com  | King of hearts card, King of hearts tattoo, Hearts playing card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4" y="211082"/>
            <a:ext cx="719860" cy="110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een of hearts illustration - Google Search | Hearts playing cards, Queen  of hearts card, Queen of hearts tatto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8" y="1371060"/>
            <a:ext cx="712901" cy="109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laying cards | The Card Lover | Hearts playing cards, Playing card  tattoos, Jack of hear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5" y="2618810"/>
            <a:ext cx="743828" cy="114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en of Hearts playing card - isolated on white (clipping path included  Stock Photo - Alamy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3283" r="5190" b="9657"/>
          <a:stretch/>
        </p:blipFill>
        <p:spPr bwMode="auto">
          <a:xfrm>
            <a:off x="177262" y="3914143"/>
            <a:ext cx="675367" cy="101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oker playing card Ace heart Greeting Card for Sale by Miroslav Nemecek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30" y="107804"/>
            <a:ext cx="893244" cy="125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3 of Hearts Card Images, Stock Photos &amp; Vectors | Shutterstock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2"/>
          <a:stretch/>
        </p:blipFill>
        <p:spPr bwMode="auto">
          <a:xfrm>
            <a:off x="4732171" y="2638613"/>
            <a:ext cx="719391" cy="107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Poker playing card 2 heart Greeting Card for Sale by Miroslav Nemecek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3" t="3927" r="8207" b="4493"/>
          <a:stretch/>
        </p:blipFill>
        <p:spPr bwMode="auto">
          <a:xfrm>
            <a:off x="4732171" y="1371060"/>
            <a:ext cx="767195" cy="115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Poker playing card 4 heart Greeting Card for Sale by Miroslav Nemecek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" t="5192" r="7810" b="5080"/>
          <a:stretch/>
        </p:blipFill>
        <p:spPr bwMode="auto">
          <a:xfrm>
            <a:off x="4730993" y="3880652"/>
            <a:ext cx="768373" cy="111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66956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171</Words>
  <Application>Microsoft Office PowerPoint</Application>
  <PresentationFormat>Diaprojekcija na zaslonu (16:9)</PresentationFormat>
  <Paragraphs>72</Paragraphs>
  <Slides>7</Slides>
  <Notes>2</Notes>
  <HiddenSlides>0</HiddenSlides>
  <MMClips>4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Comic Sans MS</vt:lpstr>
      <vt:lpstr>Simple Light</vt:lpstr>
      <vt:lpstr>RAZMIGAJ SE S KARTAMI!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mia2014</dc:creator>
  <cp:lastModifiedBy>Sabina Brumen</cp:lastModifiedBy>
  <cp:revision>11</cp:revision>
  <dcterms:modified xsi:type="dcterms:W3CDTF">2020-11-11T19:32:38Z</dcterms:modified>
</cp:coreProperties>
</file>