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64" r:id="rId5"/>
    <p:sldId id="281" r:id="rId6"/>
    <p:sldId id="282" r:id="rId7"/>
    <p:sldId id="284" r:id="rId8"/>
  </p:sldIdLst>
  <p:sldSz cx="12188825" cy="6858000"/>
  <p:notesSz cx="6858000" cy="9144000"/>
  <p:defaultTextStyle>
    <a:defPPr rtl="0">
      <a:defRPr lang="sl-si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88" d="100"/>
          <a:sy n="88" d="100"/>
        </p:scale>
        <p:origin x="494" y="6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8D5E76A-13CE-4C70-827C-CBE96DCBB278}" type="datetime1">
              <a:rPr lang="sl-SI" smtClean="0">
                <a:solidFill>
                  <a:schemeClr val="tx2"/>
                </a:solidFill>
              </a:rPr>
              <a:pPr algn="r" rtl="0"/>
              <a:t>12. 11. 2020</a:t>
            </a:fld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sl-SI" smtClean="0">
                <a:solidFill>
                  <a:schemeClr val="tx2"/>
                </a:solidFill>
              </a:rPr>
              <a:pPr algn="r" rtl="0"/>
              <a:t>‹#›</a:t>
            </a:fld>
            <a:endParaRPr lang="sl-S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8C0CE481-4143-40CC-9C75-957D0B4011B2}" type="datetime1">
              <a:rPr lang="sl-SI" smtClean="0"/>
              <a:pPr/>
              <a:t>12. 11. 2020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 noProof="0" smtClean="0"/>
              <a:t>Kliknite, da uredite slog podnaslova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88F6DB1-BB4F-482A-966D-9D4C22697C7A}" type="datetime1">
              <a:rPr lang="sl-SI" smtClean="0"/>
              <a:pPr/>
              <a:t>12. 11. 2020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C89DEF-15F0-4162-AD79-52F57ABAB717}" type="datetime1">
              <a:rPr lang="sl-SI" smtClean="0"/>
              <a:pPr/>
              <a:t>12. 11. 2020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8C2A18B-C9A5-46D8-BED1-24E5FEC58BA7}" type="datetime1">
              <a:rPr lang="sl-SI" smtClean="0"/>
              <a:pPr/>
              <a:t>12. 11. 2020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F5882C-E063-4925-AAD0-F221090DF8CA}" type="datetime1">
              <a:rPr lang="sl-SI" smtClean="0"/>
              <a:pPr/>
              <a:t>12. 11. 2020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73BADE-92FB-4604-9148-56AD70A3ECD3}" type="datetime1">
              <a:rPr lang="sl-SI" smtClean="0"/>
              <a:pPr/>
              <a:t>12. 11. 2020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99D7E30-E2AB-4C63-AD35-541B7A285D4F}" type="datetime1">
              <a:rPr lang="sl-SI" smtClean="0"/>
              <a:pPr/>
              <a:t>12. 11. 2020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05F3E9-5875-4200-8E84-804D9F0771C8}" type="datetime1">
              <a:rPr lang="sl-SI" smtClean="0"/>
              <a:pPr/>
              <a:t>12. 11. 2020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280166-3F3F-4C5F-9A42-090F79599782}" type="datetime1">
              <a:rPr lang="sl-SI" smtClean="0"/>
              <a:pPr/>
              <a:t>12. 11. 2020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sliko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2D7CF5-E904-4A09-A3E9-80A1D69E6E30}" type="datetime1">
              <a:rPr lang="sl-SI" smtClean="0"/>
              <a:pPr/>
              <a:t>12. 11. 2020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905D459-4C1E-4E18-B6B6-C73F1D79325C}" type="datetime1">
              <a:rPr lang="sl-SI" smtClean="0"/>
              <a:pPr/>
              <a:t>12. 11. 2020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ucbeniki.sio.si/kemija8/1232/index4.html" TargetMode="External"/><Relationship Id="rId2" Type="http://schemas.openxmlformats.org/officeDocument/2006/relationships/hyperlink" Target="https://eucbeniki.sio.si/kemija8/1232/index2.htm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l-SI" sz="3200" dirty="0" smtClean="0"/>
              <a:t>MASNI DELEŽ TOPLJENCA</a:t>
            </a:r>
            <a:br>
              <a:rPr lang="sl-SI" sz="3200" dirty="0" smtClean="0"/>
            </a:br>
            <a:r>
              <a:rPr lang="sl-SI" sz="3200" dirty="0" smtClean="0"/>
              <a:t>MASNA KONCENTRACIJA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15736" y="667310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sl-SI" sz="2400" dirty="0" smtClean="0">
                <a:latin typeface="+mn-lt"/>
              </a:rPr>
              <a:t>S povezavo na te strani boš ponovil/a vsebine pretekle ure. Še enkrat razlikuj med pojmi: </a:t>
            </a:r>
            <a:r>
              <a:rPr lang="sl-SI" sz="2000" dirty="0" smtClean="0">
                <a:latin typeface="+mn-lt"/>
              </a:rPr>
              <a:t/>
            </a:r>
            <a:br>
              <a:rPr lang="sl-SI" sz="2000" dirty="0" smtClean="0">
                <a:latin typeface="+mn-lt"/>
              </a:rPr>
            </a:br>
            <a:r>
              <a:rPr lang="sl-SI" sz="1600" b="1" dirty="0" smtClean="0">
                <a:solidFill>
                  <a:srgbClr val="FF0000"/>
                </a:solidFill>
                <a:latin typeface="+mn-lt"/>
              </a:rPr>
              <a:t>TOPNOST SNOVI, NASIČENA RAZTOPINA, KONCNETRIRANA RAZTOPINA, RAZREDČENA RAZTOPINA</a:t>
            </a:r>
            <a:br>
              <a:rPr lang="sl-SI" sz="1600" b="1" dirty="0" smtClean="0">
                <a:solidFill>
                  <a:srgbClr val="FF0000"/>
                </a:solidFill>
                <a:latin typeface="+mn-lt"/>
              </a:rPr>
            </a:br>
            <a:r>
              <a:rPr lang="sl-SI" sz="2400" dirty="0" smtClean="0">
                <a:solidFill>
                  <a:srgbClr val="0070C0"/>
                </a:solidFill>
                <a:latin typeface="+mn-lt"/>
              </a:rPr>
              <a:t>in odgovori na vprašanje:</a:t>
            </a:r>
            <a:br>
              <a:rPr lang="sl-SI" sz="2400" dirty="0" smtClean="0">
                <a:solidFill>
                  <a:srgbClr val="0070C0"/>
                </a:solidFill>
                <a:latin typeface="+mn-lt"/>
              </a:rPr>
            </a:br>
            <a:r>
              <a:rPr lang="sl-SI" sz="1600" b="1" dirty="0" smtClean="0">
                <a:solidFill>
                  <a:srgbClr val="FF0000"/>
                </a:solidFill>
                <a:latin typeface="+mn-lt"/>
              </a:rPr>
              <a:t>KAJ VSE VPLIVA NA HITROST RAZTAPLJANJA TOPLJENCA?</a:t>
            </a:r>
            <a:br>
              <a:rPr lang="sl-SI" sz="1600" b="1" dirty="0" smtClean="0">
                <a:solidFill>
                  <a:srgbClr val="FF0000"/>
                </a:solidFill>
                <a:latin typeface="+mn-lt"/>
              </a:rPr>
            </a:br>
            <a:r>
              <a:rPr lang="sl-SI" sz="2200" dirty="0" smtClean="0">
                <a:solidFill>
                  <a:srgbClr val="00B0F0"/>
                </a:solidFill>
                <a:latin typeface="+mn-lt"/>
              </a:rPr>
              <a:t>Odgovor utemelji.</a:t>
            </a:r>
            <a:r>
              <a:rPr lang="sl-SI" sz="24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sl-SI" sz="2400" dirty="0" smtClean="0">
                <a:solidFill>
                  <a:srgbClr val="0070C0"/>
                </a:solidFill>
                <a:latin typeface="+mn-lt"/>
              </a:rPr>
            </a:br>
            <a:r>
              <a:rPr lang="sl-SI" sz="16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sl-SI" sz="1600" b="1" dirty="0" smtClean="0">
                <a:solidFill>
                  <a:srgbClr val="FF0000"/>
                </a:solidFill>
                <a:latin typeface="+mn-lt"/>
              </a:rPr>
            </a:br>
            <a:endParaRPr lang="sl-SI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b="0" dirty="0"/>
              <a:t>https://eucbeniki.sio.si/kemija8/1232/index1.html</a:t>
            </a: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19879" y="2209800"/>
            <a:ext cx="3372255" cy="3962400"/>
          </a:xfrm>
          <a:prstGeom prst="rect">
            <a:avLst/>
          </a:prstGeom>
        </p:spPr>
      </p:pic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sz="1200" b="0" dirty="0"/>
              <a:t>https://eucbeniki.sio.si/kemija8/1232/index1.html</a:t>
            </a:r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98468" y="2284122"/>
            <a:ext cx="4168719" cy="3962400"/>
          </a:xfrm>
          <a:prstGeom prst="rect">
            <a:avLst/>
          </a:prstGeom>
        </p:spPr>
      </p:pic>
      <p:cxnSp>
        <p:nvCxnSpPr>
          <p:cNvPr id="10" name="Raven puščični povezovalnik 9"/>
          <p:cNvCxnSpPr/>
          <p:nvPr/>
        </p:nvCxnSpPr>
        <p:spPr>
          <a:xfrm flipH="1">
            <a:off x="3142084" y="404664"/>
            <a:ext cx="1080120" cy="14602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>
            <a:off x="4294212" y="404664"/>
            <a:ext cx="3384376" cy="14602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34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15736" y="-747464"/>
            <a:ext cx="10157354" cy="1397000"/>
          </a:xfrm>
        </p:spPr>
        <p:txBody>
          <a:bodyPr>
            <a:norm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MASNI DELEŽ TOPLJENCA</a:t>
            </a:r>
            <a:endParaRPr lang="sl-SI" sz="2400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001802" y="687999"/>
            <a:ext cx="5524658" cy="4470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sz="2000" dirty="0" smtClean="0"/>
              <a:t>Kot je navedeno v učbeniku, velik del kemijskih reakcij izvajamo z raztopinami različnih snovi. Včasih nas zanima, koliko je topljenca v raztopini, torej npr. soli v vodi.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2000" dirty="0" smtClean="0">
                <a:solidFill>
                  <a:srgbClr val="FF0000"/>
                </a:solidFill>
              </a:rPr>
              <a:t>Prepiši v zvezek: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2000" dirty="0"/>
              <a:t>M</a:t>
            </a:r>
            <a:r>
              <a:rPr lang="sl-SI" sz="2000" dirty="0" smtClean="0"/>
              <a:t>asa raztopine je vsota mas topila in topljenca.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2000" dirty="0">
                <a:solidFill>
                  <a:srgbClr val="FF0000"/>
                </a:solidFill>
              </a:rPr>
              <a:t>Prepiši v zvezek</a:t>
            </a:r>
            <a:r>
              <a:rPr lang="sl-SI" sz="2000" dirty="0" smtClean="0">
                <a:solidFill>
                  <a:srgbClr val="FF0000"/>
                </a:solidFill>
              </a:rPr>
              <a:t>:</a:t>
            </a:r>
            <a:endParaRPr lang="sl-SI" sz="2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sl-SI" sz="2000" dirty="0" smtClean="0"/>
              <a:t>Kolikšen del mase raztopine je masa topljenca, pove MASNI DELEŽ TOPLJENCA, ki ga označimo s simbolom W.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2000" dirty="0" smtClean="0">
                <a:solidFill>
                  <a:srgbClr val="FF0000"/>
                </a:solidFill>
              </a:rPr>
              <a:t>Prepiši tudi to</a:t>
            </a:r>
            <a:endParaRPr lang="sl-SI" sz="2000" dirty="0">
              <a:solidFill>
                <a:srgbClr val="FF0000"/>
              </a:solidFill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53899" y="1701800"/>
            <a:ext cx="4264240" cy="4470400"/>
          </a:xfrm>
          <a:prstGeom prst="rect">
            <a:avLst/>
          </a:prstGeom>
        </p:spPr>
      </p:pic>
      <p:cxnSp>
        <p:nvCxnSpPr>
          <p:cNvPr id="7" name="Raven puščični povezovalnik 6"/>
          <p:cNvCxnSpPr/>
          <p:nvPr/>
        </p:nvCxnSpPr>
        <p:spPr>
          <a:xfrm>
            <a:off x="3142084" y="2276872"/>
            <a:ext cx="4320480" cy="576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Kolenski povezovalnik 8"/>
          <p:cNvCxnSpPr/>
          <p:nvPr/>
        </p:nvCxnSpPr>
        <p:spPr>
          <a:xfrm rot="5400000">
            <a:off x="2782044" y="2348880"/>
            <a:ext cx="432048" cy="288032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/>
          <p:cNvCxnSpPr/>
          <p:nvPr/>
        </p:nvCxnSpPr>
        <p:spPr>
          <a:xfrm>
            <a:off x="3142084" y="3717032"/>
            <a:ext cx="4104456" cy="432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Kolenski povezovalnik 17"/>
          <p:cNvCxnSpPr/>
          <p:nvPr/>
        </p:nvCxnSpPr>
        <p:spPr>
          <a:xfrm rot="5400000">
            <a:off x="2854354" y="3861349"/>
            <a:ext cx="431445" cy="144016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avokotnik 19"/>
          <p:cNvSpPr/>
          <p:nvPr/>
        </p:nvSpPr>
        <p:spPr>
          <a:xfrm>
            <a:off x="7174532" y="4725144"/>
            <a:ext cx="3600400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2" name="Raven puščični povezovalnik 21"/>
          <p:cNvCxnSpPr>
            <a:endCxn id="20" idx="1"/>
          </p:cNvCxnSpPr>
          <p:nvPr/>
        </p:nvCxnSpPr>
        <p:spPr>
          <a:xfrm>
            <a:off x="2710036" y="4869160"/>
            <a:ext cx="4464496" cy="3600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7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1844" y="2852936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sl-SI" sz="3200" dirty="0" smtClean="0"/>
              <a:t>Izračun masnega deleža topljenca</a:t>
            </a:r>
            <a:br>
              <a:rPr lang="sl-SI" sz="3200" dirty="0" smtClean="0"/>
            </a:br>
            <a:r>
              <a:rPr lang="sl-SI" sz="3200" dirty="0" smtClean="0"/>
              <a:t/>
            </a:r>
            <a:br>
              <a:rPr lang="sl-SI" sz="3200" dirty="0" smtClean="0"/>
            </a:br>
            <a:r>
              <a:rPr lang="sl-SI" sz="2000" dirty="0" smtClean="0"/>
              <a:t>1. Na spletni strani </a:t>
            </a:r>
            <a:r>
              <a:rPr lang="sl-SI" sz="2000" dirty="0" smtClean="0">
                <a:hlinkClick r:id="rId2"/>
              </a:rPr>
              <a:t>tukaj</a:t>
            </a:r>
            <a:r>
              <a:rPr lang="sl-SI" sz="2000" dirty="0" smtClean="0"/>
              <a:t> si oglej, kako se izračuna masni delež topljenca.</a:t>
            </a:r>
            <a:br>
              <a:rPr lang="sl-SI" sz="2000" dirty="0" smtClean="0"/>
            </a:b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2. Iz učbenika na strani 33 v zvezek prepiši NALOGO 2: Izračun masnega deleža topljenca.</a:t>
            </a:r>
            <a:br>
              <a:rPr lang="sl-SI" sz="2000" dirty="0" smtClean="0"/>
            </a:b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3. V zvezek reši 4.b nalogo iz učbenika na strani 35. Nalogo rešiš tako kot je predstavljeno reševanje na spletni strani in v učbeniku, torej da izpišeš vse podatke, zapišeš enačbo, podatke vstaviš v enačbo, izračunaš in napišeš odgovor.</a:t>
            </a:r>
            <a:br>
              <a:rPr lang="sl-SI" sz="2000" dirty="0" smtClean="0"/>
            </a:b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4.</a:t>
            </a:r>
            <a:r>
              <a:rPr lang="sl-SI" sz="2000" dirty="0" smtClean="0">
                <a:hlinkClick r:id="rId3"/>
              </a:rPr>
              <a:t> Tukaj </a:t>
            </a:r>
            <a:r>
              <a:rPr lang="sl-SI" sz="2000" dirty="0" smtClean="0"/>
              <a:t>si preberi, kaj je masna koncentracija in kako jo izračunamo.</a:t>
            </a:r>
            <a:br>
              <a:rPr lang="sl-SI" sz="2000" dirty="0" smtClean="0"/>
            </a:br>
            <a:r>
              <a:rPr lang="sl-SI" sz="2000" dirty="0"/>
              <a:t/>
            </a:r>
            <a:br>
              <a:rPr lang="sl-SI" sz="2000" dirty="0"/>
            </a:br>
            <a:r>
              <a:rPr lang="sl-SI" sz="2000" dirty="0" smtClean="0"/>
              <a:t>5. Nalogo, opravljeno v zvezku, poslikaj in vrni nazaj v spletno učilnico.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725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njige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6_TF02787940_TF02787940" id="{5AA99637-86DC-4E5B-A262-464895658E23}" vid="{A5ACF47A-A59A-4F2F-B481-546258C9F260}"/>
    </a:ext>
  </a:extLst>
</a:theme>
</file>

<file path=ppt/theme/theme2.xml><?xml version="1.0" encoding="utf-8"?>
<a:theme xmlns:a="http://schemas.openxmlformats.org/drawingml/2006/main" name="Officeova te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4873beb7-5857-4685-be1f-d57550cc96c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Predstavitev z modrim svežnjem knjig (širokozaslonsko)</Template>
  <TotalTime>0</TotalTime>
  <Words>106</Words>
  <Application>Microsoft Office PowerPoint</Application>
  <PresentationFormat>Po meri</PresentationFormat>
  <Paragraphs>12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Knjige 16x9</vt:lpstr>
      <vt:lpstr>MASNI DELEŽ TOPLJENCA MASNA KONCENTRACIJA</vt:lpstr>
      <vt:lpstr>S povezavo na te strani boš ponovil/a vsebine pretekle ure. Še enkrat razlikuj med pojmi:  TOPNOST SNOVI, NASIČENA RAZTOPINA, KONCNETRIRANA RAZTOPINA, RAZREDČENA RAZTOPINA in odgovori na vprašanje: KAJ VSE VPLIVA NA HITROST RAZTAPLJANJA TOPLJENCA? Odgovor utemelji.  </vt:lpstr>
      <vt:lpstr>MASNI DELEŽ TOPLJENCA</vt:lpstr>
      <vt:lpstr>Izračun masnega deleža topljenca  1. Na spletni strani tukaj si oglej, kako se izračuna masni delež topljenca.  2. Iz učbenika na strani 33 v zvezek prepiši NALOGO 2: Izračun masnega deleža topljenca.  3. V zvezek reši 4.b nalogo iz učbenika na strani 35. Nalogo rešiš tako kot je predstavljeno reševanje na spletni strani in v učbeniku, torej da izpišeš vse podatke, zapišeš enačbo, podatke vstaviš v enačbo, izračunaš in napišeš odgovor.  4. Tukaj si preberi, kaj je masna koncentracija in kako jo izračunamo.  5. Nalogo, opravljeno v zvezku, poslikaj in vrni nazaj v spletno učilnico.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2020-11-12T08:07:12Z</dcterms:created>
  <dcterms:modified xsi:type="dcterms:W3CDTF">2020-11-12T15:30:55Z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