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5A32-2484-4865-97A2-8ACC11B11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8FFA5-14AC-40EA-9F41-B6FAA89FD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6C3D2-E2D8-4AFE-8C47-A42E0981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63A32-9B83-46A5-8B05-C8D1561D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12C1-BD48-4F12-A566-0082D1C9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272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59CD-1E5E-4DB9-91C1-E973C447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60C26-95D9-4582-BE9F-F66F0E01F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00683-1F53-4912-BEF9-F3C9053A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08DC-13D0-43FF-B7D9-2763095B9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5123C-FDCB-4137-9C68-F168EEB6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0438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2F001-786E-4166-AA6A-9AB5B1EF60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9654E-3258-47A9-97F6-3C3585736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6B189-268A-41B1-B635-FDC4380DF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D41C-7F2A-4ADE-BD88-51766FCC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107F5-7638-4E4E-94ED-E23F5555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917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A1B0-5F93-4175-B14B-99ABF9837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7F23-902A-4F20-953F-EA290AC83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3EB19-0DD0-4EEF-A327-94B29062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B908-6A2F-49DD-A37F-A3F9F4DC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824F5-58D7-45F3-BA2D-03E8AFD45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479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141E-EABA-4089-923B-2ADF3531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1B488-F5AA-4A5B-BBF2-E8372D738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33599-4144-4C58-8EAB-D2F5D065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B734E-142E-40E2-8DE4-7BD660EFC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BE1BD-8AE0-4295-8FDE-BA060A8A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728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F5D7-E82F-42EB-9898-B3DB402C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FB7A4-D42A-4BFD-971C-C8D0CC208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7D429-8764-4789-9588-9E6718A4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558E6-3910-4AFF-B151-717B9611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C18E6-939A-4B08-902E-35FFB319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7B730-DCA3-4953-965B-36FA20FD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7706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1C2BE-4245-4EEC-8D5F-E72C0FDE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8BDB-4F6B-411B-840D-E5F69A102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F83B9-DDAC-4C0A-8E22-6006A1DB2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548D4-850C-4C57-BB50-FB624B58F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0015D-7946-4C7C-B644-ED4FA5B7C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031841-18CC-40A3-8983-36306F83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3F04C3-45CB-4C0F-9789-ADCB056A8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9C019-AF1C-4A72-868A-0A5CDDAF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9115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57AB-B7E6-4B89-BC2A-4B250DA0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2686B-3EF0-49D4-B174-C0E17D09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E1DDC-636D-4A7A-A12F-208384863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ED277-092B-4529-8007-A6116366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6763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2917D-9016-49E0-92C2-A658DF0C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C8BB3-4E87-415B-8368-D75B938E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AE743-7E82-4651-9D9A-B2C7209B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942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50CB-40DB-41B1-86C6-A63D05DB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2068-7300-4E36-864D-91DDD244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E827E-9E38-41FF-BD9F-D09BB2832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777B6-B156-44AA-B00E-DD0401F1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3C55B-69DB-488E-A64C-4084A516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EDBA-0978-48BF-BE3C-B8395740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8513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F92A-1918-47AD-971E-4B373FEB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342F5-29DB-4EB2-B98D-8944A78A64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9F3375-DD99-4F13-A629-3E62FB8F9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13EF6-A663-4DA7-997E-0121E864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6896E-0826-4D6D-B012-283FF0C27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46BD1-6C7F-4789-8C0E-8D63EA17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2933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0C0B1-FE1D-481B-8BEF-B6CFD950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3FA3C-8DAD-4EF6-A861-E59A5CB1D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29DC7-8699-4D4D-93FD-CB17CF44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2902-CCA7-48EB-A9D5-B9ECB9E129C3}" type="datetimeFigureOut">
              <a:rPr lang="en-SI" smtClean="0"/>
              <a:t>20/11/2020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B4415-2680-404C-B174-F9809070A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A807C-5894-41E9-9582-46BD26010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F677-4AC5-46B0-9911-42C7ABCF4F19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157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rocvRy8wJ4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806093-9D5B-48E2-B8C7-CD5788ACB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2324" y="1152525"/>
            <a:ext cx="3495675" cy="2357438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Izdelovanje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voščilnice</a:t>
            </a:r>
            <a:r>
              <a:rPr lang="en-US" sz="4000" b="1" dirty="0">
                <a:solidFill>
                  <a:srgbClr val="FF0000"/>
                </a:solidFill>
              </a:rPr>
              <a:t> s </a:t>
            </a:r>
            <a:r>
              <a:rPr lang="en-US" sz="4000" b="1" dirty="0" err="1">
                <a:solidFill>
                  <a:srgbClr val="FF0000"/>
                </a:solidFill>
              </a:rPr>
              <a:t>skritim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sporočilom</a:t>
            </a:r>
            <a:endParaRPr lang="en-SI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1654D9-E0AC-4DF8-89D4-B927A6CFA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500" y="3978276"/>
            <a:ext cx="3733800" cy="1849436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Posnetek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izdelave</a:t>
            </a:r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EB33B-D9E7-465B-9AC7-10BCCDFC1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684212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5D63D8FC-1AFD-413C-88B1-47B62CA44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326" y="800100"/>
            <a:ext cx="4191000" cy="3143250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FDFA26E4-1F90-48E4-8CDA-521D60A14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998" y="790575"/>
            <a:ext cx="4191001" cy="3143251"/>
          </a:xfrm>
          <a:prstGeom prst="rect">
            <a:avLst/>
          </a:prstGeom>
        </p:spPr>
      </p:pic>
      <p:pic>
        <p:nvPicPr>
          <p:cNvPr id="15" name="Picture 14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F78E90E6-BAA9-4E9E-A0C9-FF3128B7B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6237" y="776287"/>
            <a:ext cx="4000501" cy="30003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D856E3-53CD-4ACF-B1A5-E5FE0FD2C4DF}"/>
              </a:ext>
            </a:extLst>
          </p:cNvPr>
          <p:cNvSpPr txBox="1"/>
          <p:nvPr/>
        </p:nvSpPr>
        <p:spPr>
          <a:xfrm>
            <a:off x="209549" y="5095875"/>
            <a:ext cx="11706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razprtem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napišeš</a:t>
            </a:r>
            <a:r>
              <a:rPr lang="en-US" dirty="0"/>
              <a:t>                                   Primer </a:t>
            </a:r>
            <a:r>
              <a:rPr lang="en-US" dirty="0" err="1"/>
              <a:t>voščila</a:t>
            </a:r>
            <a:r>
              <a:rPr lang="en-US" dirty="0"/>
              <a:t>.                                         Ko primes za </a:t>
            </a:r>
            <a:r>
              <a:rPr lang="en-US" dirty="0" err="1"/>
              <a:t>rdeč</a:t>
            </a:r>
            <a:r>
              <a:rPr lang="en-US" dirty="0"/>
              <a:t> list (</a:t>
            </a:r>
            <a:r>
              <a:rPr lang="en-US" dirty="0" err="1"/>
              <a:t>spodnja</a:t>
            </a:r>
            <a:r>
              <a:rPr lang="en-US" dirty="0"/>
              <a:t> </a:t>
            </a:r>
            <a:r>
              <a:rPr lang="en-US" dirty="0" err="1"/>
              <a:t>krila</a:t>
            </a:r>
            <a:r>
              <a:rPr lang="en-US" dirty="0"/>
              <a:t>),       </a:t>
            </a:r>
          </a:p>
          <a:p>
            <a:r>
              <a:rPr lang="en-US" dirty="0" err="1"/>
              <a:t>voščilo</a:t>
            </a:r>
            <a:r>
              <a:rPr lang="en-US" dirty="0"/>
              <a:t>.                                                                                                                                               se </a:t>
            </a:r>
            <a:r>
              <a:rPr lang="en-US" dirty="0" err="1"/>
              <a:t>sporočilo</a:t>
            </a:r>
            <a:r>
              <a:rPr lang="en-US" dirty="0"/>
              <a:t> </a:t>
            </a:r>
            <a:r>
              <a:rPr lang="en-US" dirty="0" err="1"/>
              <a:t>skrije</a:t>
            </a:r>
            <a:r>
              <a:rPr lang="en-US" dirty="0"/>
              <a:t> in je </a:t>
            </a:r>
            <a:r>
              <a:rPr lang="en-US" dirty="0" err="1"/>
              <a:t>spet</a:t>
            </a:r>
            <a:r>
              <a:rPr lang="en-US" dirty="0"/>
              <a:t> </a:t>
            </a:r>
            <a:r>
              <a:rPr lang="en-US" dirty="0" err="1"/>
              <a:t>prvotna</a:t>
            </a:r>
            <a:r>
              <a:rPr lang="en-US" dirty="0"/>
              <a:t> </a:t>
            </a:r>
          </a:p>
          <a:p>
            <a:r>
              <a:rPr lang="en-US" dirty="0"/>
              <a:t>									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voščilnice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															</a:t>
            </a:r>
            <a:endParaRPr lang="en-SI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044B04-7B9B-47C7-87AA-FAAAA8667E77}"/>
              </a:ext>
            </a:extLst>
          </p:cNvPr>
          <p:cNvCxnSpPr/>
          <p:nvPr/>
        </p:nvCxnSpPr>
        <p:spPr>
          <a:xfrm flipH="1" flipV="1">
            <a:off x="2924175" y="3324225"/>
            <a:ext cx="7762875" cy="1857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71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sitting, small&#10;&#10;Description automatically generated">
            <a:extLst>
              <a:ext uri="{FF2B5EF4-FFF2-40B4-BE49-F238E27FC236}">
                <a16:creationId xmlns:a16="http://schemas.microsoft.com/office/drawing/2014/main" id="{CA7F9EDD-6C50-4B86-9293-3FEE388A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6954" y="1158477"/>
            <a:ext cx="5153025" cy="3864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BDDBC-5813-4949-9379-6FB9B7612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2046" y="1044176"/>
            <a:ext cx="5457825" cy="4093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08AE7E-A011-4962-B2AB-330B87E34889}"/>
              </a:ext>
            </a:extLst>
          </p:cNvPr>
          <p:cNvSpPr txBox="1"/>
          <p:nvPr/>
        </p:nvSpPr>
        <p:spPr>
          <a:xfrm>
            <a:off x="4657725" y="847725"/>
            <a:ext cx="2609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 </a:t>
            </a:r>
            <a:r>
              <a:rPr lang="en-US" dirty="0" err="1"/>
              <a:t>koncu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voščilnico</a:t>
            </a:r>
            <a:r>
              <a:rPr lang="en-US" dirty="0"/>
              <a:t> </a:t>
            </a:r>
            <a:r>
              <a:rPr lang="en-US" dirty="0" err="1"/>
              <a:t>daš</a:t>
            </a:r>
            <a:r>
              <a:rPr lang="en-US" dirty="0"/>
              <a:t> </a:t>
            </a:r>
            <a:r>
              <a:rPr lang="en-US" dirty="0" err="1"/>
              <a:t>okrasni</a:t>
            </a:r>
            <a:r>
              <a:rPr lang="en-US" dirty="0"/>
              <a:t> </a:t>
            </a:r>
            <a:r>
              <a:rPr lang="en-US" dirty="0" err="1"/>
              <a:t>trak</a:t>
            </a:r>
            <a:r>
              <a:rPr lang="en-US" dirty="0"/>
              <a:t> in </a:t>
            </a:r>
            <a:r>
              <a:rPr lang="en-US" dirty="0" err="1"/>
              <a:t>zavežeš</a:t>
            </a:r>
            <a:r>
              <a:rPr lang="en-US" dirty="0"/>
              <a:t> </a:t>
            </a:r>
            <a:r>
              <a:rPr lang="en-US" dirty="0" err="1"/>
              <a:t>pentljo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Konce</a:t>
            </a:r>
            <a:r>
              <a:rPr lang="en-US" dirty="0"/>
              <a:t> </a:t>
            </a:r>
            <a:r>
              <a:rPr lang="en-US" dirty="0" err="1"/>
              <a:t>pentelj</a:t>
            </a:r>
            <a:r>
              <a:rPr lang="en-US" dirty="0"/>
              <a:t> </a:t>
            </a:r>
            <a:r>
              <a:rPr lang="en-US" dirty="0" err="1"/>
              <a:t>nakodraš</a:t>
            </a:r>
            <a:r>
              <a:rPr lang="en-US" dirty="0"/>
              <a:t> s </a:t>
            </a:r>
            <a:r>
              <a:rPr lang="en-US" dirty="0" err="1"/>
              <a:t>potegom</a:t>
            </a:r>
            <a:r>
              <a:rPr lang="en-US" dirty="0"/>
              <a:t> </a:t>
            </a:r>
            <a:r>
              <a:rPr lang="en-US" dirty="0" err="1"/>
              <a:t>škarij</a:t>
            </a:r>
            <a:r>
              <a:rPr lang="en-US" dirty="0"/>
              <a:t> po </a:t>
            </a:r>
            <a:r>
              <a:rPr lang="en-US" dirty="0" err="1"/>
              <a:t>notranji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traku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USPEŠNO USTVARJANJE </a:t>
            </a:r>
          </a:p>
          <a:p>
            <a:r>
              <a:rPr lang="en-US" dirty="0"/>
              <a:t>      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3715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F979F65-BD2F-4547-BE88-505DB93A5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/>
          <a:stretch/>
        </p:blipFill>
        <p:spPr>
          <a:xfrm rot="5400000">
            <a:off x="543983" y="742950"/>
            <a:ext cx="5571066" cy="5372099"/>
          </a:xfrm>
          <a:prstGeom prst="rect">
            <a:avLst/>
          </a:prstGeom>
        </p:spPr>
      </p:pic>
      <p:pic>
        <p:nvPicPr>
          <p:cNvPr id="5" name="Picture 4" descr="A picture containing table, stationary, indoor, envelope&#10;&#10;Description automatically generated">
            <a:extLst>
              <a:ext uri="{FF2B5EF4-FFF2-40B4-BE49-F238E27FC236}">
                <a16:creationId xmlns:a16="http://schemas.microsoft.com/office/drawing/2014/main" id="{EE420DE1-342C-4221-8F3D-31764445B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r="17147"/>
          <a:stretch/>
        </p:blipFill>
        <p:spPr>
          <a:xfrm rot="5400000">
            <a:off x="6076949" y="742950"/>
            <a:ext cx="5571066" cy="537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EA6740-4FFF-4C90-B090-D2891B29AB65}"/>
              </a:ext>
            </a:extLst>
          </p:cNvPr>
          <p:cNvSpPr txBox="1"/>
          <p:nvPr/>
        </p:nvSpPr>
        <p:spPr>
          <a:xfrm>
            <a:off x="1524000" y="982503"/>
            <a:ext cx="32895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Potrebujemo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barvna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lista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lahko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malo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trša</a:t>
            </a:r>
            <a:r>
              <a:rPr lang="en-US" dirty="0">
                <a:solidFill>
                  <a:schemeClr val="bg1"/>
                </a:solidFill>
              </a:rPr>
              <a:t> za </a:t>
            </a:r>
            <a:r>
              <a:rPr lang="en-US" dirty="0" err="1">
                <a:solidFill>
                  <a:schemeClr val="bg1"/>
                </a:solidFill>
              </a:rPr>
              <a:t>izdelovanje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voščilnic</a:t>
            </a:r>
            <a:r>
              <a:rPr lang="en-US" dirty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Enega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potrebujemo</a:t>
            </a:r>
            <a:r>
              <a:rPr lang="en-US" dirty="0">
                <a:solidFill>
                  <a:schemeClr val="bg1"/>
                </a:solidFill>
              </a:rPr>
              <a:t> A4 (</a:t>
            </a:r>
            <a:r>
              <a:rPr lang="en-US" dirty="0" err="1">
                <a:solidFill>
                  <a:schemeClr val="bg1"/>
                </a:solidFill>
              </a:rPr>
              <a:t>cel</a:t>
            </a:r>
            <a:r>
              <a:rPr lang="en-US" dirty="0">
                <a:solidFill>
                  <a:schemeClr val="bg1"/>
                </a:solidFill>
              </a:rPr>
              <a:t> list),</a:t>
            </a:r>
          </a:p>
          <a:p>
            <a:r>
              <a:rPr lang="en-US" dirty="0" err="1">
                <a:solidFill>
                  <a:schemeClr val="bg1"/>
                </a:solidFill>
              </a:rPr>
              <a:t>drugega</a:t>
            </a:r>
            <a:r>
              <a:rPr lang="en-US" dirty="0">
                <a:solidFill>
                  <a:schemeClr val="bg1"/>
                </a:solidFill>
              </a:rPr>
              <a:t> le pol.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Potrebuješ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ravnilo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r>
              <a:rPr lang="en-US" dirty="0" err="1">
                <a:solidFill>
                  <a:schemeClr val="bg1"/>
                </a:solidFill>
              </a:rPr>
              <a:t>svinčnik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škarje</a:t>
            </a:r>
            <a:r>
              <a:rPr lang="en-US" dirty="0">
                <a:solidFill>
                  <a:schemeClr val="bg1"/>
                </a:solidFill>
              </a:rPr>
              <a:t> in </a:t>
            </a:r>
          </a:p>
          <a:p>
            <a:r>
              <a:rPr lang="en-US" dirty="0" err="1">
                <a:solidFill>
                  <a:schemeClr val="bg1"/>
                </a:solidFill>
              </a:rPr>
              <a:t>pisalo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SI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6EC96-AB44-4057-A358-2B462391C0C8}"/>
              </a:ext>
            </a:extLst>
          </p:cNvPr>
          <p:cNvSpPr txBox="1"/>
          <p:nvPr/>
        </p:nvSpPr>
        <p:spPr>
          <a:xfrm>
            <a:off x="6276975" y="2984903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Tistega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celega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uporabili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prepognemo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pol.</a:t>
            </a:r>
            <a:endParaRPr lang="en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5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A5E6E2D-DF67-4484-8BDA-228CCB844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1840" y="780656"/>
            <a:ext cx="2560320" cy="22858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table, sitting, box&#10;&#10;Description automatically generated">
            <a:extLst>
              <a:ext uri="{FF2B5EF4-FFF2-40B4-BE49-F238E27FC236}">
                <a16:creationId xmlns:a16="http://schemas.microsoft.com/office/drawing/2014/main" id="{A65F4A6D-E07C-4372-B3AD-956705DCE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31" y="3714721"/>
            <a:ext cx="3413760" cy="25603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indoor, table, small, food&#10;&#10;Description automatically generated">
            <a:extLst>
              <a:ext uri="{FF2B5EF4-FFF2-40B4-BE49-F238E27FC236}">
                <a16:creationId xmlns:a16="http://schemas.microsoft.com/office/drawing/2014/main" id="{17BA712C-7328-457C-91F8-ACA453F1A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6" y="3654269"/>
            <a:ext cx="3413760" cy="25603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small, sitting, holding&#10;&#10;Description automatically generated">
            <a:extLst>
              <a:ext uri="{FF2B5EF4-FFF2-40B4-BE49-F238E27FC236}">
                <a16:creationId xmlns:a16="http://schemas.microsoft.com/office/drawing/2014/main" id="{460C4F37-F6FD-4191-A6DF-BE9442803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20" y="602908"/>
            <a:ext cx="3521767" cy="2641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5453DB-5F3C-4DB7-BE6E-F6D669D755BA}"/>
              </a:ext>
            </a:extLst>
          </p:cNvPr>
          <p:cNvSpPr txBox="1"/>
          <p:nvPr/>
        </p:nvSpPr>
        <p:spPr>
          <a:xfrm>
            <a:off x="800099" y="904875"/>
            <a:ext cx="2468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prepognemo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z </a:t>
            </a:r>
            <a:r>
              <a:rPr lang="en-US" dirty="0" err="1"/>
              <a:t>obeh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do </a:t>
            </a:r>
            <a:r>
              <a:rPr lang="en-US" dirty="0" err="1"/>
              <a:t>sredine</a:t>
            </a:r>
            <a:r>
              <a:rPr lang="en-US" dirty="0"/>
              <a:t>.</a:t>
            </a:r>
            <a:endParaRPr lang="en-S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0E5FC-56C8-4085-9E48-22DD30820D1F}"/>
              </a:ext>
            </a:extLst>
          </p:cNvPr>
          <p:cNvSpPr txBox="1"/>
          <p:nvPr/>
        </p:nvSpPr>
        <p:spPr>
          <a:xfrm>
            <a:off x="6427433" y="772357"/>
            <a:ext cx="1604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</a:p>
          <a:p>
            <a:r>
              <a:rPr lang="en-US" dirty="0" err="1"/>
              <a:t>Odmerimo</a:t>
            </a:r>
            <a:r>
              <a:rPr lang="en-US" dirty="0"/>
              <a:t> 18 cm (</a:t>
            </a:r>
            <a:r>
              <a:rPr lang="en-US" dirty="0" err="1"/>
              <a:t>toliko</a:t>
            </a:r>
            <a:r>
              <a:rPr lang="en-US" dirty="0"/>
              <a:t>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voščilnica</a:t>
            </a:r>
            <a:r>
              <a:rPr lang="en-US" dirty="0"/>
              <a:t> </a:t>
            </a:r>
            <a:r>
              <a:rPr lang="en-US" dirty="0" err="1"/>
              <a:t>visoka</a:t>
            </a:r>
            <a:r>
              <a:rPr lang="en-US" dirty="0"/>
              <a:t>).</a:t>
            </a:r>
            <a:endParaRPr lang="en-S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DD455E-98CD-4E56-964B-7A17FAF2AF82}"/>
              </a:ext>
            </a:extLst>
          </p:cNvPr>
          <p:cNvSpPr txBox="1"/>
          <p:nvPr/>
        </p:nvSpPr>
        <p:spPr>
          <a:xfrm>
            <a:off x="4243526" y="3968318"/>
            <a:ext cx="1651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  <a:p>
            <a:r>
              <a:rPr lang="en-US" dirty="0"/>
              <a:t>18 cm </a:t>
            </a:r>
            <a:r>
              <a:rPr lang="en-US" dirty="0" err="1"/>
              <a:t>odmerimo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obeh</a:t>
            </a:r>
            <a:r>
              <a:rPr lang="en-US" dirty="0"/>
              <a:t> </a:t>
            </a:r>
            <a:r>
              <a:rPr lang="en-US" dirty="0" err="1"/>
              <a:t>straneh</a:t>
            </a:r>
            <a:r>
              <a:rPr lang="en-US" dirty="0"/>
              <a:t>, </a:t>
            </a:r>
            <a:r>
              <a:rPr lang="en-US" dirty="0" err="1"/>
              <a:t>označimo</a:t>
            </a:r>
            <a:r>
              <a:rPr lang="en-US" dirty="0"/>
              <a:t> s </a:t>
            </a:r>
            <a:r>
              <a:rPr lang="en-US" dirty="0" err="1"/>
              <a:t>pikicama</a:t>
            </a:r>
            <a:r>
              <a:rPr lang="en-US" dirty="0"/>
              <a:t>, </a:t>
            </a:r>
            <a:r>
              <a:rPr lang="en-US" dirty="0" err="1"/>
              <a:t>potegnemo</a:t>
            </a:r>
            <a:r>
              <a:rPr lang="en-US" dirty="0"/>
              <a:t> </a:t>
            </a:r>
            <a:r>
              <a:rPr lang="en-US" dirty="0" err="1"/>
              <a:t>črto</a:t>
            </a:r>
            <a:r>
              <a:rPr lang="en-US" dirty="0"/>
              <a:t> in …</a:t>
            </a:r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7F765-1252-4E57-B133-F515F4C8A7D4}"/>
              </a:ext>
            </a:extLst>
          </p:cNvPr>
          <p:cNvSpPr txBox="1"/>
          <p:nvPr/>
        </p:nvSpPr>
        <p:spPr>
          <a:xfrm>
            <a:off x="9851174" y="4115005"/>
            <a:ext cx="179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</a:t>
            </a:r>
            <a:r>
              <a:rPr lang="en-US" dirty="0" err="1"/>
              <a:t>odrežemo</a:t>
            </a:r>
            <a:r>
              <a:rPr lang="en-US" dirty="0"/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4126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envelope, table&#10;&#10;Description automatically generated">
            <a:extLst>
              <a:ext uri="{FF2B5EF4-FFF2-40B4-BE49-F238E27FC236}">
                <a16:creationId xmlns:a16="http://schemas.microsoft.com/office/drawing/2014/main" id="{31A6ED5C-7F01-40B4-A789-432BA2957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r="13382"/>
          <a:stretch/>
        </p:blipFill>
        <p:spPr>
          <a:xfrm rot="5400000">
            <a:off x="577227" y="709707"/>
            <a:ext cx="3709458" cy="3576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880A63-A4B8-44A7-BDA8-9B0A19C83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 rot="5400000">
            <a:off x="8054992" y="706985"/>
            <a:ext cx="3557058" cy="3430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0BB42-A9D2-4292-8CFA-581FDB2B31B0}"/>
              </a:ext>
            </a:extLst>
          </p:cNvPr>
          <p:cNvSpPr txBox="1"/>
          <p:nvPr/>
        </p:nvSpPr>
        <p:spPr>
          <a:xfrm>
            <a:off x="4614862" y="1085850"/>
            <a:ext cx="2962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Drugi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manjši</a:t>
            </a:r>
            <a:r>
              <a:rPr lang="en-US" dirty="0">
                <a:solidFill>
                  <a:schemeClr val="bg1"/>
                </a:solidFill>
              </a:rPr>
              <a:t> list </a:t>
            </a:r>
            <a:r>
              <a:rPr lang="en-US" dirty="0" err="1">
                <a:solidFill>
                  <a:schemeClr val="bg1"/>
                </a:solidFill>
              </a:rPr>
              <a:t>prepogni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čez</a:t>
            </a:r>
            <a:r>
              <a:rPr lang="en-US" dirty="0">
                <a:solidFill>
                  <a:schemeClr val="bg1"/>
                </a:solidFill>
              </a:rPr>
              <a:t> pol (</a:t>
            </a:r>
            <a:r>
              <a:rPr lang="en-US" dirty="0" err="1">
                <a:solidFill>
                  <a:schemeClr val="bg1"/>
                </a:solidFill>
              </a:rPr>
              <a:t>prav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odreži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18 cm).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Nato</a:t>
            </a:r>
            <a:r>
              <a:rPr lang="en-US" dirty="0">
                <a:solidFill>
                  <a:schemeClr val="bg1"/>
                </a:solidFill>
              </a:rPr>
              <a:t> pa </a:t>
            </a:r>
            <a:r>
              <a:rPr lang="en-US" dirty="0" err="1">
                <a:solidFill>
                  <a:schemeClr val="bg1"/>
                </a:solidFill>
              </a:rPr>
              <a:t>tega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prereži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pol.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7048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, sitting, holding, bag&#10;&#10;Description automatically generated">
            <a:extLst>
              <a:ext uri="{FF2B5EF4-FFF2-40B4-BE49-F238E27FC236}">
                <a16:creationId xmlns:a16="http://schemas.microsoft.com/office/drawing/2014/main" id="{85C749E3-7360-4400-8667-BE93B26C7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41284" b="2"/>
          <a:stretch/>
        </p:blipFill>
        <p:spPr>
          <a:xfrm rot="5400000">
            <a:off x="1296507" y="-11764"/>
            <a:ext cx="2702558" cy="4013020"/>
          </a:xfrm>
          <a:prstGeom prst="rect">
            <a:avLst/>
          </a:prstGeom>
        </p:spPr>
      </p:pic>
      <p:pic>
        <p:nvPicPr>
          <p:cNvPr id="5" name="Picture 4" descr="A picture containing indoor, table, sitting, pink&#10;&#10;Description automatically generated">
            <a:extLst>
              <a:ext uri="{FF2B5EF4-FFF2-40B4-BE49-F238E27FC236}">
                <a16:creationId xmlns:a16="http://schemas.microsoft.com/office/drawing/2014/main" id="{F1BD1795-4890-4191-8A43-4A6F9DFE23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-1" b="-1"/>
          <a:stretch/>
        </p:blipFill>
        <p:spPr>
          <a:xfrm>
            <a:off x="643466" y="3509433"/>
            <a:ext cx="4010830" cy="2705099"/>
          </a:xfrm>
          <a:prstGeom prst="rect">
            <a:avLst/>
          </a:prstGeom>
        </p:spPr>
      </p:pic>
      <p:pic>
        <p:nvPicPr>
          <p:cNvPr id="7" name="Picture 6" descr="A wooden table&#10;&#10;Description automatically generated">
            <a:extLst>
              <a:ext uri="{FF2B5EF4-FFF2-40B4-BE49-F238E27FC236}">
                <a16:creationId xmlns:a16="http://schemas.microsoft.com/office/drawing/2014/main" id="{D98BAB55-B046-4590-93A6-F79F4DCCB0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028E66-A1A4-4326-A7E8-C9E1D04518C8}"/>
              </a:ext>
            </a:extLst>
          </p:cNvPr>
          <p:cNvSpPr txBox="1"/>
          <p:nvPr/>
        </p:nvSpPr>
        <p:spPr>
          <a:xfrm>
            <a:off x="1038923" y="2668181"/>
            <a:ext cx="353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r>
              <a:rPr lang="en-US" dirty="0" err="1"/>
              <a:t>Prvi</a:t>
            </a:r>
            <a:r>
              <a:rPr lang="en-US" dirty="0"/>
              <a:t> list </a:t>
            </a:r>
            <a:r>
              <a:rPr lang="en-US" dirty="0" err="1"/>
              <a:t>prepogni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polovico</a:t>
            </a:r>
            <a:r>
              <a:rPr lang="en-US" dirty="0"/>
              <a:t>.</a:t>
            </a:r>
            <a:endParaRPr lang="en-SI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3DDFE-1BB0-44DF-8B66-F12EBC3F62B6}"/>
              </a:ext>
            </a:extLst>
          </p:cNvPr>
          <p:cNvSpPr txBox="1"/>
          <p:nvPr/>
        </p:nvSpPr>
        <p:spPr>
          <a:xfrm>
            <a:off x="761238" y="3559067"/>
            <a:ext cx="3893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Ker je </a:t>
            </a:r>
            <a:r>
              <a:rPr lang="en-US" dirty="0" err="1"/>
              <a:t>naša</a:t>
            </a:r>
            <a:r>
              <a:rPr lang="en-US" dirty="0"/>
              <a:t> </a:t>
            </a:r>
            <a:r>
              <a:rPr lang="en-US" dirty="0" err="1"/>
              <a:t>voščilnica</a:t>
            </a:r>
            <a:r>
              <a:rPr lang="en-US" dirty="0"/>
              <a:t> 18 cm </a:t>
            </a:r>
            <a:r>
              <a:rPr lang="en-US" dirty="0" err="1"/>
              <a:t>visoka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vsake</a:t>
            </a:r>
            <a:r>
              <a:rPr lang="en-US" dirty="0"/>
              <a:t> 3 cm </a:t>
            </a:r>
            <a:r>
              <a:rPr lang="en-US" dirty="0" err="1"/>
              <a:t>naredimo</a:t>
            </a:r>
            <a:r>
              <a:rPr lang="en-US" dirty="0"/>
              <a:t> </a:t>
            </a:r>
            <a:r>
              <a:rPr lang="en-US" dirty="0" err="1"/>
              <a:t>piko</a:t>
            </a:r>
            <a:r>
              <a:rPr lang="en-US" dirty="0"/>
              <a:t>.</a:t>
            </a:r>
            <a:endParaRPr lang="en-S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73414-E5A1-479A-A8ED-AE95320AB036}"/>
              </a:ext>
            </a:extLst>
          </p:cNvPr>
          <p:cNvSpPr txBox="1"/>
          <p:nvPr/>
        </p:nvSpPr>
        <p:spPr>
          <a:xfrm>
            <a:off x="5210175" y="3962400"/>
            <a:ext cx="5991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</a:p>
          <a:p>
            <a:r>
              <a:rPr lang="en-US" dirty="0"/>
              <a:t>Pike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naredimo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polovici</a:t>
            </a:r>
            <a:r>
              <a:rPr lang="en-US" dirty="0"/>
              <a:t> (</a:t>
            </a:r>
            <a:r>
              <a:rPr lang="en-US" dirty="0" err="1"/>
              <a:t>zgornji</a:t>
            </a:r>
            <a:r>
              <a:rPr lang="en-US" dirty="0"/>
              <a:t> rob </a:t>
            </a:r>
            <a:r>
              <a:rPr lang="en-US" dirty="0" err="1"/>
              <a:t>glej</a:t>
            </a:r>
            <a:r>
              <a:rPr lang="en-US" dirty="0"/>
              <a:t>) in</a:t>
            </a:r>
          </a:p>
          <a:p>
            <a:r>
              <a:rPr lang="en-US" dirty="0"/>
              <a:t>le do </a:t>
            </a:r>
            <a:r>
              <a:rPr lang="en-US" dirty="0" err="1"/>
              <a:t>četrtine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 (</a:t>
            </a:r>
            <a:r>
              <a:rPr lang="en-US" dirty="0" err="1"/>
              <a:t>glej</a:t>
            </a:r>
            <a:r>
              <a:rPr lang="en-US" dirty="0"/>
              <a:t> </a:t>
            </a:r>
            <a:r>
              <a:rPr lang="en-US" dirty="0" err="1"/>
              <a:t>spodnji</a:t>
            </a:r>
            <a:r>
              <a:rPr lang="en-US" dirty="0"/>
              <a:t> rob).</a:t>
            </a:r>
          </a:p>
          <a:p>
            <a:endParaRPr lang="en-US" dirty="0"/>
          </a:p>
          <a:p>
            <a:r>
              <a:rPr lang="en-US" dirty="0"/>
              <a:t>NIKAKOR NE SMEŠ ČRT NARISAT NA CELO POLOVICO!</a:t>
            </a:r>
            <a:endParaRPr lang="en-SI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354EFC-A483-4F65-8BE4-AD70A5C9F4B1}"/>
              </a:ext>
            </a:extLst>
          </p:cNvPr>
          <p:cNvCxnSpPr/>
          <p:nvPr/>
        </p:nvCxnSpPr>
        <p:spPr>
          <a:xfrm>
            <a:off x="6743700" y="1190625"/>
            <a:ext cx="89535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97D4DC-152D-4080-B9FD-26ACCD5219B8}"/>
              </a:ext>
            </a:extLst>
          </p:cNvPr>
          <p:cNvCxnSpPr/>
          <p:nvPr/>
        </p:nvCxnSpPr>
        <p:spPr>
          <a:xfrm>
            <a:off x="6356412" y="2636668"/>
            <a:ext cx="816745" cy="709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61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indoor, sitting, computer&#10;&#10;Description automatically generated">
            <a:extLst>
              <a:ext uri="{FF2B5EF4-FFF2-40B4-BE49-F238E27FC236}">
                <a16:creationId xmlns:a16="http://schemas.microsoft.com/office/drawing/2014/main" id="{C36A3625-C755-41D2-ABE8-3EF32E44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6000" y="576791"/>
            <a:ext cx="5452533" cy="40290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table, sitting, wooden&#10;&#10;Description automatically generated">
            <a:extLst>
              <a:ext uri="{FF2B5EF4-FFF2-40B4-BE49-F238E27FC236}">
                <a16:creationId xmlns:a16="http://schemas.microsoft.com/office/drawing/2014/main" id="{C81DABB8-6746-4484-9311-DEC657C8C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167" y="1273175"/>
            <a:ext cx="5571066" cy="4178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2428AB-6C5A-4791-8540-A5760F496A78}"/>
              </a:ext>
            </a:extLst>
          </p:cNvPr>
          <p:cNvSpPr txBox="1"/>
          <p:nvPr/>
        </p:nvSpPr>
        <p:spPr>
          <a:xfrm>
            <a:off x="5610224" y="5085926"/>
            <a:ext cx="642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teh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črtaš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režeš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Ko list </a:t>
            </a:r>
            <a:r>
              <a:rPr lang="en-US" dirty="0" err="1">
                <a:solidFill>
                  <a:schemeClr val="bg1"/>
                </a:solidFill>
              </a:rPr>
              <a:t>razpreš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nastane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voščilnica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sredini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razrezana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SI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0C53A5-C578-420D-84C1-6B9B4D0AD5CF}"/>
              </a:ext>
            </a:extLst>
          </p:cNvPr>
          <p:cNvCxnSpPr/>
          <p:nvPr/>
        </p:nvCxnSpPr>
        <p:spPr>
          <a:xfrm flipH="1" flipV="1">
            <a:off x="8822266" y="3362324"/>
            <a:ext cx="623575" cy="23637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4DCACA-BA54-48D0-8CFC-FF77F6BC9746}"/>
              </a:ext>
            </a:extLst>
          </p:cNvPr>
          <p:cNvCxnSpPr/>
          <p:nvPr/>
        </p:nvCxnSpPr>
        <p:spPr>
          <a:xfrm flipH="1" flipV="1">
            <a:off x="2929631" y="3853139"/>
            <a:ext cx="2760955" cy="14146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envelope, table, sitting&#10;&#10;Description automatically generated">
            <a:extLst>
              <a:ext uri="{FF2B5EF4-FFF2-40B4-BE49-F238E27FC236}">
                <a16:creationId xmlns:a16="http://schemas.microsoft.com/office/drawing/2014/main" id="{D6F6515A-E60F-4F27-9B56-DBA6A031A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799" y="980598"/>
            <a:ext cx="2514597" cy="18859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C1C170-EEAD-48F7-B9A9-A1F9DA5A20B7}"/>
              </a:ext>
            </a:extLst>
          </p:cNvPr>
          <p:cNvSpPr txBox="1"/>
          <p:nvPr/>
        </p:nvSpPr>
        <p:spPr>
          <a:xfrm>
            <a:off x="3076575" y="1000125"/>
            <a:ext cx="2695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r>
              <a:rPr lang="en-US" dirty="0" err="1"/>
              <a:t>Vzemi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majhen</a:t>
            </a:r>
            <a:r>
              <a:rPr lang="en-US" dirty="0"/>
              <a:t> </a:t>
            </a:r>
            <a:r>
              <a:rPr lang="en-US" dirty="0" err="1"/>
              <a:t>listič</a:t>
            </a:r>
            <a:r>
              <a:rPr lang="en-US" dirty="0"/>
              <a:t> in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prepleti</a:t>
            </a:r>
            <a:r>
              <a:rPr lang="en-US" dirty="0"/>
              <a:t> v </a:t>
            </a:r>
            <a:r>
              <a:rPr lang="en-US" dirty="0" err="1"/>
              <a:t>desnem</a:t>
            </a:r>
            <a:r>
              <a:rPr lang="en-US" dirty="0"/>
              <a:t> </a:t>
            </a:r>
            <a:r>
              <a:rPr lang="en-US" dirty="0" err="1"/>
              <a:t>stolpcu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Tako</a:t>
            </a:r>
            <a:r>
              <a:rPr lang="en-US" dirty="0"/>
              <a:t> da se </a:t>
            </a:r>
            <a:r>
              <a:rPr lang="en-US" dirty="0" err="1"/>
              <a:t>bosta</a:t>
            </a:r>
            <a:r>
              <a:rPr lang="en-US" dirty="0"/>
              <a:t> </a:t>
            </a:r>
            <a:r>
              <a:rPr lang="en-US" dirty="0" err="1"/>
              <a:t>barvi</a:t>
            </a:r>
            <a:r>
              <a:rPr lang="en-US" dirty="0"/>
              <a:t> </a:t>
            </a:r>
            <a:r>
              <a:rPr lang="en-US" dirty="0" err="1"/>
              <a:t>menjavali</a:t>
            </a:r>
            <a:r>
              <a:rPr lang="en-US" dirty="0"/>
              <a:t>.</a:t>
            </a:r>
            <a:endParaRPr lang="en-SI" dirty="0"/>
          </a:p>
        </p:txBody>
      </p:sp>
      <p:pic>
        <p:nvPicPr>
          <p:cNvPr id="17" name="Picture 16" descr="A picture containing table&#10;&#10;Description automatically generated">
            <a:extLst>
              <a:ext uri="{FF2B5EF4-FFF2-40B4-BE49-F238E27FC236}">
                <a16:creationId xmlns:a16="http://schemas.microsoft.com/office/drawing/2014/main" id="{007C7100-F7C4-4353-AC46-6881F98D2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7254" y="996473"/>
            <a:ext cx="2641600" cy="1981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D6D03B-8029-421C-A2F9-988261C8BC4C}"/>
              </a:ext>
            </a:extLst>
          </p:cNvPr>
          <p:cNvSpPr txBox="1"/>
          <p:nvPr/>
        </p:nvSpPr>
        <p:spPr>
          <a:xfrm>
            <a:off x="6753225" y="129540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</a:t>
            </a:r>
            <a:endParaRPr lang="en-SI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4B01774-9015-4BE8-A729-475C07DAF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104" y="3884203"/>
            <a:ext cx="2849985" cy="21374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ACDB084-C4AA-4040-BDD9-5E9074D57B90}"/>
              </a:ext>
            </a:extLst>
          </p:cNvPr>
          <p:cNvSpPr txBox="1"/>
          <p:nvPr/>
        </p:nvSpPr>
        <p:spPr>
          <a:xfrm>
            <a:off x="2962275" y="3848100"/>
            <a:ext cx="27371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  <a:p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vzemi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listič</a:t>
            </a:r>
            <a:r>
              <a:rPr lang="en-US" dirty="0"/>
              <a:t> in </a:t>
            </a:r>
            <a:r>
              <a:rPr lang="en-US" dirty="0" err="1"/>
              <a:t>ga</a:t>
            </a:r>
            <a:r>
              <a:rPr lang="en-US" dirty="0"/>
              <a:t> v </a:t>
            </a:r>
            <a:r>
              <a:rPr lang="en-US" dirty="0" err="1"/>
              <a:t>levem</a:t>
            </a:r>
            <a:r>
              <a:rPr lang="en-US" dirty="0"/>
              <a:t> </a:t>
            </a:r>
            <a:r>
              <a:rPr lang="en-US" dirty="0" err="1"/>
              <a:t>stolpcu</a:t>
            </a:r>
            <a:r>
              <a:rPr lang="en-US" dirty="0"/>
              <a:t> </a:t>
            </a:r>
            <a:r>
              <a:rPr lang="en-US" dirty="0" err="1"/>
              <a:t>prepleti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PAZI: v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stolpcu</a:t>
            </a:r>
            <a:r>
              <a:rPr lang="en-US" dirty="0"/>
              <a:t> </a:t>
            </a:r>
            <a:r>
              <a:rPr lang="en-US" dirty="0" err="1"/>
              <a:t>naj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barve</a:t>
            </a:r>
            <a:r>
              <a:rPr lang="en-US" dirty="0"/>
              <a:t> </a:t>
            </a:r>
            <a:r>
              <a:rPr lang="en-US" dirty="0" err="1"/>
              <a:t>sledijo</a:t>
            </a:r>
            <a:r>
              <a:rPr lang="en-US" dirty="0"/>
              <a:t> </a:t>
            </a:r>
            <a:r>
              <a:rPr lang="en-US" dirty="0" err="1"/>
              <a:t>ravno</a:t>
            </a:r>
            <a:r>
              <a:rPr lang="en-US" dirty="0"/>
              <a:t> v </a:t>
            </a:r>
            <a:r>
              <a:rPr lang="en-US" dirty="0" err="1"/>
              <a:t>nasprotnem</a:t>
            </a:r>
            <a:r>
              <a:rPr lang="en-US" dirty="0"/>
              <a:t> </a:t>
            </a:r>
            <a:r>
              <a:rPr lang="en-US" dirty="0" err="1"/>
              <a:t>zaporedju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31" name="Picture 30" descr="A picture containing bag&#10;&#10;Description automatically generated">
            <a:extLst>
              <a:ext uri="{FF2B5EF4-FFF2-40B4-BE49-F238E27FC236}">
                <a16:creationId xmlns:a16="http://schemas.microsoft.com/office/drawing/2014/main" id="{77B88252-A882-4ACF-A423-0C12E961A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32" y="3606403"/>
            <a:ext cx="3447099" cy="25853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BC8742-CC1F-4ADE-96D7-9E95FCACC6FA}"/>
              </a:ext>
            </a:extLst>
          </p:cNvPr>
          <p:cNvSpPr txBox="1"/>
          <p:nvPr/>
        </p:nvSpPr>
        <p:spPr>
          <a:xfrm>
            <a:off x="9915525" y="4105275"/>
            <a:ext cx="14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2518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ooden table&#10;&#10;Description automatically generated">
            <a:extLst>
              <a:ext uri="{FF2B5EF4-FFF2-40B4-BE49-F238E27FC236}">
                <a16:creationId xmlns:a16="http://schemas.microsoft.com/office/drawing/2014/main" id="{2FC57CAD-90D6-4051-A55E-67DE7FABD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303" y="1017368"/>
            <a:ext cx="3079256" cy="2309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216EF-93E6-4CED-8096-95B0DE54C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97402" y="1086565"/>
            <a:ext cx="4371975" cy="3278981"/>
          </a:xfrm>
          <a:prstGeom prst="rect">
            <a:avLst/>
          </a:prstGeom>
        </p:spPr>
      </p:pic>
      <p:pic>
        <p:nvPicPr>
          <p:cNvPr id="15" name="Picture 14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7FB4E05E-9A1A-4B02-86DD-E3A50BB5E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5690" y="3316605"/>
            <a:ext cx="3429001" cy="25717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9AAF7D-75D6-45D8-8F32-03D8E8029E9B}"/>
              </a:ext>
            </a:extLst>
          </p:cNvPr>
          <p:cNvSpPr txBox="1"/>
          <p:nvPr/>
        </p:nvSpPr>
        <p:spPr>
          <a:xfrm>
            <a:off x="3242850" y="704850"/>
            <a:ext cx="33429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zdaj</a:t>
            </a:r>
            <a:r>
              <a:rPr lang="en-US" dirty="0"/>
              <a:t> </a:t>
            </a:r>
            <a:r>
              <a:rPr lang="en-US" dirty="0" err="1"/>
              <a:t>zgleda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voščilnica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naslovno</a:t>
            </a:r>
            <a:r>
              <a:rPr lang="en-US" dirty="0"/>
              <a:t> </a:t>
            </a:r>
            <a:r>
              <a:rPr lang="en-US" dirty="0" err="1"/>
              <a:t>stran</a:t>
            </a:r>
            <a:r>
              <a:rPr lang="en-US" dirty="0"/>
              <a:t> </a:t>
            </a:r>
            <a:r>
              <a:rPr lang="en-US" dirty="0" err="1"/>
              <a:t>narišite</a:t>
            </a:r>
            <a:r>
              <a:rPr lang="en-US" dirty="0"/>
              <a:t> </a:t>
            </a:r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prazničnega</a:t>
            </a:r>
            <a:r>
              <a:rPr lang="en-US" dirty="0"/>
              <a:t> (</a:t>
            </a:r>
            <a:r>
              <a:rPr lang="en-US" dirty="0" err="1"/>
              <a:t>snežinke</a:t>
            </a:r>
            <a:r>
              <a:rPr lang="en-US" dirty="0"/>
              <a:t>, </a:t>
            </a:r>
            <a:r>
              <a:rPr lang="en-US" dirty="0" err="1"/>
              <a:t>snežaka</a:t>
            </a:r>
            <a:r>
              <a:rPr lang="en-US" dirty="0"/>
              <a:t>, </a:t>
            </a:r>
            <a:r>
              <a:rPr lang="en-US" dirty="0" err="1"/>
              <a:t>smrečico</a:t>
            </a:r>
            <a:r>
              <a:rPr lang="en-US" dirty="0"/>
              <a:t>, </a:t>
            </a:r>
            <a:r>
              <a:rPr lang="en-US" dirty="0" err="1"/>
              <a:t>Božička</a:t>
            </a:r>
            <a:r>
              <a:rPr lang="en-US" dirty="0"/>
              <a:t> …). Le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sredini</a:t>
            </a:r>
            <a:r>
              <a:rPr lang="en-US" dirty="0"/>
              <a:t> ne </a:t>
            </a:r>
            <a:r>
              <a:rPr lang="en-US" dirty="0" err="1"/>
              <a:t>rišite</a:t>
            </a:r>
            <a:r>
              <a:rPr lang="en-US" dirty="0"/>
              <a:t>.</a:t>
            </a:r>
          </a:p>
          <a:p>
            <a:r>
              <a:rPr lang="en-US" dirty="0"/>
              <a:t>Tam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namreč</a:t>
            </a:r>
            <a:r>
              <a:rPr lang="en-US" dirty="0"/>
              <a:t> </a:t>
            </a:r>
            <a:r>
              <a:rPr lang="en-US" dirty="0" err="1"/>
              <a:t>prišel</a:t>
            </a:r>
            <a:r>
              <a:rPr lang="en-US" dirty="0"/>
              <a:t> </a:t>
            </a:r>
            <a:r>
              <a:rPr lang="en-US" dirty="0" err="1"/>
              <a:t>trak</a:t>
            </a:r>
            <a:r>
              <a:rPr lang="en-US" dirty="0"/>
              <a:t> </a:t>
            </a:r>
            <a:r>
              <a:rPr lang="en-US" dirty="0" err="1"/>
              <a:t>okoli</a:t>
            </a:r>
            <a:r>
              <a:rPr lang="en-US" dirty="0"/>
              <a:t> </a:t>
            </a:r>
            <a:r>
              <a:rPr lang="en-US" dirty="0" err="1"/>
              <a:t>voščilnice</a:t>
            </a:r>
            <a:r>
              <a:rPr lang="en-US" dirty="0"/>
              <a:t> (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darilih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dirty="0" err="1"/>
              <a:t>voščilnico</a:t>
            </a:r>
            <a:r>
              <a:rPr lang="en-US" dirty="0"/>
              <a:t> </a:t>
            </a:r>
            <a:r>
              <a:rPr lang="en-US" dirty="0" err="1"/>
              <a:t>odprite</a:t>
            </a:r>
            <a:r>
              <a:rPr lang="en-US" dirty="0"/>
              <a:t> in</a:t>
            </a:r>
          </a:p>
          <a:p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zeleno-rdeče</a:t>
            </a:r>
            <a:endParaRPr lang="en-US" dirty="0"/>
          </a:p>
          <a:p>
            <a:r>
              <a:rPr lang="en-US" dirty="0" err="1"/>
              <a:t>pravokotnike</a:t>
            </a:r>
            <a:r>
              <a:rPr lang="en-US" dirty="0"/>
              <a:t> </a:t>
            </a:r>
            <a:r>
              <a:rPr lang="en-US" dirty="0" err="1"/>
              <a:t>okrasite</a:t>
            </a:r>
            <a:r>
              <a:rPr lang="en-US" dirty="0"/>
              <a:t>.</a:t>
            </a:r>
          </a:p>
          <a:p>
            <a:endParaRPr lang="en-SI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20253DD-1EB9-4B48-8E24-085BAC409419}"/>
              </a:ext>
            </a:extLst>
          </p:cNvPr>
          <p:cNvCxnSpPr>
            <a:cxnSpLocks/>
          </p:cNvCxnSpPr>
          <p:nvPr/>
        </p:nvCxnSpPr>
        <p:spPr>
          <a:xfrm flipH="1">
            <a:off x="2628900" y="1008185"/>
            <a:ext cx="692638" cy="16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D15E63-2661-46BD-B103-A7533189916B}"/>
              </a:ext>
            </a:extLst>
          </p:cNvPr>
          <p:cNvCxnSpPr>
            <a:cxnSpLocks/>
          </p:cNvCxnSpPr>
          <p:nvPr/>
        </p:nvCxnSpPr>
        <p:spPr>
          <a:xfrm>
            <a:off x="5596117" y="2095498"/>
            <a:ext cx="5441448" cy="63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58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sitting, food&#10;&#10;Description automatically generated">
            <a:extLst>
              <a:ext uri="{FF2B5EF4-FFF2-40B4-BE49-F238E27FC236}">
                <a16:creationId xmlns:a16="http://schemas.microsoft.com/office/drawing/2014/main" id="{C477713A-4362-4D2E-8C3A-4DFE11072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7664" y="1357313"/>
            <a:ext cx="4838699" cy="3629024"/>
          </a:xfrm>
          <a:prstGeom prst="rect">
            <a:avLst/>
          </a:prstGeom>
        </p:spPr>
      </p:pic>
      <p:pic>
        <p:nvPicPr>
          <p:cNvPr id="7" name="Picture 6" descr="A picture containing table, indoor, sitting, cutting&#10;&#10;Description automatically generated">
            <a:extLst>
              <a:ext uri="{FF2B5EF4-FFF2-40B4-BE49-F238E27FC236}">
                <a16:creationId xmlns:a16="http://schemas.microsoft.com/office/drawing/2014/main" id="{581F1078-1883-4B90-ACED-75ADD003D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275" y="161925"/>
            <a:ext cx="4724400" cy="2943225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38B85C8-4550-445B-B318-023B426D8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3646" y="2183606"/>
            <a:ext cx="3752850" cy="28146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ABC565-D88D-4B4B-B337-7CF3EFA509D6}"/>
              </a:ext>
            </a:extLst>
          </p:cNvPr>
          <p:cNvSpPr txBox="1"/>
          <p:nvPr/>
        </p:nvSpPr>
        <p:spPr>
          <a:xfrm>
            <a:off x="168273" y="5657671"/>
            <a:ext cx="371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  <a:p>
            <a:r>
              <a:rPr lang="en-US" dirty="0" err="1"/>
              <a:t>Voščilnico</a:t>
            </a:r>
            <a:r>
              <a:rPr lang="en-US" dirty="0"/>
              <a:t> </a:t>
            </a:r>
            <a:r>
              <a:rPr lang="en-US" dirty="0" err="1"/>
              <a:t>prepognite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kaže</a:t>
            </a:r>
            <a:r>
              <a:rPr lang="en-US" dirty="0"/>
              <a:t> </a:t>
            </a:r>
            <a:r>
              <a:rPr lang="en-US" dirty="0" err="1"/>
              <a:t>slika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F70FC-D29F-44E9-BC39-82730BCEA30B}"/>
              </a:ext>
            </a:extLst>
          </p:cNvPr>
          <p:cNvSpPr txBox="1"/>
          <p:nvPr/>
        </p:nvSpPr>
        <p:spPr>
          <a:xfrm>
            <a:off x="4429125" y="2905125"/>
            <a:ext cx="3629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  <a:p>
            <a:r>
              <a:rPr lang="en-US" dirty="0"/>
              <a:t>Od </a:t>
            </a:r>
            <a:r>
              <a:rPr lang="en-US" dirty="0" err="1"/>
              <a:t>strani</a:t>
            </a:r>
            <a:r>
              <a:rPr lang="en-US" dirty="0"/>
              <a:t> </a:t>
            </a:r>
            <a:r>
              <a:rPr lang="en-US" dirty="0" err="1"/>
              <a:t>zgleda</a:t>
            </a:r>
            <a:r>
              <a:rPr lang="en-US" dirty="0"/>
              <a:t> </a:t>
            </a:r>
            <a:r>
              <a:rPr lang="en-US" dirty="0" err="1"/>
              <a:t>takole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 </a:t>
            </a:r>
            <a:r>
              <a:rPr lang="en-US" dirty="0" err="1"/>
              <a:t>palcem</a:t>
            </a:r>
            <a:r>
              <a:rPr lang="en-US" dirty="0"/>
              <a:t> in </a:t>
            </a:r>
            <a:r>
              <a:rPr lang="en-US" dirty="0" err="1"/>
              <a:t>kazalcem</a:t>
            </a:r>
            <a:r>
              <a:rPr lang="en-US" dirty="0"/>
              <a:t> </a:t>
            </a:r>
            <a:r>
              <a:rPr lang="en-US" dirty="0" err="1"/>
              <a:t>ločite</a:t>
            </a:r>
            <a:r>
              <a:rPr lang="en-US" dirty="0"/>
              <a:t> </a:t>
            </a:r>
            <a:r>
              <a:rPr lang="en-US" dirty="0" err="1"/>
              <a:t>plasti</a:t>
            </a:r>
            <a:r>
              <a:rPr lang="en-US" dirty="0"/>
              <a:t> v </a:t>
            </a:r>
            <a:r>
              <a:rPr lang="en-US" dirty="0" err="1"/>
              <a:t>sredini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je </a:t>
            </a:r>
            <a:r>
              <a:rPr lang="en-US" dirty="0" err="1"/>
              <a:t>prikazano</a:t>
            </a:r>
            <a:r>
              <a:rPr lang="en-US" dirty="0"/>
              <a:t>.</a:t>
            </a:r>
            <a:endParaRPr lang="en-SI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E604A3-DD47-460D-A396-3352BF0F2DF3}"/>
              </a:ext>
            </a:extLst>
          </p:cNvPr>
          <p:cNvSpPr txBox="1"/>
          <p:nvPr/>
        </p:nvSpPr>
        <p:spPr>
          <a:xfrm>
            <a:off x="9648829" y="4581525"/>
            <a:ext cx="281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</a:p>
          <a:p>
            <a:r>
              <a:rPr lang="en-US" dirty="0"/>
              <a:t>Ko </a:t>
            </a:r>
            <a:r>
              <a:rPr lang="en-US" dirty="0" err="1"/>
              <a:t>razprete</a:t>
            </a:r>
            <a:r>
              <a:rPr lang="en-US" dirty="0"/>
              <a:t>, </a:t>
            </a:r>
            <a:r>
              <a:rPr lang="en-US" dirty="0" err="1"/>
              <a:t>zgleda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0410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407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Izdelovanje voščilnice s skritim sporočilom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Izdelovanje voščilnice s skritim sporočilom</dc:title>
  <dc:creator>Veronika Bakač</dc:creator>
  <cp:lastModifiedBy>Veronika Bakač</cp:lastModifiedBy>
  <cp:revision>1</cp:revision>
  <dcterms:created xsi:type="dcterms:W3CDTF">2020-11-21T08:54:17Z</dcterms:created>
  <dcterms:modified xsi:type="dcterms:W3CDTF">2020-11-21T09:02:17Z</dcterms:modified>
</cp:coreProperties>
</file>