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av" ContentType="audio/x-wav"/>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78" r:id="rId4"/>
    <p:sldId id="260" r:id="rId5"/>
    <p:sldId id="280" r:id="rId6"/>
    <p:sldId id="261" r:id="rId7"/>
    <p:sldId id="281" r:id="rId8"/>
    <p:sldId id="262" r:id="rId9"/>
    <p:sldId id="282" r:id="rId10"/>
    <p:sldId id="263" r:id="rId11"/>
    <p:sldId id="283" r:id="rId12"/>
    <p:sldId id="264" r:id="rId13"/>
    <p:sldId id="284" r:id="rId14"/>
    <p:sldId id="265" r:id="rId15"/>
    <p:sldId id="285" r:id="rId16"/>
    <p:sldId id="266" r:id="rId17"/>
    <p:sldId id="286" r:id="rId18"/>
    <p:sldId id="267" r:id="rId19"/>
    <p:sldId id="287" r:id="rId20"/>
    <p:sldId id="268" r:id="rId21"/>
    <p:sldId id="288" r:id="rId22"/>
    <p:sldId id="269" r:id="rId23"/>
    <p:sldId id="289" r:id="rId24"/>
    <p:sldId id="270" r:id="rId25"/>
    <p:sldId id="290" r:id="rId26"/>
    <p:sldId id="271" r:id="rId27"/>
    <p:sldId id="291" r:id="rId28"/>
    <p:sldId id="272" r:id="rId29"/>
    <p:sldId id="292" r:id="rId30"/>
    <p:sldId id="300" r:id="rId31"/>
    <p:sldId id="30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a" initials="N" lastIdx="2" clrIdx="0">
    <p:extLst>
      <p:ext uri="{19B8F6BF-5375-455C-9EA6-DF929625EA0E}">
        <p15:presenceInfo xmlns:p15="http://schemas.microsoft.com/office/powerpoint/2012/main" userId="e2e951933d95b2d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sl-SI"/>
              <a:t>Kliknite, če želite urediti slog naslova matrice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305EF6B8-DD77-45E1-89B3-CC7A9575CA48}" type="datetimeFigureOut">
              <a:rPr lang="sl-SI" smtClean="0"/>
              <a:t>18.11.2020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D81F1DE5-88AB-4E40-A0C1-F1D544581823}" type="slidenum">
              <a:rPr lang="sl-SI" smtClean="0"/>
              <a:t>‹#›</a:t>
            </a:fld>
            <a:endParaRPr lang="sl-SI"/>
          </a:p>
        </p:txBody>
      </p:sp>
    </p:spTree>
    <p:extLst>
      <p:ext uri="{BB962C8B-B14F-4D97-AF65-F5344CB8AC3E}">
        <p14:creationId xmlns:p14="http://schemas.microsoft.com/office/powerpoint/2010/main" val="2820523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05EF6B8-DD77-45E1-89B3-CC7A9575CA48}" type="datetimeFigureOut">
              <a:rPr lang="sl-SI" smtClean="0"/>
              <a:t>18.11.2020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984022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05EF6B8-DD77-45E1-89B3-CC7A9575CA48}" type="datetimeFigureOut">
              <a:rPr lang="sl-SI" smtClean="0"/>
              <a:t>18.11.2020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3859931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05EF6B8-DD77-45E1-89B3-CC7A9575CA48}" type="datetimeFigureOut">
              <a:rPr lang="sl-SI" smtClean="0"/>
              <a:t>18.11.2020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281617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sl-SI"/>
              <a:t>Kliknite, če želite urediti slog naslova matrice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a:xfrm>
            <a:off x="8593667" y="6272784"/>
            <a:ext cx="2644309" cy="365125"/>
          </a:xfrm>
        </p:spPr>
        <p:txBody>
          <a:bodyPr/>
          <a:lstStyle/>
          <a:p>
            <a:fld id="{305EF6B8-DD77-45E1-89B3-CC7A9575CA48}" type="datetimeFigureOut">
              <a:rPr lang="sl-SI" smtClean="0"/>
              <a:t>18.11.2020</a:t>
            </a:fld>
            <a:endParaRPr lang="sl-SI"/>
          </a:p>
        </p:txBody>
      </p:sp>
      <p:sp>
        <p:nvSpPr>
          <p:cNvPr id="5" name="Footer Placeholder 4"/>
          <p:cNvSpPr>
            <a:spLocks noGrp="1"/>
          </p:cNvSpPr>
          <p:nvPr>
            <p:ph type="ftr" sz="quarter" idx="11"/>
          </p:nvPr>
        </p:nvSpPr>
        <p:spPr>
          <a:xfrm>
            <a:off x="2182708" y="6272784"/>
            <a:ext cx="6327648" cy="365125"/>
          </a:xfrm>
        </p:spPr>
        <p:txBody>
          <a:bodyPr/>
          <a:lstStyle/>
          <a:p>
            <a:endParaRPr lang="sl-SI"/>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D81F1DE5-88AB-4E40-A0C1-F1D544581823}" type="slidenum">
              <a:rPr lang="sl-SI" smtClean="0"/>
              <a:t>‹#›</a:t>
            </a:fld>
            <a:endParaRPr lang="sl-SI"/>
          </a:p>
        </p:txBody>
      </p:sp>
    </p:spTree>
    <p:extLst>
      <p:ext uri="{BB962C8B-B14F-4D97-AF65-F5344CB8AC3E}">
        <p14:creationId xmlns:p14="http://schemas.microsoft.com/office/powerpoint/2010/main" val="3547337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305EF6B8-DD77-45E1-89B3-CC7A9575CA48}" type="datetimeFigureOut">
              <a:rPr lang="sl-SI" smtClean="0"/>
              <a:t>18.11.2020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2848543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305EF6B8-DD77-45E1-89B3-CC7A9575CA48}" type="datetimeFigureOut">
              <a:rPr lang="sl-SI" smtClean="0"/>
              <a:t>18.11.2020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618962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305EF6B8-DD77-45E1-89B3-CC7A9575CA48}" type="datetimeFigureOut">
              <a:rPr lang="sl-SI" smtClean="0"/>
              <a:t>18.11.2020</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202412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5EF6B8-DD77-45E1-89B3-CC7A9575CA48}" type="datetimeFigureOut">
              <a:rPr lang="sl-SI" smtClean="0"/>
              <a:t>18.11.2020</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1541872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l-SI"/>
              <a:t>Kliknite, če želite urediti slog naslova matrice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305EF6B8-DD77-45E1-89B3-CC7A9575CA48}" type="datetimeFigureOut">
              <a:rPr lang="sl-SI" smtClean="0"/>
              <a:t>18.11.2020</a:t>
            </a:fld>
            <a:endParaRPr lang="sl-SI"/>
          </a:p>
        </p:txBody>
      </p:sp>
      <p:sp>
        <p:nvSpPr>
          <p:cNvPr id="6" name="Footer Placeholder 5"/>
          <p:cNvSpPr>
            <a:spLocks noGrp="1"/>
          </p:cNvSpPr>
          <p:nvPr>
            <p:ph type="ftr" sz="quarter" idx="11"/>
          </p:nvPr>
        </p:nvSpPr>
        <p:spPr/>
        <p:txBody>
          <a:bodyPr/>
          <a:lstStyle/>
          <a:p>
            <a:endParaRPr lang="sl-SI"/>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2614629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305EF6B8-DD77-45E1-89B3-CC7A9575CA48}" type="datetimeFigureOut">
              <a:rPr lang="sl-SI" smtClean="0"/>
              <a:t>18.11.2020</a:t>
            </a:fld>
            <a:endParaRPr lang="sl-SI"/>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81F1DE5-88AB-4E40-A0C1-F1D544581823}" type="slidenum">
              <a:rPr lang="sl-SI" smtClean="0"/>
              <a:t>‹#›</a:t>
            </a:fld>
            <a:endParaRPr lang="sl-SI"/>
          </a:p>
        </p:txBody>
      </p:sp>
    </p:spTree>
    <p:extLst>
      <p:ext uri="{BB962C8B-B14F-4D97-AF65-F5344CB8AC3E}">
        <p14:creationId xmlns:p14="http://schemas.microsoft.com/office/powerpoint/2010/main" val="298324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05EF6B8-DD77-45E1-89B3-CC7A9575CA48}" type="datetimeFigureOut">
              <a:rPr lang="sl-SI" smtClean="0"/>
              <a:t>18.11.2020</a:t>
            </a:fld>
            <a:endParaRPr lang="sl-SI"/>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sl-SI"/>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D81F1DE5-88AB-4E40-A0C1-F1D544581823}" type="slidenum">
              <a:rPr lang="sl-SI" smtClean="0"/>
              <a:t>‹#›</a:t>
            </a:fld>
            <a:endParaRPr lang="sl-SI"/>
          </a:p>
        </p:txBody>
      </p:sp>
    </p:spTree>
    <p:extLst>
      <p:ext uri="{BB962C8B-B14F-4D97-AF65-F5344CB8AC3E}">
        <p14:creationId xmlns:p14="http://schemas.microsoft.com/office/powerpoint/2010/main" val="182963423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14.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1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Hill-country_(hieroglyph)" TargetMode="External"/><Relationship Id="rId2" Type="http://schemas.openxmlformats.org/officeDocument/2006/relationships/image" Target="../media/image7.gif"/><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hyperlink" Target="https://creativecommons.org/licenses/by-sa/3.0/" TargetMode="Externa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22.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1.wav"/></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1.wav"/></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2.wav"/></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85F5B2-392A-4A10-B9DA-B357E0647F71}"/>
              </a:ext>
            </a:extLst>
          </p:cNvPr>
          <p:cNvSpPr>
            <a:spLocks noGrp="1"/>
          </p:cNvSpPr>
          <p:nvPr>
            <p:ph type="ctrTitle"/>
          </p:nvPr>
        </p:nvSpPr>
        <p:spPr/>
        <p:txBody>
          <a:bodyPr/>
          <a:lstStyle/>
          <a:p>
            <a:r>
              <a:rPr lang="sl-SI" sz="3600" b="1" dirty="0"/>
              <a:t>KVIZ – ZAČETKI ŽIVLJENJA IN VELIKA ODKRITJA</a:t>
            </a:r>
          </a:p>
        </p:txBody>
      </p:sp>
      <p:sp>
        <p:nvSpPr>
          <p:cNvPr id="5" name="Pravokotnik 4">
            <a:extLst>
              <a:ext uri="{FF2B5EF4-FFF2-40B4-BE49-F238E27FC236}">
                <a16:creationId xmlns:a16="http://schemas.microsoft.com/office/drawing/2014/main" id="{AB1161D4-2EE1-4592-AA33-9A60CBC4ED67}"/>
              </a:ext>
            </a:extLst>
          </p:cNvPr>
          <p:cNvSpPr/>
          <p:nvPr/>
        </p:nvSpPr>
        <p:spPr>
          <a:xfrm>
            <a:off x="3672396" y="3923930"/>
            <a:ext cx="4847208" cy="1047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600" b="1" dirty="0">
                <a:hlinkClick r:id="" action="ppaction://hlinkshowjump?jump=nextslide"/>
              </a:rPr>
              <a:t>ZAČETEK</a:t>
            </a:r>
            <a:endParaRPr lang="sl-SI" sz="3600" b="1" dirty="0"/>
          </a:p>
        </p:txBody>
      </p:sp>
    </p:spTree>
    <p:extLst>
      <p:ext uri="{BB962C8B-B14F-4D97-AF65-F5344CB8AC3E}">
        <p14:creationId xmlns:p14="http://schemas.microsoft.com/office/powerpoint/2010/main" val="2521805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Poseben koš, ki so ga uporabljali praljudje.</a:t>
            </a: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sl-SI" dirty="0">
                <a:solidFill>
                  <a:prstClr val="white"/>
                </a:solidFill>
                <a:latin typeface="Garamond" panose="02020404030301010803"/>
              </a:rPr>
              <a:t>Prazgodovinsko orodje.</a:t>
            </a:r>
            <a:endPar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endParaRP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Strokovnjak za prazgodovino.</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136341" y="2792006"/>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5. Kdo ali kaj je prazgodovinar?</a:t>
            </a:r>
          </a:p>
        </p:txBody>
      </p:sp>
      <p:pic>
        <p:nvPicPr>
          <p:cNvPr id="10" name="Slika 9">
            <a:extLst>
              <a:ext uri="{FF2B5EF4-FFF2-40B4-BE49-F238E27FC236}">
                <a16:creationId xmlns:a16="http://schemas.microsoft.com/office/drawing/2014/main" id="{A2051B4C-330D-4849-9605-5D71281034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622461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Strokovnjak za prazgodovino.</a:t>
            </a:r>
          </a:p>
          <a:p>
            <a:pPr lvl="1"/>
            <a:r>
              <a:rPr lang="sl-SI" dirty="0"/>
              <a:t>V tej zapleteni veji znanosti vsak strokovnjak preučuje svoje področje. Strokovnjak za živalska okostja se imenuje arheozoolog, strokovnjak za človeška okostja pa se imenuje paleoantropolog.</a:t>
            </a:r>
          </a:p>
        </p:txBody>
      </p:sp>
      <p:pic>
        <p:nvPicPr>
          <p:cNvPr id="4" name="Slika 3">
            <a:extLst>
              <a:ext uri="{FF2B5EF4-FFF2-40B4-BE49-F238E27FC236}">
                <a16:creationId xmlns:a16="http://schemas.microsoft.com/office/drawing/2014/main" id="{88BB1902-FFA3-4820-B906-AD38577451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290634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rId2" action="ppaction://hlinksldjump" highlightClick="1">
              <a:snd r:embed="rId3" name="applaus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Ko je človek izumil pisavo.</a:t>
            </a:r>
          </a:p>
        </p:txBody>
      </p:sp>
      <p:sp>
        <p:nvSpPr>
          <p:cNvPr id="7" name="Pravokotnik 6">
            <a:hlinkClick r:id="" action="ppaction://hlinkshowjump?jump=nextslide" highlightClick="1">
              <a:snd r:embed="rId4" name="explode.wav"/>
            </a:hlinkClick>
            <a:extLst>
              <a:ext uri="{FF2B5EF4-FFF2-40B4-BE49-F238E27FC236}">
                <a16:creationId xmlns:a16="http://schemas.microsoft.com/office/drawing/2014/main" id="{93EEDE7C-E44F-431B-908E-DC66F8AF80E8}"/>
              </a:ext>
            </a:extLst>
          </p:cNvPr>
          <p:cNvSpPr/>
          <p:nvPr/>
        </p:nvSpPr>
        <p:spPr>
          <a:xfrm>
            <a:off x="8535876" y="850776"/>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Ko je človek izumil kolo.</a:t>
            </a:r>
          </a:p>
        </p:txBody>
      </p:sp>
      <p:sp>
        <p:nvSpPr>
          <p:cNvPr id="8" name="Pravokotnik 7">
            <a:hlinkClick r:id="" action="ppaction://hlinkshowjump?jump=nextslide" highlightClick="1">
              <a:snd r:embed="rId4" name="explode.wav"/>
            </a:hlinkClick>
            <a:extLst>
              <a:ext uri="{FF2B5EF4-FFF2-40B4-BE49-F238E27FC236}">
                <a16:creationId xmlns:a16="http://schemas.microsoft.com/office/drawing/2014/main" id="{AE0DA8AD-FD55-4F8B-A223-ED467C87FE93}"/>
              </a:ext>
            </a:extLst>
          </p:cNvPr>
          <p:cNvSpPr/>
          <p:nvPr/>
        </p:nvSpPr>
        <p:spPr>
          <a:xfrm>
            <a:off x="8535875" y="2703250"/>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Ko se je človek naučil govoriti.</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012054" y="2598731"/>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6. Kdaj se je končala prazgodovina?</a:t>
            </a:r>
          </a:p>
        </p:txBody>
      </p:sp>
      <p:pic>
        <p:nvPicPr>
          <p:cNvPr id="10" name="Slika 9">
            <a:extLst>
              <a:ext uri="{FF2B5EF4-FFF2-40B4-BE49-F238E27FC236}">
                <a16:creationId xmlns:a16="http://schemas.microsoft.com/office/drawing/2014/main" id="{AB54C7C5-A920-4EEB-8947-C904D81D05C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099837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Ko je človek izumil pisavo.</a:t>
            </a:r>
          </a:p>
          <a:p>
            <a:pPr lvl="1"/>
            <a:r>
              <a:rPr lang="sl-SI" dirty="0"/>
              <a:t>Prazgodovina velja za najdaljše obdobje v zgodovini človeštva. Začela se je pred 4,5 milijoni let s pojavom avstralopiteka, našega najstarejšega prednika, in končala z izumom pisave pred komaj 5 300 leti.</a:t>
            </a:r>
          </a:p>
        </p:txBody>
      </p:sp>
      <p:pic>
        <p:nvPicPr>
          <p:cNvPr id="4" name="Slika 3">
            <a:extLst>
              <a:ext uri="{FF2B5EF4-FFF2-40B4-BE49-F238E27FC236}">
                <a16:creationId xmlns:a16="http://schemas.microsoft.com/office/drawing/2014/main" id="{1F7518DE-48C3-406E-BD4E-7B3E14891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203622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rId2" action="ppaction://hlinksldjump" highlightClick="1">
              <a:snd r:embed="rId3" name="applaus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Egipčani.</a:t>
            </a:r>
          </a:p>
        </p:txBody>
      </p:sp>
      <p:sp>
        <p:nvSpPr>
          <p:cNvPr id="7" name="Pravokotnik 6">
            <a:hlinkClick r:id="" action="ppaction://hlinkshowjump?jump=nextslide" highlightClick="1">
              <a:snd r:embed="rId4" name="explod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Mezopotamci.</a:t>
            </a:r>
          </a:p>
        </p:txBody>
      </p:sp>
      <p:sp>
        <p:nvSpPr>
          <p:cNvPr id="8" name="Pravokotnik 7">
            <a:hlinkClick r:id="" action="ppaction://hlinkshowjump?jump=nextslide" highlightClick="1">
              <a:snd r:embed="rId4" name="explod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Rimljani.</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136341" y="2692894"/>
            <a:ext cx="5779364"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7. Kdo je pisal hieroglife?</a:t>
            </a:r>
          </a:p>
        </p:txBody>
      </p:sp>
      <p:pic>
        <p:nvPicPr>
          <p:cNvPr id="10" name="Slika 9">
            <a:extLst>
              <a:ext uri="{FF2B5EF4-FFF2-40B4-BE49-F238E27FC236}">
                <a16:creationId xmlns:a16="http://schemas.microsoft.com/office/drawing/2014/main" id="{AD30A8D7-6944-4A1A-9FC2-5A01C9A20F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276125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Egipčani.</a:t>
            </a:r>
          </a:p>
          <a:p>
            <a:pPr lvl="1"/>
            <a:r>
              <a:rPr lang="sl-SI" dirty="0"/>
              <a:t>Hieroglifi so znaki najstarejše egipčanske pisave. Po navadi predstavljajo živali, ljudi in predmete. Ta pisava je bila v rabi več kot 3 000 let, sestavljena pa je bila iz 3 000 različnih znakov.</a:t>
            </a:r>
          </a:p>
        </p:txBody>
      </p:sp>
      <p:pic>
        <p:nvPicPr>
          <p:cNvPr id="6" name="Slika 5">
            <a:extLst>
              <a:ext uri="{FF2B5EF4-FFF2-40B4-BE49-F238E27FC236}">
                <a16:creationId xmlns:a16="http://schemas.microsoft.com/office/drawing/2014/main" id="{4232F54A-38A0-42FE-B392-24F19AEE837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7243011" y="3833385"/>
            <a:ext cx="3885237" cy="2039749"/>
          </a:xfrm>
          <a:prstGeom prst="rect">
            <a:avLst/>
          </a:prstGeom>
        </p:spPr>
      </p:pic>
      <p:sp>
        <p:nvSpPr>
          <p:cNvPr id="7" name="PoljeZBesedilom 6">
            <a:extLst>
              <a:ext uri="{FF2B5EF4-FFF2-40B4-BE49-F238E27FC236}">
                <a16:creationId xmlns:a16="http://schemas.microsoft.com/office/drawing/2014/main" id="{BFDD09CE-F527-4BC4-8DD8-DDF74DBDA389}"/>
              </a:ext>
            </a:extLst>
          </p:cNvPr>
          <p:cNvSpPr txBox="1"/>
          <p:nvPr/>
        </p:nvSpPr>
        <p:spPr>
          <a:xfrm>
            <a:off x="7243011" y="5873134"/>
            <a:ext cx="9123540" cy="230832"/>
          </a:xfrm>
          <a:prstGeom prst="rect">
            <a:avLst/>
          </a:prstGeom>
          <a:noFill/>
        </p:spPr>
        <p:txBody>
          <a:bodyPr wrap="square" rtlCol="0">
            <a:spAutoFit/>
          </a:bodyPr>
          <a:lstStyle/>
          <a:p>
            <a:r>
              <a:rPr lang="sl-SI" sz="900" dirty="0">
                <a:hlinkClick r:id="rId3" tooltip="https://en.wikipedia.org/wiki/Hill-country_(hieroglyph)"/>
              </a:rPr>
              <a:t>Ta fotografija</a:t>
            </a:r>
            <a:r>
              <a:rPr lang="sl-SI" sz="900" dirty="0"/>
              <a:t> avtorja Neznan avtor je licencirana pod imenom </a:t>
            </a:r>
            <a:r>
              <a:rPr lang="sl-SI" sz="900" dirty="0">
                <a:hlinkClick r:id="rId4" tooltip="https://creativecommons.org/licenses/by-sa/3.0/"/>
              </a:rPr>
              <a:t>CC BY-SA</a:t>
            </a:r>
            <a:endParaRPr lang="sl-SI" sz="900" dirty="0"/>
          </a:p>
        </p:txBody>
      </p:sp>
      <p:pic>
        <p:nvPicPr>
          <p:cNvPr id="8" name="Slika 7">
            <a:extLst>
              <a:ext uri="{FF2B5EF4-FFF2-40B4-BE49-F238E27FC236}">
                <a16:creationId xmlns:a16="http://schemas.microsoft.com/office/drawing/2014/main" id="{F5A534C0-1C03-487E-AE97-548B5F6AB26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817964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V Ameriki.</a:t>
            </a:r>
          </a:p>
        </p:txBody>
      </p:sp>
      <p:sp>
        <p:nvSpPr>
          <p:cNvPr id="7" name="Pravokotnik 6">
            <a:hlinkClick r:id="rId3" action="ppaction://hlinksldjump" highlightClick="1">
              <a:snd r:embed="rId4" name="applaus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V Aziji.</a:t>
            </a:r>
          </a:p>
        </p:txBody>
      </p:sp>
      <p:sp>
        <p:nvSpPr>
          <p:cNvPr id="8" name="Pravokotnik 7">
            <a:hlinkClick r:id="" action="ppaction://hlinkshowjump?jump=nextslide" highlightClick="1">
              <a:snd r:embed="rId2" name="explod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V Evropi.</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189607" y="2598731"/>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8. Na kateri celini so izumili kolo?</a:t>
            </a:r>
          </a:p>
        </p:txBody>
      </p:sp>
      <p:pic>
        <p:nvPicPr>
          <p:cNvPr id="10" name="Slika 9">
            <a:extLst>
              <a:ext uri="{FF2B5EF4-FFF2-40B4-BE49-F238E27FC236}">
                <a16:creationId xmlns:a16="http://schemas.microsoft.com/office/drawing/2014/main" id="{50A8D1E1-698C-400B-87BC-BC3AF4588A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503483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V Aziji.</a:t>
            </a:r>
          </a:p>
          <a:p>
            <a:pPr lvl="1"/>
            <a:r>
              <a:rPr lang="sl-SI" dirty="0"/>
              <a:t>Kolo so izumili pred 5 000 leti v Aziji na območju Mezopotamije (današnji Irak). Gre za prvi veliki izum v zgodovini. Kolo je ljudem olajšalo prenašanje težkih bremen.</a:t>
            </a:r>
          </a:p>
        </p:txBody>
      </p:sp>
      <p:pic>
        <p:nvPicPr>
          <p:cNvPr id="4" name="Slika 3">
            <a:extLst>
              <a:ext uri="{FF2B5EF4-FFF2-40B4-BE49-F238E27FC236}">
                <a16:creationId xmlns:a16="http://schemas.microsoft.com/office/drawing/2014/main" id="{E9E14C5E-85DB-4428-8DF8-5A4AB3683B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968578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Kitajci.</a:t>
            </a: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Francozi.</a:t>
            </a: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Egipčani.</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127463" y="2692894"/>
            <a:ext cx="5779364"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9. Kdo je izumil koledar?</a:t>
            </a:r>
          </a:p>
        </p:txBody>
      </p:sp>
      <p:pic>
        <p:nvPicPr>
          <p:cNvPr id="10" name="Slika 9">
            <a:extLst>
              <a:ext uri="{FF2B5EF4-FFF2-40B4-BE49-F238E27FC236}">
                <a16:creationId xmlns:a16="http://schemas.microsoft.com/office/drawing/2014/main" id="{0A97E69A-EF44-4BEC-B2F2-0E23F8F555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4203163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Egipčani.</a:t>
            </a:r>
          </a:p>
          <a:p>
            <a:pPr lvl="1"/>
            <a:r>
              <a:rPr lang="sl-SI" dirty="0"/>
              <a:t>Koledar so izumili egipčanski duhovniki pred manj kot 5 000 leti. Tako kot današnji, je bil tudi prvi koledar razdeljen na 12 mesecev in 365 dni.</a:t>
            </a:r>
          </a:p>
        </p:txBody>
      </p:sp>
      <p:pic>
        <p:nvPicPr>
          <p:cNvPr id="4" name="Slika 3">
            <a:extLst>
              <a:ext uri="{FF2B5EF4-FFF2-40B4-BE49-F238E27FC236}">
                <a16:creationId xmlns:a16="http://schemas.microsoft.com/office/drawing/2014/main" id="{92E71D6B-AEC1-4854-B2AC-89D3B97A35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411145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Prebivalec </a:t>
            </a:r>
            <a:r>
              <a:rPr lang="sl-SI" dirty="0" err="1"/>
              <a:t>Kromanije</a:t>
            </a:r>
            <a:r>
              <a:rPr lang="sl-SI" dirty="0"/>
              <a:t>.</a:t>
            </a: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6"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Dinozaver.</a:t>
            </a: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Pračlovek.</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497367" y="2453452"/>
            <a:ext cx="4682716" cy="1446550"/>
          </a:xfrm>
          <a:prstGeom prst="rect">
            <a:avLst/>
          </a:prstGeom>
          <a:noFill/>
        </p:spPr>
        <p:txBody>
          <a:bodyPr wrap="square" rtlCol="0">
            <a:spAutoFit/>
          </a:bodyPr>
          <a:lstStyle/>
          <a:p>
            <a:r>
              <a:rPr lang="sl-SI" sz="4400" dirty="0"/>
              <a:t>1. Kdo ali kaj je bil kromanjonec?</a:t>
            </a:r>
          </a:p>
        </p:txBody>
      </p:sp>
      <p:pic>
        <p:nvPicPr>
          <p:cNvPr id="3" name="Slika 2">
            <a:extLst>
              <a:ext uri="{FF2B5EF4-FFF2-40B4-BE49-F238E27FC236}">
                <a16:creationId xmlns:a16="http://schemas.microsoft.com/office/drawing/2014/main" id="{5877CB20-3FC8-4466-A6BF-AC7586EC4F3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2253432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rId2" action="ppaction://hlinksldjump" highlightClick="1">
              <a:snd r:embed="rId3" name="applaus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Da so lahko računali.</a:t>
            </a:r>
          </a:p>
        </p:txBody>
      </p:sp>
      <p:sp>
        <p:nvSpPr>
          <p:cNvPr id="7" name="Pravokotnik 6">
            <a:hlinkClick r:id="" action="ppaction://hlinkshowjump?jump=nextslide" highlightClick="1">
              <a:snd r:embed="rId4" name="explod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Da so lahko zapisovali zgodbe.</a:t>
            </a:r>
          </a:p>
        </p:txBody>
      </p:sp>
      <p:sp>
        <p:nvSpPr>
          <p:cNvPr id="8" name="Pravokotnik 7">
            <a:hlinkClick r:id="" action="ppaction://hlinkshowjump?jump=nextslide" highlightClick="1">
              <a:snd r:embed="rId4" name="explod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Da so lahko pisali razglednice.</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189607" y="2792006"/>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10. Zakaj so ljudje izumili pisavo?</a:t>
            </a:r>
          </a:p>
        </p:txBody>
      </p:sp>
      <p:pic>
        <p:nvPicPr>
          <p:cNvPr id="10" name="Slika 9">
            <a:extLst>
              <a:ext uri="{FF2B5EF4-FFF2-40B4-BE49-F238E27FC236}">
                <a16:creationId xmlns:a16="http://schemas.microsoft.com/office/drawing/2014/main" id="{10776EC2-AFE3-457B-9BB8-D9805DEB8E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038077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Da so lahko računali.</a:t>
            </a:r>
          </a:p>
          <a:p>
            <a:pPr lvl="1"/>
            <a:r>
              <a:rPr lang="sl-SI" dirty="0"/>
              <a:t>Pisavo so izumili v Mezopotamiji pred približno 6 000 leti. Najprej so jo uporabljali trgovci, ki so hoteli zapisovati svoje kupčije. Besedilo so vrezovali v glinene plošče, pisali pa so z znaki, ki so bili podobni žebljem.</a:t>
            </a:r>
          </a:p>
        </p:txBody>
      </p:sp>
      <p:pic>
        <p:nvPicPr>
          <p:cNvPr id="4" name="Slika 3">
            <a:extLst>
              <a:ext uri="{FF2B5EF4-FFF2-40B4-BE49-F238E27FC236}">
                <a16:creationId xmlns:a16="http://schemas.microsoft.com/office/drawing/2014/main" id="{C2668EA3-9730-4488-8854-7DD5F3169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323663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sl-SI" dirty="0">
                <a:solidFill>
                  <a:prstClr val="white"/>
                </a:solidFill>
                <a:latin typeface="Garamond" panose="02020404030301010803"/>
              </a:rPr>
              <a:t>Izdelovali so jih iz drevesnih listov.</a:t>
            </a:r>
            <a:endPar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endParaRP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sl-SI" dirty="0">
                <a:solidFill>
                  <a:prstClr val="white"/>
                </a:solidFill>
                <a:latin typeface="Garamond" panose="02020404030301010803"/>
              </a:rPr>
              <a:t>Sploh jih niso izdelovali</a:t>
            </a: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a:t>
            </a: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Prepisovali so jih ročno.</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994298" y="2792006"/>
            <a:ext cx="5779364" cy="212365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11. Kako so izdelovali knjige pred izumom tiska?</a:t>
            </a:r>
          </a:p>
        </p:txBody>
      </p:sp>
      <p:pic>
        <p:nvPicPr>
          <p:cNvPr id="10" name="Slika 9">
            <a:extLst>
              <a:ext uri="{FF2B5EF4-FFF2-40B4-BE49-F238E27FC236}">
                <a16:creationId xmlns:a16="http://schemas.microsoft.com/office/drawing/2014/main" id="{214EA7AC-80EC-41BA-B89B-1D537FBE885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28770439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Prepisovali so jih ročno.</a:t>
            </a:r>
          </a:p>
          <a:p>
            <a:pPr lvl="1"/>
            <a:r>
              <a:rPr lang="sl-SI" dirty="0"/>
              <a:t>Preden je Gutenberg leta 1454 izumil tisk, so bile knjige zelo drage in redke, saj so bile pisane ročno. Po navadi so jih prepisovali duhovnikih. Knjig niso pisali na papir, ampak na pergament, ki je bil narejen iz živalske kože.</a:t>
            </a:r>
          </a:p>
        </p:txBody>
      </p:sp>
      <p:pic>
        <p:nvPicPr>
          <p:cNvPr id="6" name="Slika 5">
            <a:extLst>
              <a:ext uri="{FF2B5EF4-FFF2-40B4-BE49-F238E27FC236}">
                <a16:creationId xmlns:a16="http://schemas.microsoft.com/office/drawing/2014/main" id="{EB145B08-D6B2-4FE7-8BCF-76E931B650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268037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sl-SI" dirty="0">
                <a:solidFill>
                  <a:prstClr val="white"/>
                </a:solidFill>
                <a:latin typeface="Garamond" panose="02020404030301010803"/>
              </a:rPr>
              <a:t>Kače</a:t>
            </a: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a:t>
            </a: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Pajka.</a:t>
            </a: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Ose.</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047565" y="2705725"/>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12. Po zgledu katere živali so Kitajci izumili papir?</a:t>
            </a:r>
          </a:p>
        </p:txBody>
      </p:sp>
      <p:pic>
        <p:nvPicPr>
          <p:cNvPr id="10" name="Slika 9">
            <a:extLst>
              <a:ext uri="{FF2B5EF4-FFF2-40B4-BE49-F238E27FC236}">
                <a16:creationId xmlns:a16="http://schemas.microsoft.com/office/drawing/2014/main" id="{B3E3F3B4-C9AA-4C6C-A6B8-DA1508AA31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781195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Ose.</a:t>
            </a:r>
          </a:p>
          <a:p>
            <a:pPr lvl="1"/>
            <a:r>
              <a:rPr lang="sl-SI" dirty="0"/>
              <a:t>Pred približno 2 000 leti je neki Kitajec opazoval ose, kako spletajo svoje gnezdo. Odtrgale so koščke bambusa, ga prežvečile in pustile, da se posuši. Kitajec je poskusil narediti podobno: bambus je namočil v vodo in dobljeno maso precedil skozi sito. Potem jo je razvaljal in posušil na soncu. Nastal je papir.</a:t>
            </a:r>
          </a:p>
        </p:txBody>
      </p:sp>
      <p:pic>
        <p:nvPicPr>
          <p:cNvPr id="6" name="Slika 5">
            <a:extLst>
              <a:ext uri="{FF2B5EF4-FFF2-40B4-BE49-F238E27FC236}">
                <a16:creationId xmlns:a16="http://schemas.microsoft.com/office/drawing/2014/main" id="{58447FEA-CCB9-4033-86B3-83AC8EA71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751995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6" y="455572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Nafta.</a:t>
            </a: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6" y="1105270"/>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Plin.</a:t>
            </a: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447103" y="2830497"/>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Para.</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065320" y="2692894"/>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13. Kaj je poganjalo prvi avtomobil?</a:t>
            </a:r>
          </a:p>
        </p:txBody>
      </p:sp>
      <p:pic>
        <p:nvPicPr>
          <p:cNvPr id="10" name="Slika 9">
            <a:extLst>
              <a:ext uri="{FF2B5EF4-FFF2-40B4-BE49-F238E27FC236}">
                <a16:creationId xmlns:a16="http://schemas.microsoft.com/office/drawing/2014/main" id="{4389307B-3BE5-4052-B7A3-322C92CB6E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2999223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Para.</a:t>
            </a:r>
          </a:p>
          <a:p>
            <a:pPr lvl="1"/>
            <a:r>
              <a:rPr lang="sl-SI" dirty="0"/>
              <a:t>Predhodnik avtomobila je bil izdelan leta 1770. Imel je velik kotel, napolnjen z vrelo vodo. Iz njega je hlapela para in poganjala motor, ki je deloval podobno kot današnji lonec na zvišan pritisk (ekonomlonec). Njegova kolesa so bila težka in počasna. Poleg tega je bilo treba kotel z vodo napolniti vsakih 15 minut.</a:t>
            </a:r>
          </a:p>
        </p:txBody>
      </p:sp>
      <p:pic>
        <p:nvPicPr>
          <p:cNvPr id="6" name="Slika 5">
            <a:extLst>
              <a:ext uri="{FF2B5EF4-FFF2-40B4-BE49-F238E27FC236}">
                <a16:creationId xmlns:a16="http://schemas.microsoft.com/office/drawing/2014/main" id="{D1242D3D-4594-47D3-825F-BCE381755D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4533464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lastslide" highlightClick="1">
              <a:snd r:embed="rId2" name="applaus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Pedal.</a:t>
            </a:r>
          </a:p>
        </p:txBody>
      </p:sp>
      <p:sp>
        <p:nvSpPr>
          <p:cNvPr id="7" name="Pravokotnik 6">
            <a:hlinkClick r:id="" action="ppaction://hlinkshowjump?jump=nextslide" highlightClick="1">
              <a:snd r:embed="rId3" name="bomb.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Kolesa.</a:t>
            </a:r>
          </a:p>
        </p:txBody>
      </p:sp>
      <p:sp>
        <p:nvSpPr>
          <p:cNvPr id="8" name="Pravokotnik 7">
            <a:hlinkClick r:id="" action="ppaction://hlinkshowjump?jump=nextslide" highlightClick="1">
              <a:snd r:embed="rId4" name="explod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Krmila.</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083075" y="2692894"/>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14. Katerega dela ni imel predhodnik kolesa?</a:t>
            </a:r>
          </a:p>
        </p:txBody>
      </p:sp>
      <p:pic>
        <p:nvPicPr>
          <p:cNvPr id="10" name="Slika 9">
            <a:extLst>
              <a:ext uri="{FF2B5EF4-FFF2-40B4-BE49-F238E27FC236}">
                <a16:creationId xmlns:a16="http://schemas.microsoft.com/office/drawing/2014/main" id="{7C0C9B22-2DEC-4F58-9BA6-5A81F3E38E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27237604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Pedal.</a:t>
            </a:r>
          </a:p>
          <a:p>
            <a:pPr lvl="1"/>
            <a:r>
              <a:rPr lang="sl-SI" dirty="0"/>
              <a:t>Predhodnik kolesa je bil izdelan pred 200 leti. To revolucionarno prevozno sredstvo je imelo dve kolesi, krmilo, bilo pa je brez pedal. Kdor se je hotel peljati, se je moral poganjati z nogami. Kolo je lahko doseglo največjo hitrost 14 km/h, kar je trikrat hitreje, kot če bi človek hodil peš.</a:t>
            </a:r>
          </a:p>
        </p:txBody>
      </p:sp>
      <p:pic>
        <p:nvPicPr>
          <p:cNvPr id="6" name="Slika 5">
            <a:extLst>
              <a:ext uri="{FF2B5EF4-FFF2-40B4-BE49-F238E27FC236}">
                <a16:creationId xmlns:a16="http://schemas.microsoft.com/office/drawing/2014/main" id="{3199BBA3-7EF1-4059-9A44-A8EE39089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91935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Pračlovek.</a:t>
            </a:r>
          </a:p>
          <a:p>
            <a:pPr lvl="1"/>
            <a:r>
              <a:rPr lang="sl-SI" dirty="0"/>
              <a:t>Kromanjonec sodi v vrsto Homo sapiens. To je skupina praljudi, ki so nam bili najbolj podobni in so živeli pred približno 200 000 leti.</a:t>
            </a:r>
          </a:p>
        </p:txBody>
      </p:sp>
      <p:pic>
        <p:nvPicPr>
          <p:cNvPr id="4" name="Slika 3">
            <a:extLst>
              <a:ext uri="{FF2B5EF4-FFF2-40B4-BE49-F238E27FC236}">
                <a16:creationId xmlns:a16="http://schemas.microsoft.com/office/drawing/2014/main" id="{9E18442C-B5A0-4E5A-8B2A-4AEA68FDDA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41813683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1A8A9E-10A7-4390-AC61-C67BDD132681}"/>
              </a:ext>
            </a:extLst>
          </p:cNvPr>
          <p:cNvSpPr>
            <a:spLocks noGrp="1"/>
          </p:cNvSpPr>
          <p:nvPr>
            <p:ph type="ctrTitle"/>
          </p:nvPr>
        </p:nvSpPr>
        <p:spPr/>
        <p:txBody>
          <a:bodyPr/>
          <a:lstStyle/>
          <a:p>
            <a:r>
              <a:rPr lang="sl-SI" dirty="0"/>
              <a:t>KONEC KVIZA!</a:t>
            </a:r>
          </a:p>
        </p:txBody>
      </p:sp>
      <p:sp>
        <p:nvSpPr>
          <p:cNvPr id="4" name="Podnaslov 3">
            <a:extLst>
              <a:ext uri="{FF2B5EF4-FFF2-40B4-BE49-F238E27FC236}">
                <a16:creationId xmlns:a16="http://schemas.microsoft.com/office/drawing/2014/main" id="{930F23DA-1BA3-42F3-9A5A-86722244E2DA}"/>
              </a:ext>
            </a:extLst>
          </p:cNvPr>
          <p:cNvSpPr>
            <a:spLocks noGrp="1"/>
          </p:cNvSpPr>
          <p:nvPr>
            <p:ph type="subTitle" idx="1"/>
          </p:nvPr>
        </p:nvSpPr>
        <p:spPr>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600" b="1" dirty="0">
                <a:hlinkClick r:id="" action="ppaction://hlinkshowjump?jump=firstslide"/>
              </a:rPr>
              <a:t>POJDI NA ZAČETEK</a:t>
            </a:r>
            <a:endParaRPr lang="sl-SI" sz="3600" b="1" dirty="0"/>
          </a:p>
        </p:txBody>
      </p:sp>
      <p:pic>
        <p:nvPicPr>
          <p:cNvPr id="6" name="Slika 5">
            <a:extLst>
              <a:ext uri="{FF2B5EF4-FFF2-40B4-BE49-F238E27FC236}">
                <a16:creationId xmlns:a16="http://schemas.microsoft.com/office/drawing/2014/main" id="{E7A0DA50-8B65-42B3-9609-572419963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324619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D050C06-FCCB-4191-821C-6CDE12BA81E3}"/>
              </a:ext>
            </a:extLst>
          </p:cNvPr>
          <p:cNvSpPr>
            <a:spLocks noGrp="1"/>
          </p:cNvSpPr>
          <p:nvPr>
            <p:ph type="title"/>
          </p:nvPr>
        </p:nvSpPr>
        <p:spPr/>
        <p:txBody>
          <a:bodyPr/>
          <a:lstStyle/>
          <a:p>
            <a:r>
              <a:rPr lang="sl-SI" dirty="0"/>
              <a:t>Vir:</a:t>
            </a:r>
          </a:p>
        </p:txBody>
      </p:sp>
      <p:sp>
        <p:nvSpPr>
          <p:cNvPr id="3" name="Označba mesta vsebine 2">
            <a:extLst>
              <a:ext uri="{FF2B5EF4-FFF2-40B4-BE49-F238E27FC236}">
                <a16:creationId xmlns:a16="http://schemas.microsoft.com/office/drawing/2014/main" id="{EAF81936-12E9-4633-A865-2414186E646E}"/>
              </a:ext>
            </a:extLst>
          </p:cNvPr>
          <p:cNvSpPr>
            <a:spLocks noGrp="1"/>
          </p:cNvSpPr>
          <p:nvPr>
            <p:ph idx="1"/>
          </p:nvPr>
        </p:nvSpPr>
        <p:spPr>
          <a:xfrm>
            <a:off x="1069848" y="1943855"/>
            <a:ext cx="10058400" cy="4050792"/>
          </a:xfrm>
        </p:spPr>
        <p:txBody>
          <a:bodyPr/>
          <a:lstStyle/>
          <a:p>
            <a:r>
              <a:rPr lang="sl-SI" dirty="0" err="1"/>
              <a:t>Royer</a:t>
            </a:r>
            <a:r>
              <a:rPr lang="sl-SI" dirty="0"/>
              <a:t>, A. (2018).  Kviz znanost in izumi. Ljubljana: Mladinska knjiga</a:t>
            </a:r>
          </a:p>
          <a:p>
            <a:pPr marL="0" indent="0">
              <a:buNone/>
            </a:pPr>
            <a:endParaRPr lang="sl-SI" dirty="0"/>
          </a:p>
          <a:p>
            <a:endParaRPr lang="sl-SI" dirty="0"/>
          </a:p>
        </p:txBody>
      </p:sp>
      <p:pic>
        <p:nvPicPr>
          <p:cNvPr id="1026" name="Picture 2" descr="Kviz Znanost in izumi; Garn... (naslovnica)">
            <a:extLst>
              <a:ext uri="{FF2B5EF4-FFF2-40B4-BE49-F238E27FC236}">
                <a16:creationId xmlns:a16="http://schemas.microsoft.com/office/drawing/2014/main" id="{1AA7D58E-330F-468F-A41F-4736358A3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3620" y="3005693"/>
            <a:ext cx="3238500" cy="1876425"/>
          </a:xfrm>
          <a:prstGeom prst="rect">
            <a:avLst/>
          </a:prstGeom>
          <a:noFill/>
          <a:extLst>
            <a:ext uri="{909E8E84-426E-40DD-AFC4-6F175D3DCCD1}">
              <a14:hiddenFill xmlns:a14="http://schemas.microsoft.com/office/drawing/2010/main">
                <a:solidFill>
                  <a:srgbClr val="FFFFFF"/>
                </a:solidFill>
              </a14:hiddenFill>
            </a:ext>
          </a:extLst>
        </p:spPr>
      </p:pic>
      <p:pic>
        <p:nvPicPr>
          <p:cNvPr id="7" name="Slika 6">
            <a:extLst>
              <a:ext uri="{FF2B5EF4-FFF2-40B4-BE49-F238E27FC236}">
                <a16:creationId xmlns:a16="http://schemas.microsoft.com/office/drawing/2014/main" id="{ECFAD1C9-3142-4227-97B4-86F1460F9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644184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Toliko kot današnji odrasel človek.</a:t>
            </a:r>
          </a:p>
        </p:txBody>
      </p:sp>
      <p:sp>
        <p:nvSpPr>
          <p:cNvPr id="7" name="Pravokotnik 6">
            <a:hlinkClick r:id="rId3" action="ppaction://hlinksldjump" highlightClick="1">
              <a:snd r:embed="rId4" name="applause.wav"/>
            </a:hlinkClick>
            <a:extLst>
              <a:ext uri="{FF2B5EF4-FFF2-40B4-BE49-F238E27FC236}">
                <a16:creationId xmlns:a16="http://schemas.microsoft.com/office/drawing/2014/main" id="{93EEDE7C-E44F-431B-908E-DC66F8AF80E8}"/>
              </a:ext>
            </a:extLst>
          </p:cNvPr>
          <p:cNvSpPr/>
          <p:nvPr/>
        </p:nvSpPr>
        <p:spPr>
          <a:xfrm>
            <a:off x="8535876" y="106384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Toliko kot petletni otrok. </a:t>
            </a:r>
          </a:p>
        </p:txBody>
      </p:sp>
      <p:sp>
        <p:nvSpPr>
          <p:cNvPr id="8" name="Pravokotnik 7">
            <a:hlinkClick r:id="" action="ppaction://hlinkshowjump?jump=nextslide" highlightClick="1">
              <a:snd r:embed="rId2" name="explode.wav"/>
            </a:hlinkClick>
            <a:extLst>
              <a:ext uri="{FF2B5EF4-FFF2-40B4-BE49-F238E27FC236}">
                <a16:creationId xmlns:a16="http://schemas.microsoft.com/office/drawing/2014/main" id="{AE0DA8AD-FD55-4F8B-A223-ED467C87FE93}"/>
              </a:ext>
            </a:extLst>
          </p:cNvPr>
          <p:cNvSpPr/>
          <p:nvPr/>
        </p:nvSpPr>
        <p:spPr>
          <a:xfrm>
            <a:off x="8535877" y="280978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Toliko kot trinajstletni otrok.</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136341" y="2453452"/>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2. </a:t>
            </a:r>
            <a:r>
              <a:rPr lang="sl-SI" sz="4400" dirty="0">
                <a:solidFill>
                  <a:prstClr val="black"/>
                </a:solidFill>
                <a:latin typeface="Garamond" panose="02020404030301010803"/>
              </a:rPr>
              <a:t>Kako visok je bil avstralopitek?</a:t>
            </a:r>
            <a:endPar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endParaRPr>
          </a:p>
        </p:txBody>
      </p:sp>
      <p:pic>
        <p:nvPicPr>
          <p:cNvPr id="10" name="Slika 9">
            <a:extLst>
              <a:ext uri="{FF2B5EF4-FFF2-40B4-BE49-F238E27FC236}">
                <a16:creationId xmlns:a16="http://schemas.microsoft.com/office/drawing/2014/main" id="{71AF7F62-C36A-4FB1-8840-1AC5A2EBDB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159929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Toliko kot petletni otrok.</a:t>
            </a:r>
          </a:p>
          <a:p>
            <a:pPr lvl="1"/>
            <a:r>
              <a:rPr lang="sl-SI" dirty="0"/>
              <a:t>Avstralopitki so se pojavili pred 4,5 milijona let. Zaradi poraščenosti z dlako in velikih rok so zelo spominjali na opice. Odrasli so bili visoki 1 meter, kar danes ustreza višini petletnega otroka.</a:t>
            </a:r>
          </a:p>
        </p:txBody>
      </p:sp>
      <p:pic>
        <p:nvPicPr>
          <p:cNvPr id="4" name="Slika 3">
            <a:extLst>
              <a:ext uri="{FF2B5EF4-FFF2-40B4-BE49-F238E27FC236}">
                <a16:creationId xmlns:a16="http://schemas.microsoft.com/office/drawing/2014/main" id="{6A1EF114-A017-4A2B-BC62-21BD2A3C61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83426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5" y="920318"/>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V Evropi</a:t>
            </a:r>
          </a:p>
        </p:txBody>
      </p:sp>
      <p:sp>
        <p:nvSpPr>
          <p:cNvPr id="7" name="Pravokotnik 6">
            <a:hlinkClick r:id="" action="ppaction://hlinkshowjump?jump=nextslide" highlightClick="1">
              <a:snd r:embed="rId2" name="explode.wav"/>
            </a:hlinkClick>
            <a:extLst>
              <a:ext uri="{FF2B5EF4-FFF2-40B4-BE49-F238E27FC236}">
                <a16:creationId xmlns:a16="http://schemas.microsoft.com/office/drawing/2014/main" id="{93EEDE7C-E44F-431B-908E-DC66F8AF80E8}"/>
              </a:ext>
            </a:extLst>
          </p:cNvPr>
          <p:cNvSpPr/>
          <p:nvPr/>
        </p:nvSpPr>
        <p:spPr>
          <a:xfrm>
            <a:off x="8535875" y="280682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V Severni Ameriki.</a:t>
            </a:r>
          </a:p>
        </p:txBody>
      </p:sp>
      <p:sp>
        <p:nvSpPr>
          <p:cNvPr id="8" name="Pravokotnik 7">
            <a:hlinkClick r:id="rId3" action="ppaction://hlinksldjump" highlightClick="1">
              <a:snd r:embed="rId4" name="applause.wav"/>
            </a:hlinkClick>
            <a:extLst>
              <a:ext uri="{FF2B5EF4-FFF2-40B4-BE49-F238E27FC236}">
                <a16:creationId xmlns:a16="http://schemas.microsoft.com/office/drawing/2014/main" id="{AE0DA8AD-FD55-4F8B-A223-ED467C87FE93}"/>
              </a:ext>
            </a:extLst>
          </p:cNvPr>
          <p:cNvSpPr/>
          <p:nvPr/>
        </p:nvSpPr>
        <p:spPr>
          <a:xfrm>
            <a:off x="8535875" y="4691039"/>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V Afriki.</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384915" y="2567381"/>
            <a:ext cx="5779364" cy="212365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3. Na kateri celini se je pojavil prvi človekov prednik?</a:t>
            </a:r>
          </a:p>
        </p:txBody>
      </p:sp>
      <p:pic>
        <p:nvPicPr>
          <p:cNvPr id="10" name="Slika 9">
            <a:extLst>
              <a:ext uri="{FF2B5EF4-FFF2-40B4-BE49-F238E27FC236}">
                <a16:creationId xmlns:a16="http://schemas.microsoft.com/office/drawing/2014/main" id="{A7453A9C-B47E-4A74-AE43-273C21D7F5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1728193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V Afriki.</a:t>
            </a:r>
          </a:p>
          <a:p>
            <a:pPr lvl="1"/>
            <a:r>
              <a:rPr lang="sl-SI" dirty="0"/>
              <a:t>Vsi znanstveniki se strinjajo, da se je prvi pračlovek pojavil v Afriki, ker so na tej celini našli najstarejše okostje. Afriko zato imenujemo tudi zibelka človeštva.</a:t>
            </a:r>
          </a:p>
        </p:txBody>
      </p:sp>
      <p:pic>
        <p:nvPicPr>
          <p:cNvPr id="5" name="Grafika 4" descr="Afrika">
            <a:extLst>
              <a:ext uri="{FF2B5EF4-FFF2-40B4-BE49-F238E27FC236}">
                <a16:creationId xmlns:a16="http://schemas.microsoft.com/office/drawing/2014/main" id="{A94A7E86-0013-452C-83B1-FAEBEFCF17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114189" y="3877322"/>
            <a:ext cx="2300797" cy="2300797"/>
          </a:xfrm>
          <a:prstGeom prst="rect">
            <a:avLst/>
          </a:prstGeom>
        </p:spPr>
      </p:pic>
      <p:pic>
        <p:nvPicPr>
          <p:cNvPr id="6" name="Slika 5">
            <a:extLst>
              <a:ext uri="{FF2B5EF4-FFF2-40B4-BE49-F238E27FC236}">
                <a16:creationId xmlns:a16="http://schemas.microsoft.com/office/drawing/2014/main" id="{1DCB613A-0992-45C3-942D-63801B2B88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45514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hlinkClick r:id="" action="ppaction://hlinkshowjump?jump=nextslide" highlightClick="1">
              <a:snd r:embed="rId2" name="explode.wav"/>
            </a:hlinkClick>
            <a:extLst>
              <a:ext uri="{FF2B5EF4-FFF2-40B4-BE49-F238E27FC236}">
                <a16:creationId xmlns:a16="http://schemas.microsoft.com/office/drawing/2014/main" id="{35EE316F-BA73-4169-BC37-6128B6A80E0B}"/>
              </a:ext>
            </a:extLst>
          </p:cNvPr>
          <p:cNvSpPr/>
          <p:nvPr/>
        </p:nvSpPr>
        <p:spPr>
          <a:xfrm>
            <a:off x="8535877" y="4555725"/>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Kladivo.</a:t>
            </a:r>
          </a:p>
        </p:txBody>
      </p:sp>
      <p:sp>
        <p:nvSpPr>
          <p:cNvPr id="7" name="Pravokotnik 6">
            <a:hlinkClick r:id="rId3" action="ppaction://hlinksldjump" highlightClick="1">
              <a:snd r:embed="rId4" name="applause.wav"/>
            </a:hlinkClick>
            <a:extLst>
              <a:ext uri="{FF2B5EF4-FFF2-40B4-BE49-F238E27FC236}">
                <a16:creationId xmlns:a16="http://schemas.microsoft.com/office/drawing/2014/main" id="{93EEDE7C-E44F-431B-908E-DC66F8AF80E8}"/>
              </a:ext>
            </a:extLst>
          </p:cNvPr>
          <p:cNvSpPr/>
          <p:nvPr/>
        </p:nvSpPr>
        <p:spPr>
          <a:xfrm>
            <a:off x="8535877" y="2692894"/>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Pestnjak.</a:t>
            </a:r>
          </a:p>
        </p:txBody>
      </p:sp>
      <p:sp>
        <p:nvSpPr>
          <p:cNvPr id="8" name="Pravokotnik 7">
            <a:hlinkClick r:id="" action="ppaction://hlinkshowjump?jump=nextslide" highlightClick="1">
              <a:snd r:embed="rId2" name="explode.wav"/>
            </a:hlinkClick>
            <a:extLst>
              <a:ext uri="{FF2B5EF4-FFF2-40B4-BE49-F238E27FC236}">
                <a16:creationId xmlns:a16="http://schemas.microsoft.com/office/drawing/2014/main" id="{AE0DA8AD-FD55-4F8B-A223-ED467C87FE93}"/>
              </a:ext>
            </a:extLst>
          </p:cNvPr>
          <p:cNvSpPr/>
          <p:nvPr/>
        </p:nvSpPr>
        <p:spPr>
          <a:xfrm>
            <a:off x="8535879" y="830063"/>
            <a:ext cx="2831977" cy="967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l-SI" sz="1800" b="0" i="0" u="none" strike="noStrike" kern="1200" cap="none" spc="0" normalizeH="0" baseline="0" noProof="0" dirty="0">
                <a:ln>
                  <a:noFill/>
                </a:ln>
                <a:solidFill>
                  <a:prstClr val="white"/>
                </a:solidFill>
                <a:effectLst/>
                <a:uLnTx/>
                <a:uFillTx/>
                <a:latin typeface="Garamond" panose="02020404030301010803"/>
                <a:ea typeface="+mn-ea"/>
                <a:cs typeface="+mn-cs"/>
              </a:rPr>
              <a:t>Izvijač.</a:t>
            </a:r>
          </a:p>
        </p:txBody>
      </p:sp>
      <p:sp>
        <p:nvSpPr>
          <p:cNvPr id="9" name="PoljeZBesedilom 8">
            <a:extLst>
              <a:ext uri="{FF2B5EF4-FFF2-40B4-BE49-F238E27FC236}">
                <a16:creationId xmlns:a16="http://schemas.microsoft.com/office/drawing/2014/main" id="{D33E7C14-4525-4AC8-AF91-403DCBCEF47A}"/>
              </a:ext>
            </a:extLst>
          </p:cNvPr>
          <p:cNvSpPr txBox="1"/>
          <p:nvPr/>
        </p:nvSpPr>
        <p:spPr>
          <a:xfrm>
            <a:off x="1260629" y="2792006"/>
            <a:ext cx="5779364"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l-SI" sz="4400" b="0" i="0" u="none" strike="noStrike" kern="1200" cap="none" spc="0" normalizeH="0" baseline="0" noProof="0" dirty="0">
                <a:ln>
                  <a:noFill/>
                </a:ln>
                <a:solidFill>
                  <a:prstClr val="black"/>
                </a:solidFill>
                <a:effectLst/>
                <a:uLnTx/>
                <a:uFillTx/>
                <a:latin typeface="Garamond" panose="02020404030301010803"/>
                <a:ea typeface="+mn-ea"/>
                <a:cs typeface="+mn-cs"/>
              </a:rPr>
              <a:t>4. Katero je prvo orodje, ki ga je izumil človek?</a:t>
            </a:r>
          </a:p>
        </p:txBody>
      </p:sp>
      <p:pic>
        <p:nvPicPr>
          <p:cNvPr id="10" name="Slika 9">
            <a:extLst>
              <a:ext uri="{FF2B5EF4-FFF2-40B4-BE49-F238E27FC236}">
                <a16:creationId xmlns:a16="http://schemas.microsoft.com/office/drawing/2014/main" id="{3E8FABBB-FD2A-4462-96D8-134B537159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3247890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a:extLst>
              <a:ext uri="{FF2B5EF4-FFF2-40B4-BE49-F238E27FC236}">
                <a16:creationId xmlns:a16="http://schemas.microsoft.com/office/drawing/2014/main" id="{BFD3A02D-4FF4-4CCF-80D0-6557D681F0D1}"/>
              </a:ext>
            </a:extLst>
          </p:cNvPr>
          <p:cNvSpPr>
            <a:spLocks noGrp="1"/>
          </p:cNvSpPr>
          <p:nvPr>
            <p:ph type="title"/>
          </p:nvPr>
        </p:nvSpPr>
        <p:spPr/>
        <p:txBody>
          <a:bodyPr/>
          <a:lstStyle/>
          <a:p>
            <a:r>
              <a:rPr lang="sl-SI" dirty="0"/>
              <a:t>Pravilni odgovor je …</a:t>
            </a:r>
          </a:p>
        </p:txBody>
      </p:sp>
      <p:sp>
        <p:nvSpPr>
          <p:cNvPr id="10" name="Označba mesta vsebine 9">
            <a:extLst>
              <a:ext uri="{FF2B5EF4-FFF2-40B4-BE49-F238E27FC236}">
                <a16:creationId xmlns:a16="http://schemas.microsoft.com/office/drawing/2014/main" id="{C4B9AEA2-AF16-4AB0-8422-7A92A4590B52}"/>
              </a:ext>
            </a:extLst>
          </p:cNvPr>
          <p:cNvSpPr>
            <a:spLocks noGrp="1"/>
          </p:cNvSpPr>
          <p:nvPr>
            <p:ph sz="half" idx="1"/>
          </p:nvPr>
        </p:nvSpPr>
        <p:spPr>
          <a:xfrm>
            <a:off x="1298448" y="2560320"/>
            <a:ext cx="9598150" cy="3315548"/>
          </a:xfrm>
        </p:spPr>
        <p:txBody>
          <a:bodyPr/>
          <a:lstStyle/>
          <a:p>
            <a:r>
              <a:rPr lang="sl-SI" dirty="0"/>
              <a:t>Pestnjak.</a:t>
            </a:r>
          </a:p>
          <a:p>
            <a:pPr lvl="1"/>
            <a:r>
              <a:rPr lang="sl-SI" dirty="0"/>
              <a:t>Pred 2,5 milijona let je eden naših prednikov, imenoval se je „spretni človek“, izumil prvo orodje, pestnjak. Poiskal je kamen in ga izklesal z drugim kamnom. Nekoliko pozneje je „pokončni človek“ orodje izpopolnil tako, da ga je obklesal na obeh straneh, da je bilo ostrejše. Uporabljal ga je za rezanje živalskega mesa.</a:t>
            </a:r>
          </a:p>
        </p:txBody>
      </p:sp>
      <p:pic>
        <p:nvPicPr>
          <p:cNvPr id="4" name="Slika 3">
            <a:extLst>
              <a:ext uri="{FF2B5EF4-FFF2-40B4-BE49-F238E27FC236}">
                <a16:creationId xmlns:a16="http://schemas.microsoft.com/office/drawing/2014/main" id="{E65BE5C5-D4FC-46BA-89CC-0F383901C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58918"/>
            <a:ext cx="4220594" cy="399082"/>
          </a:xfrm>
          <a:prstGeom prst="rect">
            <a:avLst/>
          </a:prstGeom>
        </p:spPr>
      </p:pic>
    </p:spTree>
    <p:extLst>
      <p:ext uri="{BB962C8B-B14F-4D97-AF65-F5344CB8AC3E}">
        <p14:creationId xmlns:p14="http://schemas.microsoft.com/office/powerpoint/2010/main" val="40102528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rsta lesa">
  <a:themeElements>
    <a:clrScheme name="Vrsta les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rsta les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rsta les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TM03090434[[fn=Vrsta lesa]]</Template>
  <TotalTime>508</TotalTime>
  <Words>1008</Words>
  <Application>Microsoft Office PowerPoint</Application>
  <PresentationFormat>Širokozaslonsko</PresentationFormat>
  <Paragraphs>105</Paragraphs>
  <Slides>31</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31</vt:i4>
      </vt:variant>
    </vt:vector>
  </HeadingPairs>
  <TitlesOfParts>
    <vt:vector size="36" baseType="lpstr">
      <vt:lpstr>Garamond</vt:lpstr>
      <vt:lpstr>Rockwell</vt:lpstr>
      <vt:lpstr>Rockwell Condensed</vt:lpstr>
      <vt:lpstr>Wingdings</vt:lpstr>
      <vt:lpstr>Vrsta lesa</vt:lpstr>
      <vt:lpstr>KVIZ – ZAČETKI ŽIVLJENJA IN VELIKA ODKRITJA</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PowerPointova predstavitev</vt:lpstr>
      <vt:lpstr>Pravilni odgovor je …</vt:lpstr>
      <vt:lpstr>KONEC KVIZA!</vt:lpstr>
      <vt:lpstr>Vir: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Nina</dc:creator>
  <cp:lastModifiedBy>timotej borko</cp:lastModifiedBy>
  <cp:revision>30</cp:revision>
  <dcterms:created xsi:type="dcterms:W3CDTF">2020-11-12T11:02:48Z</dcterms:created>
  <dcterms:modified xsi:type="dcterms:W3CDTF">2020-11-18T07:11:07Z</dcterms:modified>
</cp:coreProperties>
</file>