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2" r:id="rId5"/>
    <p:sldId id="258" r:id="rId6"/>
    <p:sldId id="263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C6642B-59ED-45FF-BB45-6D05E3E61D8C}" type="doc">
      <dgm:prSet loTypeId="urn:microsoft.com/office/officeart/2005/8/layout/orgChart1" loCatId="hierarchy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sl-SI"/>
        </a:p>
      </dgm:t>
    </dgm:pt>
    <dgm:pt modelId="{1ACF49DA-0BF7-4FD5-BBE8-6F79F362088A}">
      <dgm:prSet phldrT="[besedilo]"/>
      <dgm:spPr/>
      <dgm:t>
        <a:bodyPr/>
        <a:lstStyle/>
        <a:p>
          <a:r>
            <a:rPr lang="sl-SI" dirty="0"/>
            <a:t>DENAR</a:t>
          </a:r>
        </a:p>
      </dgm:t>
    </dgm:pt>
    <dgm:pt modelId="{A0F8A823-C47B-4E6D-ADA0-BA26B24D90EC}" type="parTrans" cxnId="{9591D615-1780-4008-9FEC-8CBF15796B11}">
      <dgm:prSet/>
      <dgm:spPr/>
      <dgm:t>
        <a:bodyPr/>
        <a:lstStyle/>
        <a:p>
          <a:endParaRPr lang="sl-SI"/>
        </a:p>
      </dgm:t>
    </dgm:pt>
    <dgm:pt modelId="{015D45E5-9530-4DA5-B37A-B95B8D2E79DE}" type="sibTrans" cxnId="{9591D615-1780-4008-9FEC-8CBF15796B11}">
      <dgm:prSet/>
      <dgm:spPr/>
      <dgm:t>
        <a:bodyPr/>
        <a:lstStyle/>
        <a:p>
          <a:endParaRPr lang="sl-SI"/>
        </a:p>
      </dgm:t>
    </dgm:pt>
    <dgm:pt modelId="{B2301604-C632-4E3E-873E-332DAE6003FA}">
      <dgm:prSet phldrT="[besedilo]"/>
      <dgm:spPr/>
      <dgm:t>
        <a:bodyPr/>
        <a:lstStyle/>
        <a:p>
          <a:r>
            <a:rPr lang="sl-SI" dirty="0"/>
            <a:t>OBLIKE</a:t>
          </a:r>
        </a:p>
      </dgm:t>
    </dgm:pt>
    <dgm:pt modelId="{0163D89B-A40C-4977-B216-5AD5A81A4BF7}" type="parTrans" cxnId="{AA1B3968-8161-4C4D-BD05-FD1D68BC087E}">
      <dgm:prSet/>
      <dgm:spPr/>
      <dgm:t>
        <a:bodyPr/>
        <a:lstStyle/>
        <a:p>
          <a:endParaRPr lang="sl-SI"/>
        </a:p>
      </dgm:t>
    </dgm:pt>
    <dgm:pt modelId="{B636DE4A-41D4-48EC-A8DC-542C13011D46}" type="sibTrans" cxnId="{AA1B3968-8161-4C4D-BD05-FD1D68BC087E}">
      <dgm:prSet/>
      <dgm:spPr/>
      <dgm:t>
        <a:bodyPr/>
        <a:lstStyle/>
        <a:p>
          <a:endParaRPr lang="sl-SI"/>
        </a:p>
      </dgm:t>
    </dgm:pt>
    <dgm:pt modelId="{032DA4E8-AE15-49F2-864B-F6758E53FDDC}">
      <dgm:prSet phldrT="[besedilo]"/>
      <dgm:spPr/>
      <dgm:t>
        <a:bodyPr/>
        <a:lstStyle/>
        <a:p>
          <a:r>
            <a:rPr lang="sl-SI" dirty="0"/>
            <a:t>FUNKCIJE</a:t>
          </a:r>
        </a:p>
      </dgm:t>
    </dgm:pt>
    <dgm:pt modelId="{C191C6DE-1BE4-4916-9A64-1CBED8175FB7}" type="parTrans" cxnId="{3F96F313-1BCD-48BB-8763-17BFFF37988B}">
      <dgm:prSet/>
      <dgm:spPr/>
      <dgm:t>
        <a:bodyPr/>
        <a:lstStyle/>
        <a:p>
          <a:endParaRPr lang="sl-SI"/>
        </a:p>
      </dgm:t>
    </dgm:pt>
    <dgm:pt modelId="{3CF24997-8C63-409A-AD92-7D33191F9A5E}" type="sibTrans" cxnId="{3F96F313-1BCD-48BB-8763-17BFFF37988B}">
      <dgm:prSet/>
      <dgm:spPr/>
      <dgm:t>
        <a:bodyPr/>
        <a:lstStyle/>
        <a:p>
          <a:endParaRPr lang="sl-SI"/>
        </a:p>
      </dgm:t>
    </dgm:pt>
    <dgm:pt modelId="{40468791-13A1-417D-8F4C-FEC3998C342D}">
      <dgm:prSet phldrT="[besedilo]"/>
      <dgm:spPr/>
      <dgm:t>
        <a:bodyPr/>
        <a:lstStyle/>
        <a:p>
          <a:r>
            <a:rPr lang="sl-SI" dirty="0"/>
            <a:t>NAČINI PLAČEVANJA</a:t>
          </a:r>
        </a:p>
      </dgm:t>
    </dgm:pt>
    <dgm:pt modelId="{DCFA8DFB-6F25-4EAD-B99D-67C6120D78E1}" type="parTrans" cxnId="{523460DC-53B8-49DC-9BE5-7550FBE856A6}">
      <dgm:prSet/>
      <dgm:spPr/>
      <dgm:t>
        <a:bodyPr/>
        <a:lstStyle/>
        <a:p>
          <a:endParaRPr lang="sl-SI"/>
        </a:p>
      </dgm:t>
    </dgm:pt>
    <dgm:pt modelId="{C7C11292-5A18-4276-A7B8-8C2EFBEA51C8}" type="sibTrans" cxnId="{523460DC-53B8-49DC-9BE5-7550FBE856A6}">
      <dgm:prSet/>
      <dgm:spPr/>
      <dgm:t>
        <a:bodyPr/>
        <a:lstStyle/>
        <a:p>
          <a:endParaRPr lang="sl-SI"/>
        </a:p>
      </dgm:t>
    </dgm:pt>
    <dgm:pt modelId="{6EE43A07-4612-469F-8AEF-915B2CDD4107}" type="pres">
      <dgm:prSet presAssocID="{F1C6642B-59ED-45FF-BB45-6D05E3E61D8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l-SI"/>
        </a:p>
      </dgm:t>
    </dgm:pt>
    <dgm:pt modelId="{1A2DA2F8-C009-435C-AAC0-EA1FF04890F2}" type="pres">
      <dgm:prSet presAssocID="{1ACF49DA-0BF7-4FD5-BBE8-6F79F362088A}" presName="hierRoot1" presStyleCnt="0">
        <dgm:presLayoutVars>
          <dgm:hierBranch val="init"/>
        </dgm:presLayoutVars>
      </dgm:prSet>
      <dgm:spPr/>
    </dgm:pt>
    <dgm:pt modelId="{994F1CA6-F065-49D7-8C3D-B2FADE7B53AC}" type="pres">
      <dgm:prSet presAssocID="{1ACF49DA-0BF7-4FD5-BBE8-6F79F362088A}" presName="rootComposite1" presStyleCnt="0"/>
      <dgm:spPr/>
    </dgm:pt>
    <dgm:pt modelId="{F850E0A1-EF2F-4E88-96B4-FFD60146EBE1}" type="pres">
      <dgm:prSet presAssocID="{1ACF49DA-0BF7-4FD5-BBE8-6F79F362088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597C90E6-5CFA-43BE-AA28-D71CCFAF4D39}" type="pres">
      <dgm:prSet presAssocID="{1ACF49DA-0BF7-4FD5-BBE8-6F79F362088A}" presName="rootConnector1" presStyleLbl="node1" presStyleIdx="0" presStyleCnt="0"/>
      <dgm:spPr/>
      <dgm:t>
        <a:bodyPr/>
        <a:lstStyle/>
        <a:p>
          <a:endParaRPr lang="sl-SI"/>
        </a:p>
      </dgm:t>
    </dgm:pt>
    <dgm:pt modelId="{16482049-C2A1-4928-AB27-3BBD8B0D27B0}" type="pres">
      <dgm:prSet presAssocID="{1ACF49DA-0BF7-4FD5-BBE8-6F79F362088A}" presName="hierChild2" presStyleCnt="0"/>
      <dgm:spPr/>
    </dgm:pt>
    <dgm:pt modelId="{F8EA9D0E-517F-4837-881D-E99EF0417074}" type="pres">
      <dgm:prSet presAssocID="{0163D89B-A40C-4977-B216-5AD5A81A4BF7}" presName="Name37" presStyleLbl="parChTrans1D2" presStyleIdx="0" presStyleCnt="3"/>
      <dgm:spPr/>
      <dgm:t>
        <a:bodyPr/>
        <a:lstStyle/>
        <a:p>
          <a:endParaRPr lang="sl-SI"/>
        </a:p>
      </dgm:t>
    </dgm:pt>
    <dgm:pt modelId="{761C5561-5D23-4BD2-8885-3262CFA4BEDD}" type="pres">
      <dgm:prSet presAssocID="{B2301604-C632-4E3E-873E-332DAE6003FA}" presName="hierRoot2" presStyleCnt="0">
        <dgm:presLayoutVars>
          <dgm:hierBranch val="init"/>
        </dgm:presLayoutVars>
      </dgm:prSet>
      <dgm:spPr/>
    </dgm:pt>
    <dgm:pt modelId="{F22539AB-4177-4F92-93F3-6D0E6723142A}" type="pres">
      <dgm:prSet presAssocID="{B2301604-C632-4E3E-873E-332DAE6003FA}" presName="rootComposite" presStyleCnt="0"/>
      <dgm:spPr/>
    </dgm:pt>
    <dgm:pt modelId="{03FDC299-DCCF-4AD6-8D6F-F77F5C533E3A}" type="pres">
      <dgm:prSet presAssocID="{B2301604-C632-4E3E-873E-332DAE6003FA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5540E770-C452-4C8D-82DF-D54865ADF70B}" type="pres">
      <dgm:prSet presAssocID="{B2301604-C632-4E3E-873E-332DAE6003FA}" presName="rootConnector" presStyleLbl="node2" presStyleIdx="0" presStyleCnt="3"/>
      <dgm:spPr/>
      <dgm:t>
        <a:bodyPr/>
        <a:lstStyle/>
        <a:p>
          <a:endParaRPr lang="sl-SI"/>
        </a:p>
      </dgm:t>
    </dgm:pt>
    <dgm:pt modelId="{7C1CB8CD-775A-4DC9-AE30-A4937DC2B25B}" type="pres">
      <dgm:prSet presAssocID="{B2301604-C632-4E3E-873E-332DAE6003FA}" presName="hierChild4" presStyleCnt="0"/>
      <dgm:spPr/>
    </dgm:pt>
    <dgm:pt modelId="{C8C01D98-8E99-4BDA-9972-E18EA70875DA}" type="pres">
      <dgm:prSet presAssocID="{B2301604-C632-4E3E-873E-332DAE6003FA}" presName="hierChild5" presStyleCnt="0"/>
      <dgm:spPr/>
    </dgm:pt>
    <dgm:pt modelId="{67C69DA0-C962-4F44-BB8E-1CB90E9BE7EA}" type="pres">
      <dgm:prSet presAssocID="{C191C6DE-1BE4-4916-9A64-1CBED8175FB7}" presName="Name37" presStyleLbl="parChTrans1D2" presStyleIdx="1" presStyleCnt="3"/>
      <dgm:spPr/>
      <dgm:t>
        <a:bodyPr/>
        <a:lstStyle/>
        <a:p>
          <a:endParaRPr lang="sl-SI"/>
        </a:p>
      </dgm:t>
    </dgm:pt>
    <dgm:pt modelId="{AB747137-634E-4702-A8B0-C5E00D396A99}" type="pres">
      <dgm:prSet presAssocID="{032DA4E8-AE15-49F2-864B-F6758E53FDDC}" presName="hierRoot2" presStyleCnt="0">
        <dgm:presLayoutVars>
          <dgm:hierBranch val="init"/>
        </dgm:presLayoutVars>
      </dgm:prSet>
      <dgm:spPr/>
    </dgm:pt>
    <dgm:pt modelId="{83CF70F2-1E45-4F61-83C7-C07210C118EA}" type="pres">
      <dgm:prSet presAssocID="{032DA4E8-AE15-49F2-864B-F6758E53FDDC}" presName="rootComposite" presStyleCnt="0"/>
      <dgm:spPr/>
    </dgm:pt>
    <dgm:pt modelId="{CB78323B-C55A-4CD8-8387-9B2ECEE5A732}" type="pres">
      <dgm:prSet presAssocID="{032DA4E8-AE15-49F2-864B-F6758E53FDD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E6C2E238-603D-468B-9EFE-932FB130ED91}" type="pres">
      <dgm:prSet presAssocID="{032DA4E8-AE15-49F2-864B-F6758E53FDDC}" presName="rootConnector" presStyleLbl="node2" presStyleIdx="1" presStyleCnt="3"/>
      <dgm:spPr/>
      <dgm:t>
        <a:bodyPr/>
        <a:lstStyle/>
        <a:p>
          <a:endParaRPr lang="sl-SI"/>
        </a:p>
      </dgm:t>
    </dgm:pt>
    <dgm:pt modelId="{F09D53E8-B4BD-457D-B00D-F8F49C4BDA3F}" type="pres">
      <dgm:prSet presAssocID="{032DA4E8-AE15-49F2-864B-F6758E53FDDC}" presName="hierChild4" presStyleCnt="0"/>
      <dgm:spPr/>
    </dgm:pt>
    <dgm:pt modelId="{C9D9DC7E-8627-4333-98A9-35495E0E8259}" type="pres">
      <dgm:prSet presAssocID="{032DA4E8-AE15-49F2-864B-F6758E53FDDC}" presName="hierChild5" presStyleCnt="0"/>
      <dgm:spPr/>
    </dgm:pt>
    <dgm:pt modelId="{032CA8D9-71FF-4758-888E-7EE3D490DC71}" type="pres">
      <dgm:prSet presAssocID="{DCFA8DFB-6F25-4EAD-B99D-67C6120D78E1}" presName="Name37" presStyleLbl="parChTrans1D2" presStyleIdx="2" presStyleCnt="3"/>
      <dgm:spPr/>
      <dgm:t>
        <a:bodyPr/>
        <a:lstStyle/>
        <a:p>
          <a:endParaRPr lang="sl-SI"/>
        </a:p>
      </dgm:t>
    </dgm:pt>
    <dgm:pt modelId="{F1654F53-A98B-4E26-A868-1C45F13484A7}" type="pres">
      <dgm:prSet presAssocID="{40468791-13A1-417D-8F4C-FEC3998C342D}" presName="hierRoot2" presStyleCnt="0">
        <dgm:presLayoutVars>
          <dgm:hierBranch val="init"/>
        </dgm:presLayoutVars>
      </dgm:prSet>
      <dgm:spPr/>
    </dgm:pt>
    <dgm:pt modelId="{0919F7B1-0D50-42C0-909F-0214F6A30046}" type="pres">
      <dgm:prSet presAssocID="{40468791-13A1-417D-8F4C-FEC3998C342D}" presName="rootComposite" presStyleCnt="0"/>
      <dgm:spPr/>
    </dgm:pt>
    <dgm:pt modelId="{26801AA9-96A1-4E17-8B44-D438B4206A3E}" type="pres">
      <dgm:prSet presAssocID="{40468791-13A1-417D-8F4C-FEC3998C342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27C2BC03-B6ED-4B2A-A056-CA0099E72B6E}" type="pres">
      <dgm:prSet presAssocID="{40468791-13A1-417D-8F4C-FEC3998C342D}" presName="rootConnector" presStyleLbl="node2" presStyleIdx="2" presStyleCnt="3"/>
      <dgm:spPr/>
      <dgm:t>
        <a:bodyPr/>
        <a:lstStyle/>
        <a:p>
          <a:endParaRPr lang="sl-SI"/>
        </a:p>
      </dgm:t>
    </dgm:pt>
    <dgm:pt modelId="{2D1E76D8-5CF3-4910-84BD-4FEAD5F4D892}" type="pres">
      <dgm:prSet presAssocID="{40468791-13A1-417D-8F4C-FEC3998C342D}" presName="hierChild4" presStyleCnt="0"/>
      <dgm:spPr/>
    </dgm:pt>
    <dgm:pt modelId="{8270AA32-3E51-4344-AF24-70C41F063A1C}" type="pres">
      <dgm:prSet presAssocID="{40468791-13A1-417D-8F4C-FEC3998C342D}" presName="hierChild5" presStyleCnt="0"/>
      <dgm:spPr/>
    </dgm:pt>
    <dgm:pt modelId="{F56501FD-A540-4B1B-9FB3-FB91B04E9653}" type="pres">
      <dgm:prSet presAssocID="{1ACF49DA-0BF7-4FD5-BBE8-6F79F362088A}" presName="hierChild3" presStyleCnt="0"/>
      <dgm:spPr/>
    </dgm:pt>
  </dgm:ptLst>
  <dgm:cxnLst>
    <dgm:cxn modelId="{C4E7B733-AD96-4E83-84BC-B97BE3E0C06F}" type="presOf" srcId="{B2301604-C632-4E3E-873E-332DAE6003FA}" destId="{5540E770-C452-4C8D-82DF-D54865ADF70B}" srcOrd="1" destOrd="0" presId="urn:microsoft.com/office/officeart/2005/8/layout/orgChart1"/>
    <dgm:cxn modelId="{ADCE0AED-D406-4090-964E-DD4B41D073CC}" type="presOf" srcId="{032DA4E8-AE15-49F2-864B-F6758E53FDDC}" destId="{CB78323B-C55A-4CD8-8387-9B2ECEE5A732}" srcOrd="0" destOrd="0" presId="urn:microsoft.com/office/officeart/2005/8/layout/orgChart1"/>
    <dgm:cxn modelId="{621CB145-F5C5-4795-B202-8A0C4041BEAA}" type="presOf" srcId="{032DA4E8-AE15-49F2-864B-F6758E53FDDC}" destId="{E6C2E238-603D-468B-9EFE-932FB130ED91}" srcOrd="1" destOrd="0" presId="urn:microsoft.com/office/officeart/2005/8/layout/orgChart1"/>
    <dgm:cxn modelId="{1BB80A38-FADC-4993-A52C-94C6B51DDF81}" type="presOf" srcId="{C191C6DE-1BE4-4916-9A64-1CBED8175FB7}" destId="{67C69DA0-C962-4F44-BB8E-1CB90E9BE7EA}" srcOrd="0" destOrd="0" presId="urn:microsoft.com/office/officeart/2005/8/layout/orgChart1"/>
    <dgm:cxn modelId="{9591D615-1780-4008-9FEC-8CBF15796B11}" srcId="{F1C6642B-59ED-45FF-BB45-6D05E3E61D8C}" destId="{1ACF49DA-0BF7-4FD5-BBE8-6F79F362088A}" srcOrd="0" destOrd="0" parTransId="{A0F8A823-C47B-4E6D-ADA0-BA26B24D90EC}" sibTransId="{015D45E5-9530-4DA5-B37A-B95B8D2E79DE}"/>
    <dgm:cxn modelId="{5D167134-2946-4384-9B68-64AB79ECBA37}" type="presOf" srcId="{40468791-13A1-417D-8F4C-FEC3998C342D}" destId="{27C2BC03-B6ED-4B2A-A056-CA0099E72B6E}" srcOrd="1" destOrd="0" presId="urn:microsoft.com/office/officeart/2005/8/layout/orgChart1"/>
    <dgm:cxn modelId="{AA1B3968-8161-4C4D-BD05-FD1D68BC087E}" srcId="{1ACF49DA-0BF7-4FD5-BBE8-6F79F362088A}" destId="{B2301604-C632-4E3E-873E-332DAE6003FA}" srcOrd="0" destOrd="0" parTransId="{0163D89B-A40C-4977-B216-5AD5A81A4BF7}" sibTransId="{B636DE4A-41D4-48EC-A8DC-542C13011D46}"/>
    <dgm:cxn modelId="{054239D1-A0C0-4157-95A9-8B1F58BD5D0D}" type="presOf" srcId="{1ACF49DA-0BF7-4FD5-BBE8-6F79F362088A}" destId="{597C90E6-5CFA-43BE-AA28-D71CCFAF4D39}" srcOrd="1" destOrd="0" presId="urn:microsoft.com/office/officeart/2005/8/layout/orgChart1"/>
    <dgm:cxn modelId="{0A3820FE-CFD8-472A-BD9B-C3B0C7AE3649}" type="presOf" srcId="{1ACF49DA-0BF7-4FD5-BBE8-6F79F362088A}" destId="{F850E0A1-EF2F-4E88-96B4-FFD60146EBE1}" srcOrd="0" destOrd="0" presId="urn:microsoft.com/office/officeart/2005/8/layout/orgChart1"/>
    <dgm:cxn modelId="{523460DC-53B8-49DC-9BE5-7550FBE856A6}" srcId="{1ACF49DA-0BF7-4FD5-BBE8-6F79F362088A}" destId="{40468791-13A1-417D-8F4C-FEC3998C342D}" srcOrd="2" destOrd="0" parTransId="{DCFA8DFB-6F25-4EAD-B99D-67C6120D78E1}" sibTransId="{C7C11292-5A18-4276-A7B8-8C2EFBEA51C8}"/>
    <dgm:cxn modelId="{621C111D-4B9F-4FD6-A291-D86ACAE28B68}" type="presOf" srcId="{B2301604-C632-4E3E-873E-332DAE6003FA}" destId="{03FDC299-DCCF-4AD6-8D6F-F77F5C533E3A}" srcOrd="0" destOrd="0" presId="urn:microsoft.com/office/officeart/2005/8/layout/orgChart1"/>
    <dgm:cxn modelId="{1DBB8AD7-C344-42BA-9EDD-1181CA17C253}" type="presOf" srcId="{0163D89B-A40C-4977-B216-5AD5A81A4BF7}" destId="{F8EA9D0E-517F-4837-881D-E99EF0417074}" srcOrd="0" destOrd="0" presId="urn:microsoft.com/office/officeart/2005/8/layout/orgChart1"/>
    <dgm:cxn modelId="{87D8D027-A0E7-4797-883B-393A011ED94B}" type="presOf" srcId="{DCFA8DFB-6F25-4EAD-B99D-67C6120D78E1}" destId="{032CA8D9-71FF-4758-888E-7EE3D490DC71}" srcOrd="0" destOrd="0" presId="urn:microsoft.com/office/officeart/2005/8/layout/orgChart1"/>
    <dgm:cxn modelId="{8A7F8AE2-D450-403C-9194-3CC289D318E7}" type="presOf" srcId="{40468791-13A1-417D-8F4C-FEC3998C342D}" destId="{26801AA9-96A1-4E17-8B44-D438B4206A3E}" srcOrd="0" destOrd="0" presId="urn:microsoft.com/office/officeart/2005/8/layout/orgChart1"/>
    <dgm:cxn modelId="{3F96F313-1BCD-48BB-8763-17BFFF37988B}" srcId="{1ACF49DA-0BF7-4FD5-BBE8-6F79F362088A}" destId="{032DA4E8-AE15-49F2-864B-F6758E53FDDC}" srcOrd="1" destOrd="0" parTransId="{C191C6DE-1BE4-4916-9A64-1CBED8175FB7}" sibTransId="{3CF24997-8C63-409A-AD92-7D33191F9A5E}"/>
    <dgm:cxn modelId="{07197BC8-8BCB-43D9-AA1D-F64D3F44C60C}" type="presOf" srcId="{F1C6642B-59ED-45FF-BB45-6D05E3E61D8C}" destId="{6EE43A07-4612-469F-8AEF-915B2CDD4107}" srcOrd="0" destOrd="0" presId="urn:microsoft.com/office/officeart/2005/8/layout/orgChart1"/>
    <dgm:cxn modelId="{C0E61FB5-E204-4745-917F-407A4E062CE6}" type="presParOf" srcId="{6EE43A07-4612-469F-8AEF-915B2CDD4107}" destId="{1A2DA2F8-C009-435C-AAC0-EA1FF04890F2}" srcOrd="0" destOrd="0" presId="urn:microsoft.com/office/officeart/2005/8/layout/orgChart1"/>
    <dgm:cxn modelId="{662E1A2A-9C45-490E-BE7D-614A5D9003B8}" type="presParOf" srcId="{1A2DA2F8-C009-435C-AAC0-EA1FF04890F2}" destId="{994F1CA6-F065-49D7-8C3D-B2FADE7B53AC}" srcOrd="0" destOrd="0" presId="urn:microsoft.com/office/officeart/2005/8/layout/orgChart1"/>
    <dgm:cxn modelId="{8354FAC3-5A6A-43C5-AEA2-9F077E9B3B0E}" type="presParOf" srcId="{994F1CA6-F065-49D7-8C3D-B2FADE7B53AC}" destId="{F850E0A1-EF2F-4E88-96B4-FFD60146EBE1}" srcOrd="0" destOrd="0" presId="urn:microsoft.com/office/officeart/2005/8/layout/orgChart1"/>
    <dgm:cxn modelId="{8F72883A-FED9-4179-9104-5A6DFDAF6680}" type="presParOf" srcId="{994F1CA6-F065-49D7-8C3D-B2FADE7B53AC}" destId="{597C90E6-5CFA-43BE-AA28-D71CCFAF4D39}" srcOrd="1" destOrd="0" presId="urn:microsoft.com/office/officeart/2005/8/layout/orgChart1"/>
    <dgm:cxn modelId="{19CDE88C-8599-4D52-8295-B7CF93F5C109}" type="presParOf" srcId="{1A2DA2F8-C009-435C-AAC0-EA1FF04890F2}" destId="{16482049-C2A1-4928-AB27-3BBD8B0D27B0}" srcOrd="1" destOrd="0" presId="urn:microsoft.com/office/officeart/2005/8/layout/orgChart1"/>
    <dgm:cxn modelId="{974420A6-1A35-439F-B292-980330B1AF32}" type="presParOf" srcId="{16482049-C2A1-4928-AB27-3BBD8B0D27B0}" destId="{F8EA9D0E-517F-4837-881D-E99EF0417074}" srcOrd="0" destOrd="0" presId="urn:microsoft.com/office/officeart/2005/8/layout/orgChart1"/>
    <dgm:cxn modelId="{2F62266C-9C29-44FC-AAFC-E20F05690FCB}" type="presParOf" srcId="{16482049-C2A1-4928-AB27-3BBD8B0D27B0}" destId="{761C5561-5D23-4BD2-8885-3262CFA4BEDD}" srcOrd="1" destOrd="0" presId="urn:microsoft.com/office/officeart/2005/8/layout/orgChart1"/>
    <dgm:cxn modelId="{9F654B1D-FD07-4F87-9D72-B709028A2B3E}" type="presParOf" srcId="{761C5561-5D23-4BD2-8885-3262CFA4BEDD}" destId="{F22539AB-4177-4F92-93F3-6D0E6723142A}" srcOrd="0" destOrd="0" presId="urn:microsoft.com/office/officeart/2005/8/layout/orgChart1"/>
    <dgm:cxn modelId="{6AB75587-A33D-4DC4-922D-75EBE6A1AEBD}" type="presParOf" srcId="{F22539AB-4177-4F92-93F3-6D0E6723142A}" destId="{03FDC299-DCCF-4AD6-8D6F-F77F5C533E3A}" srcOrd="0" destOrd="0" presId="urn:microsoft.com/office/officeart/2005/8/layout/orgChart1"/>
    <dgm:cxn modelId="{B1452821-D97F-487B-B319-EC562FB6FAC7}" type="presParOf" srcId="{F22539AB-4177-4F92-93F3-6D0E6723142A}" destId="{5540E770-C452-4C8D-82DF-D54865ADF70B}" srcOrd="1" destOrd="0" presId="urn:microsoft.com/office/officeart/2005/8/layout/orgChart1"/>
    <dgm:cxn modelId="{A178151D-8642-49AD-8D5A-1DA27C407835}" type="presParOf" srcId="{761C5561-5D23-4BD2-8885-3262CFA4BEDD}" destId="{7C1CB8CD-775A-4DC9-AE30-A4937DC2B25B}" srcOrd="1" destOrd="0" presId="urn:microsoft.com/office/officeart/2005/8/layout/orgChart1"/>
    <dgm:cxn modelId="{9676A7A1-2E8D-417C-A905-E0AF91BCCBDA}" type="presParOf" srcId="{761C5561-5D23-4BD2-8885-3262CFA4BEDD}" destId="{C8C01D98-8E99-4BDA-9972-E18EA70875DA}" srcOrd="2" destOrd="0" presId="urn:microsoft.com/office/officeart/2005/8/layout/orgChart1"/>
    <dgm:cxn modelId="{9B8FB343-571C-450E-BFA8-8A150FD004F6}" type="presParOf" srcId="{16482049-C2A1-4928-AB27-3BBD8B0D27B0}" destId="{67C69DA0-C962-4F44-BB8E-1CB90E9BE7EA}" srcOrd="2" destOrd="0" presId="urn:microsoft.com/office/officeart/2005/8/layout/orgChart1"/>
    <dgm:cxn modelId="{E28B5BA6-5603-414E-869E-3CFAF1E3797C}" type="presParOf" srcId="{16482049-C2A1-4928-AB27-3BBD8B0D27B0}" destId="{AB747137-634E-4702-A8B0-C5E00D396A99}" srcOrd="3" destOrd="0" presId="urn:microsoft.com/office/officeart/2005/8/layout/orgChart1"/>
    <dgm:cxn modelId="{44D8639C-FE25-4209-9E78-E777B0D52592}" type="presParOf" srcId="{AB747137-634E-4702-A8B0-C5E00D396A99}" destId="{83CF70F2-1E45-4F61-83C7-C07210C118EA}" srcOrd="0" destOrd="0" presId="urn:microsoft.com/office/officeart/2005/8/layout/orgChart1"/>
    <dgm:cxn modelId="{9CAE761B-8C07-471C-BF46-095F5FD068FB}" type="presParOf" srcId="{83CF70F2-1E45-4F61-83C7-C07210C118EA}" destId="{CB78323B-C55A-4CD8-8387-9B2ECEE5A732}" srcOrd="0" destOrd="0" presId="urn:microsoft.com/office/officeart/2005/8/layout/orgChart1"/>
    <dgm:cxn modelId="{F353A0E7-49DA-40C2-83B5-710E887C11C2}" type="presParOf" srcId="{83CF70F2-1E45-4F61-83C7-C07210C118EA}" destId="{E6C2E238-603D-468B-9EFE-932FB130ED91}" srcOrd="1" destOrd="0" presId="urn:microsoft.com/office/officeart/2005/8/layout/orgChart1"/>
    <dgm:cxn modelId="{BD3F97E3-750D-410A-B531-D1AED258796A}" type="presParOf" srcId="{AB747137-634E-4702-A8B0-C5E00D396A99}" destId="{F09D53E8-B4BD-457D-B00D-F8F49C4BDA3F}" srcOrd="1" destOrd="0" presId="urn:microsoft.com/office/officeart/2005/8/layout/orgChart1"/>
    <dgm:cxn modelId="{F0206F18-B504-4D20-AA00-4F99C1D49CC0}" type="presParOf" srcId="{AB747137-634E-4702-A8B0-C5E00D396A99}" destId="{C9D9DC7E-8627-4333-98A9-35495E0E8259}" srcOrd="2" destOrd="0" presId="urn:microsoft.com/office/officeart/2005/8/layout/orgChart1"/>
    <dgm:cxn modelId="{D7960584-0C52-4C21-B29B-4FCB5060B2EA}" type="presParOf" srcId="{16482049-C2A1-4928-AB27-3BBD8B0D27B0}" destId="{032CA8D9-71FF-4758-888E-7EE3D490DC71}" srcOrd="4" destOrd="0" presId="urn:microsoft.com/office/officeart/2005/8/layout/orgChart1"/>
    <dgm:cxn modelId="{64E82D5C-2CEE-46AB-A20A-0F392EF0D330}" type="presParOf" srcId="{16482049-C2A1-4928-AB27-3BBD8B0D27B0}" destId="{F1654F53-A98B-4E26-A868-1C45F13484A7}" srcOrd="5" destOrd="0" presId="urn:microsoft.com/office/officeart/2005/8/layout/orgChart1"/>
    <dgm:cxn modelId="{D6932CA8-9F4A-460C-86BC-F18C9D3A67D0}" type="presParOf" srcId="{F1654F53-A98B-4E26-A868-1C45F13484A7}" destId="{0919F7B1-0D50-42C0-909F-0214F6A30046}" srcOrd="0" destOrd="0" presId="urn:microsoft.com/office/officeart/2005/8/layout/orgChart1"/>
    <dgm:cxn modelId="{F4813D8C-FD47-4768-AB0F-AA87729239C8}" type="presParOf" srcId="{0919F7B1-0D50-42C0-909F-0214F6A30046}" destId="{26801AA9-96A1-4E17-8B44-D438B4206A3E}" srcOrd="0" destOrd="0" presId="urn:microsoft.com/office/officeart/2005/8/layout/orgChart1"/>
    <dgm:cxn modelId="{D0E4D4DD-9320-4407-B54B-249704289703}" type="presParOf" srcId="{0919F7B1-0D50-42C0-909F-0214F6A30046}" destId="{27C2BC03-B6ED-4B2A-A056-CA0099E72B6E}" srcOrd="1" destOrd="0" presId="urn:microsoft.com/office/officeart/2005/8/layout/orgChart1"/>
    <dgm:cxn modelId="{DDD3DA5A-F411-41E3-A24B-558669D30DC8}" type="presParOf" srcId="{F1654F53-A98B-4E26-A868-1C45F13484A7}" destId="{2D1E76D8-5CF3-4910-84BD-4FEAD5F4D892}" srcOrd="1" destOrd="0" presId="urn:microsoft.com/office/officeart/2005/8/layout/orgChart1"/>
    <dgm:cxn modelId="{FC0FCDAA-C32A-4F1D-822E-A61BD91F8D18}" type="presParOf" srcId="{F1654F53-A98B-4E26-A868-1C45F13484A7}" destId="{8270AA32-3E51-4344-AF24-70C41F063A1C}" srcOrd="2" destOrd="0" presId="urn:microsoft.com/office/officeart/2005/8/layout/orgChart1"/>
    <dgm:cxn modelId="{BFB00CE1-4EB6-48B1-BEF4-2C69108A5023}" type="presParOf" srcId="{1A2DA2F8-C009-435C-AAC0-EA1FF04890F2}" destId="{F56501FD-A540-4B1B-9FB3-FB91B04E965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CA8D9-71FF-4758-888E-7EE3D490DC71}">
      <dsp:nvSpPr>
        <dsp:cNvPr id="0" name=""/>
        <dsp:cNvSpPr/>
      </dsp:nvSpPr>
      <dsp:spPr>
        <a:xfrm>
          <a:off x="3124199" y="1356378"/>
          <a:ext cx="2210394" cy="383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811"/>
              </a:lnTo>
              <a:lnTo>
                <a:pt x="2210394" y="191811"/>
              </a:lnTo>
              <a:lnTo>
                <a:pt x="2210394" y="383622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69DA0-C962-4F44-BB8E-1CB90E9BE7EA}">
      <dsp:nvSpPr>
        <dsp:cNvPr id="0" name=""/>
        <dsp:cNvSpPr/>
      </dsp:nvSpPr>
      <dsp:spPr>
        <a:xfrm>
          <a:off x="3078479" y="1356378"/>
          <a:ext cx="91440" cy="3836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3622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A9D0E-517F-4837-881D-E99EF0417074}">
      <dsp:nvSpPr>
        <dsp:cNvPr id="0" name=""/>
        <dsp:cNvSpPr/>
      </dsp:nvSpPr>
      <dsp:spPr>
        <a:xfrm>
          <a:off x="913805" y="1356378"/>
          <a:ext cx="2210394" cy="383622"/>
        </a:xfrm>
        <a:custGeom>
          <a:avLst/>
          <a:gdLst/>
          <a:ahLst/>
          <a:cxnLst/>
          <a:rect l="0" t="0" r="0" b="0"/>
          <a:pathLst>
            <a:path>
              <a:moveTo>
                <a:pt x="2210394" y="0"/>
              </a:moveTo>
              <a:lnTo>
                <a:pt x="2210394" y="191811"/>
              </a:lnTo>
              <a:lnTo>
                <a:pt x="0" y="191811"/>
              </a:lnTo>
              <a:lnTo>
                <a:pt x="0" y="383622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50E0A1-EF2F-4E88-96B4-FFD60146EBE1}">
      <dsp:nvSpPr>
        <dsp:cNvPr id="0" name=""/>
        <dsp:cNvSpPr/>
      </dsp:nvSpPr>
      <dsp:spPr>
        <a:xfrm>
          <a:off x="2210813" y="442992"/>
          <a:ext cx="1826771" cy="913385"/>
        </a:xfrm>
        <a:prstGeom prst="rect">
          <a:avLst/>
        </a:prstGeom>
        <a:gradFill rotWithShape="0">
          <a:gsLst>
            <a:gs pos="0">
              <a:schemeClr val="accent3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700" kern="1200" dirty="0"/>
            <a:t>DENAR</a:t>
          </a:r>
        </a:p>
      </dsp:txBody>
      <dsp:txXfrm>
        <a:off x="2210813" y="442992"/>
        <a:ext cx="1826771" cy="913385"/>
      </dsp:txXfrm>
    </dsp:sp>
    <dsp:sp modelId="{03FDC299-DCCF-4AD6-8D6F-F77F5C533E3A}">
      <dsp:nvSpPr>
        <dsp:cNvPr id="0" name=""/>
        <dsp:cNvSpPr/>
      </dsp:nvSpPr>
      <dsp:spPr>
        <a:xfrm>
          <a:off x="419" y="1740001"/>
          <a:ext cx="1826771" cy="913385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700" kern="1200" dirty="0"/>
            <a:t>OBLIKE</a:t>
          </a:r>
        </a:p>
      </dsp:txBody>
      <dsp:txXfrm>
        <a:off x="419" y="1740001"/>
        <a:ext cx="1826771" cy="913385"/>
      </dsp:txXfrm>
    </dsp:sp>
    <dsp:sp modelId="{CB78323B-C55A-4CD8-8387-9B2ECEE5A732}">
      <dsp:nvSpPr>
        <dsp:cNvPr id="0" name=""/>
        <dsp:cNvSpPr/>
      </dsp:nvSpPr>
      <dsp:spPr>
        <a:xfrm>
          <a:off x="2210813" y="1740001"/>
          <a:ext cx="1826771" cy="913385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700" kern="1200" dirty="0"/>
            <a:t>FUNKCIJE</a:t>
          </a:r>
        </a:p>
      </dsp:txBody>
      <dsp:txXfrm>
        <a:off x="2210813" y="1740001"/>
        <a:ext cx="1826771" cy="913385"/>
      </dsp:txXfrm>
    </dsp:sp>
    <dsp:sp modelId="{26801AA9-96A1-4E17-8B44-D438B4206A3E}">
      <dsp:nvSpPr>
        <dsp:cNvPr id="0" name=""/>
        <dsp:cNvSpPr/>
      </dsp:nvSpPr>
      <dsp:spPr>
        <a:xfrm>
          <a:off x="4421207" y="1740001"/>
          <a:ext cx="1826771" cy="913385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700" kern="1200" dirty="0"/>
            <a:t>NAČINI PLAČEVANJA</a:t>
          </a:r>
        </a:p>
      </dsp:txBody>
      <dsp:txXfrm>
        <a:off x="4421207" y="1740001"/>
        <a:ext cx="1826771" cy="913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0A358D-1160-44B5-98EA-B33E803E7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B97904C-C1F9-432F-AA3A-4EF76115D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962411B-E1B7-4990-A054-F520330F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00C92A4-4BF2-4241-90CE-5F1F01E9E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03FB527-71E0-4D26-8E04-B840D73E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597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578A5A-8DC9-484A-B8C6-0B07CFCA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E853BD0-1ABD-48B6-9C50-89AD3EFD0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0A1109F-D52E-458B-9B56-289E2BF6A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AE00785-36B3-4CFB-9C8D-85F973F7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59088CB-B08F-463F-AEFB-0D694775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211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3B08A0D-48C1-4E67-BED7-9662E4A289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10ADE30-1D08-46C5-92EC-7B0CB42A7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4D448EC-15E6-4C5E-93F2-72418EBEE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B30A771-8FC2-4C86-9AEF-E208CE1C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E3D3A65-1AF6-46C3-A342-0305743A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5009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67FF65-9BDD-4DE3-AC72-7BA85523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D847F50-83CC-420E-833D-3241A0C94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5A30A12-15C5-443B-BC73-72EBEA106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31A5334-0D92-48F9-9714-02AB1DDA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476439-2FD7-40B3-9F3B-81A95951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072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7E98A2-B6C1-4BF2-9EF3-10D88133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E051E39-4BBB-44C8-A908-26B2B3B00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41B0BC5-7F89-47EA-84A2-2DD101FA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4F4C845-322F-4B6B-87DA-3E9863234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7A6B073-6A6A-403E-A805-A351C980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951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52228C-B5B6-44E5-8249-A389CE7B2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C861ED4-A940-471C-B639-CC35149FE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F43EB19-9965-4F80-8C48-6A41B69C5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DADB58D-9710-4AD9-92EB-F32F6721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30102A6-46A3-4A88-9F4F-B277EDA1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456B508-068D-4E1B-8E15-8E345193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788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802F81-3D61-4C62-A8DF-80054FC6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5385E05-066F-45F5-8879-6B2EC1F2F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EA07960-1D2F-471A-B51C-927999EDA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D1ECEBD-A27C-4A06-B337-465618B1D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87AE054-3A07-4599-86B1-0DADA8BA1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B725EEA-D035-4715-942F-17999BCD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49DB312-7913-4E3A-A92B-F9FADC8E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CC433FDB-0DC1-46A7-9AE0-15D1802B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350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81485B-2B97-4F7B-8736-1512B794F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1E01FBE-49CB-4140-BC4A-D0A9AB99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64D3226-B231-4436-BFEC-ED792C6F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B4D0610-EDB6-4A92-BED1-F597EAEF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337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9301AF2C-38CF-466A-BD64-30111C4F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C204088-99DC-4197-BC60-B062A11D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D5AC5CA-80DB-4624-9794-556957EA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935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3F8163-C411-4964-8D11-B53F2ED9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D9F6C46-D6D2-4C23-9059-C72C13B29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0630EC3-7BB4-40F2-9039-3B040680C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EE763BD-9416-4497-8F11-642F5F9D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DCFE69D-3800-419B-840D-9AA11C43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B044CF2-FDEB-49F1-A9F3-F1DBB550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556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9715A6-64AD-4C82-AD4F-A54D95A4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0B2D5A7A-D3D3-4AEE-91B3-C743FE2D2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C7E934D5-BD47-4AD9-95FF-984582E25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F542562-4FED-4751-95A6-61849FA3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B2FDB97-2873-48EB-B743-7252C5C4E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3D69CF8-4326-44FC-8627-13B68940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414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B7E9FAD-1FB6-42F7-B4CB-BD72D563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1BA33DD-FDE0-4C00-9A2E-5055EFB39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968D1D3-B191-4530-A840-9CCC90912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3C7A3-8B74-47F0-A3C2-6474A01C7A34}" type="datetimeFigureOut">
              <a:rPr lang="sl-SI" smtClean="0"/>
              <a:t>2.12.2020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23E2E7B-F718-4FE0-B1C9-D36D2BC9C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DF12B61-B7E9-494C-B322-4C0993E13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6D576-2662-41F3-8304-77F832F4E31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423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KkGTO2fbtiw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site/denarvslovenijisasastokelj/home/zgodovina-denarj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KB9S0kjZwM" TargetMode="External"/><Relationship Id="rId2" Type="http://schemas.openxmlformats.org/officeDocument/2006/relationships/hyperlink" Target="https://www.youtube.com/watch?v=mQLo1n3zNsw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pyrCCoytDkg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youtube.com/watch?v=4pAWX64iZAc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925ED38-33B2-415D-86A2-6EB4FE5DB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5480" y="1162847"/>
            <a:ext cx="7766520" cy="278837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 prstMaterial="dkEdge">
              <a:bevelT w="38100" h="38100"/>
            </a:sp3d>
          </a:bodyPr>
          <a:lstStyle/>
          <a:p>
            <a:r>
              <a:rPr lang="sl-SI" sz="96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egoe Script" panose="030B0504020000000003" pitchFamily="66" charset="0"/>
              </a:rPr>
              <a:t>DENAR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 descr="Slika, ki vsebuje besede miza, notranji, kava, sedeče&#10;&#10;Opis je samodejno ustvarjen">
            <a:extLst>
              <a:ext uri="{FF2B5EF4-FFF2-40B4-BE49-F238E27FC236}">
                <a16:creationId xmlns:a16="http://schemas.microsoft.com/office/drawing/2014/main" id="{9AE122DF-2069-45A6-8009-4F8DAA3FE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3" y="184068"/>
            <a:ext cx="4703379" cy="3135587"/>
          </a:xfrm>
          <a:prstGeom prst="rect">
            <a:avLst/>
          </a:prstGeom>
        </p:spPr>
      </p:pic>
      <p:pic>
        <p:nvPicPr>
          <p:cNvPr id="7" name="Slika 6" descr="Slika, ki vsebuje besede hrana, pokrito, skupina, številni&#10;&#10;Opis je samodejno ustvarjen">
            <a:extLst>
              <a:ext uri="{FF2B5EF4-FFF2-40B4-BE49-F238E27FC236}">
                <a16:creationId xmlns:a16="http://schemas.microsoft.com/office/drawing/2014/main" id="{2A04C51B-0B2B-449C-A60A-16319072C7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420" y="22273"/>
            <a:ext cx="3067177" cy="203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219B92C-BBE5-4ED2-ADD1-B5974A0F4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98" y="4298434"/>
            <a:ext cx="5002637" cy="214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795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F5E808E-BEB5-4EC7-B448-B4D41B027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29" y="457200"/>
            <a:ext cx="10831285" cy="5719763"/>
          </a:xfrm>
        </p:spPr>
        <p:txBody>
          <a:bodyPr/>
          <a:lstStyle/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            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952AA85-D497-4DBA-9AF7-D661F1C1ECD2}"/>
              </a:ext>
            </a:extLst>
          </p:cNvPr>
          <p:cNvSpPr txBox="1"/>
          <p:nvPr/>
        </p:nvSpPr>
        <p:spPr>
          <a:xfrm>
            <a:off x="664029" y="575378"/>
            <a:ext cx="5094514" cy="51077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l-SI" sz="2400" dirty="0"/>
              <a:t>Znaš odgovoriti na vprašanje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3C29544-B8AB-45F6-B690-7A7C3FE4FE5E}"/>
              </a:ext>
            </a:extLst>
          </p:cNvPr>
          <p:cNvSpPr txBox="1"/>
          <p:nvPr/>
        </p:nvSpPr>
        <p:spPr>
          <a:xfrm>
            <a:off x="3211286" y="1696542"/>
            <a:ext cx="5885076" cy="91940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rgbClr val="0070C0"/>
                </a:solidFill>
                <a:latin typeface="Segoe Script" panose="030B0504020000000003" pitchFamily="66" charset="0"/>
              </a:rPr>
              <a:t>KAJ JE DENAR?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38ADA9D0-D4D8-4962-A005-44E57B8A36D8}"/>
              </a:ext>
            </a:extLst>
          </p:cNvPr>
          <p:cNvSpPr txBox="1"/>
          <p:nvPr/>
        </p:nvSpPr>
        <p:spPr>
          <a:xfrm>
            <a:off x="4837352" y="3855285"/>
            <a:ext cx="6364047" cy="1804749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l-SI" sz="2000" dirty="0"/>
              <a:t>Prepričana sem, da znaš. </a:t>
            </a:r>
          </a:p>
          <a:p>
            <a:r>
              <a:rPr lang="sl-SI" sz="2000" dirty="0"/>
              <a:t>Najbrž o denarju že kar nekaj veš. </a:t>
            </a:r>
          </a:p>
          <a:p>
            <a:r>
              <a:rPr lang="sl-SI" sz="2000" dirty="0"/>
              <a:t>Zagotovo pa boš na naslednjih straneh izvedel/a še kaj novega. </a:t>
            </a:r>
          </a:p>
          <a:p>
            <a:r>
              <a:rPr lang="sl-SI" sz="2000" dirty="0"/>
              <a:t>V pomoč ti bodo tudi posnetki. </a:t>
            </a:r>
          </a:p>
        </p:txBody>
      </p:sp>
      <p:pic>
        <p:nvPicPr>
          <p:cNvPr id="3080" name="Picture 8" descr="Šparovček - hranilnik s pokrovom Pujsek, modra 1842-18">
            <a:extLst>
              <a:ext uri="{FF2B5EF4-FFF2-40B4-BE49-F238E27FC236}">
                <a16:creationId xmlns:a16="http://schemas.microsoft.com/office/drawing/2014/main" id="{CDC6F6A5-1885-40F4-8983-D8898FBCF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" b="90000" l="7800" r="90000">
                        <a14:foregroundMark x1="32600" y1="5000" x2="32600" y2="5000"/>
                        <a14:foregroundMark x1="45800" y1="200" x2="45800" y2="200"/>
                        <a14:foregroundMark x1="7800" y1="12600" x2="7800" y2="1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3226329"/>
            <a:ext cx="3846751" cy="384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173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5EA013-0A17-4D07-9C08-25DE5C839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324"/>
            <a:ext cx="4575629" cy="685909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  <a:sp3d extrusionH="57150">
              <a:bevelT w="38100" h="38100"/>
            </a:sp3d>
          </a:bodyPr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Denar nekoč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BFAF05B-57F3-4655-ACAA-906558B5EFE4}"/>
              </a:ext>
            </a:extLst>
          </p:cNvPr>
          <p:cNvSpPr txBox="1"/>
          <p:nvPr/>
        </p:nvSpPr>
        <p:spPr>
          <a:xfrm>
            <a:off x="943428" y="1553029"/>
            <a:ext cx="4470401" cy="5219224"/>
          </a:xfrm>
          <a:prstGeom prst="roundRect">
            <a:avLst/>
          </a:prstGeom>
          <a:solidFill>
            <a:schemeClr val="bg2">
              <a:lumMod val="90000"/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l-SI" sz="2400" dirty="0"/>
              <a:t>V začetku trgovanja in poslovanja so ljudje med sabo trgovali tako, da so izmenjevali predmete in živali. </a:t>
            </a:r>
          </a:p>
          <a:p>
            <a:r>
              <a:rPr lang="sl-SI" sz="2400" dirty="0"/>
              <a:t>Kasneje so nekateri predmeti postajali vedno bolj priljubljeni in s tem pridobivali vedno večjo vrednost in pomen. </a:t>
            </a:r>
          </a:p>
          <a:p>
            <a:r>
              <a:rPr lang="sl-SI" sz="2400" dirty="0"/>
              <a:t>Tako so dobivali denarni značaj. Posebej zaželeni sta bili svetli in mehki kovini, zlato in srebro. </a:t>
            </a:r>
          </a:p>
          <a:p>
            <a:endParaRPr lang="sl-SI" dirty="0"/>
          </a:p>
        </p:txBody>
      </p:sp>
      <p:pic>
        <p:nvPicPr>
          <p:cNvPr id="5" name="Infodrom Kdo je izumil denar">
            <a:hlinkClick r:id="" action="ppaction://media"/>
            <a:extLst>
              <a:ext uri="{FF2B5EF4-FFF2-40B4-BE49-F238E27FC236}">
                <a16:creationId xmlns:a16="http://schemas.microsoft.com/office/drawing/2014/main" id="{CF18F32D-E6A2-414B-9634-58E8595706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8300" y="1553029"/>
            <a:ext cx="6179860" cy="347617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65C6B56-AE8E-41A8-BF8C-30D529DB106F}"/>
              </a:ext>
            </a:extLst>
          </p:cNvPr>
          <p:cNvSpPr txBox="1"/>
          <p:nvPr/>
        </p:nvSpPr>
        <p:spPr>
          <a:xfrm>
            <a:off x="6978869" y="1097233"/>
            <a:ext cx="3668110" cy="37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Poslušaj posnetek: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6F92B8F-4EB8-4674-A83A-B3178AA2FADB}"/>
              </a:ext>
            </a:extLst>
          </p:cNvPr>
          <p:cNvSpPr txBox="1"/>
          <p:nvPr/>
        </p:nvSpPr>
        <p:spPr>
          <a:xfrm>
            <a:off x="5768299" y="5181860"/>
            <a:ext cx="60753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>
                <a:hlinkClick r:id="rId5"/>
              </a:rPr>
              <a:t>https://www.youtube.com/watch?v=KkGTO2fbtiw</a:t>
            </a:r>
            <a:r>
              <a:rPr lang="sl-SI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15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4B38A3-276D-4F0B-9BBF-410C29723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1"/>
            <a:ext cx="10515600" cy="4707392"/>
          </a:xfrm>
        </p:spPr>
        <p:txBody>
          <a:bodyPr>
            <a:normAutofit/>
          </a:bodyPr>
          <a:lstStyle/>
          <a:p>
            <a:r>
              <a:rPr lang="sl-SI" dirty="0"/>
              <a:t>Na spodnji povezavi preberi prve tri odstavke o zgodovini denarja. </a:t>
            </a:r>
          </a:p>
          <a:p>
            <a:r>
              <a:rPr lang="sl-SI" dirty="0">
                <a:hlinkClick r:id="rId2"/>
              </a:rPr>
              <a:t>https://sites.google.com/site/denarvslovenijisasastokelj/home/zgodovina-denarja</a:t>
            </a:r>
            <a:r>
              <a:rPr lang="sl-SI" dirty="0"/>
              <a:t> </a:t>
            </a:r>
          </a:p>
          <a:p>
            <a:r>
              <a:rPr lang="sl-SI" dirty="0"/>
              <a:t>V zvezek napiši naslov </a:t>
            </a:r>
            <a:r>
              <a:rPr lang="sl-SI" b="1" dirty="0">
                <a:solidFill>
                  <a:srgbClr val="FF0000"/>
                </a:solidFill>
              </a:rPr>
              <a:t>DENAR</a:t>
            </a:r>
            <a:r>
              <a:rPr lang="sl-SI" dirty="0"/>
              <a:t> in napiši odgovora na spodnji vprašanji:</a:t>
            </a:r>
          </a:p>
          <a:p>
            <a:endParaRPr lang="sl-SI" dirty="0"/>
          </a:p>
          <a:p>
            <a:pPr marL="1436688"/>
            <a:r>
              <a:rPr lang="sl-SI" i="1" dirty="0"/>
              <a:t>Kdo je prvi dal na kovanec vkovati svoj portret?</a:t>
            </a:r>
          </a:p>
          <a:p>
            <a:pPr marL="1436688"/>
            <a:r>
              <a:rPr lang="sl-SI" i="1" dirty="0"/>
              <a:t>Kdaj je bil na območju Slovenije uveden „dinar“?</a:t>
            </a:r>
          </a:p>
          <a:p>
            <a:pPr marL="1436688"/>
            <a:endParaRPr lang="sl-SI" i="1" dirty="0"/>
          </a:p>
          <a:p>
            <a:r>
              <a:rPr lang="sl-SI" dirty="0"/>
              <a:t>Če te zgodovina denarja zanima, lahko prebereš članek v celoti. 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AE06F7D3-9596-4966-A5E7-C0B77C2D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817883" cy="864960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Denar nekoč</a:t>
            </a:r>
          </a:p>
        </p:txBody>
      </p:sp>
    </p:spTree>
    <p:extLst>
      <p:ext uri="{BB962C8B-B14F-4D97-AF65-F5344CB8AC3E}">
        <p14:creationId xmlns:p14="http://schemas.microsoft.com/office/powerpoint/2010/main" val="3775215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255916-AC24-463C-879A-D22359D0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054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Oblike denarja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DD50D1E-B0A2-4FD6-BBB8-EF96CEACDEE2}"/>
              </a:ext>
            </a:extLst>
          </p:cNvPr>
          <p:cNvSpPr txBox="1"/>
          <p:nvPr/>
        </p:nvSpPr>
        <p:spPr>
          <a:xfrm>
            <a:off x="838200" y="1524315"/>
            <a:ext cx="2669627" cy="715089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l-SI" sz="3600" b="1" dirty="0"/>
              <a:t>GOTOVINA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90E4AD6-ED56-41F8-81A2-2487D9D18F1C}"/>
              </a:ext>
            </a:extLst>
          </p:cNvPr>
          <p:cNvSpPr txBox="1"/>
          <p:nvPr/>
        </p:nvSpPr>
        <p:spPr>
          <a:xfrm>
            <a:off x="4386944" y="1394664"/>
            <a:ext cx="2669627" cy="36475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l-SI" sz="2400" dirty="0"/>
              <a:t>Denar v obliki </a:t>
            </a:r>
            <a:r>
              <a:rPr lang="sl-SI" sz="2400" b="1" dirty="0"/>
              <a:t>bankovcev</a:t>
            </a:r>
            <a:r>
              <a:rPr lang="sl-SI" sz="2400" dirty="0"/>
              <a:t> in </a:t>
            </a:r>
            <a:r>
              <a:rPr lang="sl-SI" sz="2400" b="1" dirty="0"/>
              <a:t>kovancev</a:t>
            </a:r>
            <a:r>
              <a:rPr lang="sl-SI" sz="2400" dirty="0"/>
              <a:t> za plačilo nižjih zneskov. Gotovino lahko dvigujemo na bankomatu ali v banki.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52E293D-915C-4F09-991F-4F825482B3E9}"/>
              </a:ext>
            </a:extLst>
          </p:cNvPr>
          <p:cNvSpPr txBox="1"/>
          <p:nvPr/>
        </p:nvSpPr>
        <p:spPr>
          <a:xfrm>
            <a:off x="838200" y="5378014"/>
            <a:ext cx="6866665" cy="1200329"/>
          </a:xfrm>
          <a:custGeom>
            <a:avLst/>
            <a:gdLst>
              <a:gd name="connsiteX0" fmla="*/ 0 w 6866665"/>
              <a:gd name="connsiteY0" fmla="*/ 0 h 1200329"/>
              <a:gd name="connsiteX1" fmla="*/ 503555 w 6866665"/>
              <a:gd name="connsiteY1" fmla="*/ 0 h 1200329"/>
              <a:gd name="connsiteX2" fmla="*/ 869778 w 6866665"/>
              <a:gd name="connsiteY2" fmla="*/ 0 h 1200329"/>
              <a:gd name="connsiteX3" fmla="*/ 1579333 w 6866665"/>
              <a:gd name="connsiteY3" fmla="*/ 0 h 1200329"/>
              <a:gd name="connsiteX4" fmla="*/ 2082888 w 6866665"/>
              <a:gd name="connsiteY4" fmla="*/ 0 h 1200329"/>
              <a:gd name="connsiteX5" fmla="*/ 2586444 w 6866665"/>
              <a:gd name="connsiteY5" fmla="*/ 0 h 1200329"/>
              <a:gd name="connsiteX6" fmla="*/ 3295999 w 6866665"/>
              <a:gd name="connsiteY6" fmla="*/ 0 h 1200329"/>
              <a:gd name="connsiteX7" fmla="*/ 3730888 w 6866665"/>
              <a:gd name="connsiteY7" fmla="*/ 0 h 1200329"/>
              <a:gd name="connsiteX8" fmla="*/ 4440443 w 6866665"/>
              <a:gd name="connsiteY8" fmla="*/ 0 h 1200329"/>
              <a:gd name="connsiteX9" fmla="*/ 5149999 w 6866665"/>
              <a:gd name="connsiteY9" fmla="*/ 0 h 1200329"/>
              <a:gd name="connsiteX10" fmla="*/ 5722221 w 6866665"/>
              <a:gd name="connsiteY10" fmla="*/ 0 h 1200329"/>
              <a:gd name="connsiteX11" fmla="*/ 6866665 w 6866665"/>
              <a:gd name="connsiteY11" fmla="*/ 0 h 1200329"/>
              <a:gd name="connsiteX12" fmla="*/ 6866665 w 6866665"/>
              <a:gd name="connsiteY12" fmla="*/ 388106 h 1200329"/>
              <a:gd name="connsiteX13" fmla="*/ 6866665 w 6866665"/>
              <a:gd name="connsiteY13" fmla="*/ 752206 h 1200329"/>
              <a:gd name="connsiteX14" fmla="*/ 6866665 w 6866665"/>
              <a:gd name="connsiteY14" fmla="*/ 1200329 h 1200329"/>
              <a:gd name="connsiteX15" fmla="*/ 6294443 w 6866665"/>
              <a:gd name="connsiteY15" fmla="*/ 1200329 h 1200329"/>
              <a:gd name="connsiteX16" fmla="*/ 5722221 w 6866665"/>
              <a:gd name="connsiteY16" fmla="*/ 1200329 h 1200329"/>
              <a:gd name="connsiteX17" fmla="*/ 5012665 w 6866665"/>
              <a:gd name="connsiteY17" fmla="*/ 1200329 h 1200329"/>
              <a:gd name="connsiteX18" fmla="*/ 4440443 w 6866665"/>
              <a:gd name="connsiteY18" fmla="*/ 1200329 h 1200329"/>
              <a:gd name="connsiteX19" fmla="*/ 4074221 w 6866665"/>
              <a:gd name="connsiteY19" fmla="*/ 1200329 h 1200329"/>
              <a:gd name="connsiteX20" fmla="*/ 3639332 w 6866665"/>
              <a:gd name="connsiteY20" fmla="*/ 1200329 h 1200329"/>
              <a:gd name="connsiteX21" fmla="*/ 2929777 w 6866665"/>
              <a:gd name="connsiteY21" fmla="*/ 1200329 h 1200329"/>
              <a:gd name="connsiteX22" fmla="*/ 2357555 w 6866665"/>
              <a:gd name="connsiteY22" fmla="*/ 1200329 h 1200329"/>
              <a:gd name="connsiteX23" fmla="*/ 1922666 w 6866665"/>
              <a:gd name="connsiteY23" fmla="*/ 1200329 h 1200329"/>
              <a:gd name="connsiteX24" fmla="*/ 1350444 w 6866665"/>
              <a:gd name="connsiteY24" fmla="*/ 1200329 h 1200329"/>
              <a:gd name="connsiteX25" fmla="*/ 984222 w 6866665"/>
              <a:gd name="connsiteY25" fmla="*/ 1200329 h 1200329"/>
              <a:gd name="connsiteX26" fmla="*/ 618000 w 6866665"/>
              <a:gd name="connsiteY26" fmla="*/ 1200329 h 1200329"/>
              <a:gd name="connsiteX27" fmla="*/ 0 w 6866665"/>
              <a:gd name="connsiteY27" fmla="*/ 1200329 h 1200329"/>
              <a:gd name="connsiteX28" fmla="*/ 0 w 6866665"/>
              <a:gd name="connsiteY28" fmla="*/ 824226 h 1200329"/>
              <a:gd name="connsiteX29" fmla="*/ 0 w 6866665"/>
              <a:gd name="connsiteY29" fmla="*/ 400110 h 1200329"/>
              <a:gd name="connsiteX30" fmla="*/ 0 w 6866665"/>
              <a:gd name="connsiteY3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866665" h="1200329" extrusionOk="0">
                <a:moveTo>
                  <a:pt x="0" y="0"/>
                </a:moveTo>
                <a:cubicBezTo>
                  <a:pt x="182874" y="-11421"/>
                  <a:pt x="362730" y="5943"/>
                  <a:pt x="503555" y="0"/>
                </a:cubicBezTo>
                <a:cubicBezTo>
                  <a:pt x="644381" y="-5943"/>
                  <a:pt x="768679" y="41597"/>
                  <a:pt x="869778" y="0"/>
                </a:cubicBezTo>
                <a:cubicBezTo>
                  <a:pt x="970877" y="-41597"/>
                  <a:pt x="1422631" y="80332"/>
                  <a:pt x="1579333" y="0"/>
                </a:cubicBezTo>
                <a:cubicBezTo>
                  <a:pt x="1736036" y="-80332"/>
                  <a:pt x="1919659" y="54731"/>
                  <a:pt x="2082888" y="0"/>
                </a:cubicBezTo>
                <a:cubicBezTo>
                  <a:pt x="2246117" y="-54731"/>
                  <a:pt x="2342790" y="21907"/>
                  <a:pt x="2586444" y="0"/>
                </a:cubicBezTo>
                <a:cubicBezTo>
                  <a:pt x="2830098" y="-21907"/>
                  <a:pt x="3053082" y="44790"/>
                  <a:pt x="3295999" y="0"/>
                </a:cubicBezTo>
                <a:cubicBezTo>
                  <a:pt x="3538916" y="-44790"/>
                  <a:pt x="3528751" y="31830"/>
                  <a:pt x="3730888" y="0"/>
                </a:cubicBezTo>
                <a:cubicBezTo>
                  <a:pt x="3933025" y="-31830"/>
                  <a:pt x="4130472" y="69167"/>
                  <a:pt x="4440443" y="0"/>
                </a:cubicBezTo>
                <a:cubicBezTo>
                  <a:pt x="4750414" y="-69167"/>
                  <a:pt x="4817762" y="34577"/>
                  <a:pt x="5149999" y="0"/>
                </a:cubicBezTo>
                <a:cubicBezTo>
                  <a:pt x="5482236" y="-34577"/>
                  <a:pt x="5585782" y="41993"/>
                  <a:pt x="5722221" y="0"/>
                </a:cubicBezTo>
                <a:cubicBezTo>
                  <a:pt x="5858660" y="-41993"/>
                  <a:pt x="6522430" y="67156"/>
                  <a:pt x="6866665" y="0"/>
                </a:cubicBezTo>
                <a:cubicBezTo>
                  <a:pt x="6901914" y="175314"/>
                  <a:pt x="6835371" y="209229"/>
                  <a:pt x="6866665" y="388106"/>
                </a:cubicBezTo>
                <a:cubicBezTo>
                  <a:pt x="6897959" y="566983"/>
                  <a:pt x="6831380" y="628797"/>
                  <a:pt x="6866665" y="752206"/>
                </a:cubicBezTo>
                <a:cubicBezTo>
                  <a:pt x="6901950" y="875615"/>
                  <a:pt x="6825571" y="1013344"/>
                  <a:pt x="6866665" y="1200329"/>
                </a:cubicBezTo>
                <a:cubicBezTo>
                  <a:pt x="6689585" y="1236215"/>
                  <a:pt x="6440721" y="1153936"/>
                  <a:pt x="6294443" y="1200329"/>
                </a:cubicBezTo>
                <a:cubicBezTo>
                  <a:pt x="6148165" y="1246722"/>
                  <a:pt x="5938315" y="1192013"/>
                  <a:pt x="5722221" y="1200329"/>
                </a:cubicBezTo>
                <a:cubicBezTo>
                  <a:pt x="5506127" y="1208645"/>
                  <a:pt x="5185133" y="1192570"/>
                  <a:pt x="5012665" y="1200329"/>
                </a:cubicBezTo>
                <a:cubicBezTo>
                  <a:pt x="4840197" y="1208088"/>
                  <a:pt x="4670968" y="1147002"/>
                  <a:pt x="4440443" y="1200329"/>
                </a:cubicBezTo>
                <a:cubicBezTo>
                  <a:pt x="4209918" y="1253656"/>
                  <a:pt x="4235319" y="1173062"/>
                  <a:pt x="4074221" y="1200329"/>
                </a:cubicBezTo>
                <a:cubicBezTo>
                  <a:pt x="3913123" y="1227596"/>
                  <a:pt x="3738975" y="1169740"/>
                  <a:pt x="3639332" y="1200329"/>
                </a:cubicBezTo>
                <a:cubicBezTo>
                  <a:pt x="3539689" y="1230918"/>
                  <a:pt x="3185044" y="1139133"/>
                  <a:pt x="2929777" y="1200329"/>
                </a:cubicBezTo>
                <a:cubicBezTo>
                  <a:pt x="2674511" y="1261525"/>
                  <a:pt x="2592741" y="1162568"/>
                  <a:pt x="2357555" y="1200329"/>
                </a:cubicBezTo>
                <a:cubicBezTo>
                  <a:pt x="2122369" y="1238090"/>
                  <a:pt x="2090124" y="1172816"/>
                  <a:pt x="1922666" y="1200329"/>
                </a:cubicBezTo>
                <a:cubicBezTo>
                  <a:pt x="1755208" y="1227842"/>
                  <a:pt x="1630924" y="1159068"/>
                  <a:pt x="1350444" y="1200329"/>
                </a:cubicBezTo>
                <a:cubicBezTo>
                  <a:pt x="1069964" y="1241590"/>
                  <a:pt x="1154688" y="1174204"/>
                  <a:pt x="984222" y="1200329"/>
                </a:cubicBezTo>
                <a:cubicBezTo>
                  <a:pt x="813756" y="1226454"/>
                  <a:pt x="708740" y="1187043"/>
                  <a:pt x="618000" y="1200329"/>
                </a:cubicBezTo>
                <a:cubicBezTo>
                  <a:pt x="527260" y="1213615"/>
                  <a:pt x="263367" y="1189081"/>
                  <a:pt x="0" y="1200329"/>
                </a:cubicBezTo>
                <a:cubicBezTo>
                  <a:pt x="-35652" y="1037195"/>
                  <a:pt x="43436" y="947441"/>
                  <a:pt x="0" y="824226"/>
                </a:cubicBezTo>
                <a:cubicBezTo>
                  <a:pt x="-43436" y="701011"/>
                  <a:pt x="39561" y="517177"/>
                  <a:pt x="0" y="400110"/>
                </a:cubicBezTo>
                <a:cubicBezTo>
                  <a:pt x="-39561" y="283043"/>
                  <a:pt x="35203" y="140009"/>
                  <a:pt x="0" y="0"/>
                </a:cubicBezTo>
                <a:close/>
              </a:path>
            </a:pathLst>
          </a:custGeom>
          <a:noFill/>
          <a:ln w="47625" cmpd="dbl">
            <a:solidFill>
              <a:schemeClr val="accent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sl-SI" sz="2400" dirty="0"/>
              <a:t>Poglej posnetka: </a:t>
            </a:r>
            <a:r>
              <a:rPr lang="sl-SI" sz="2400" dirty="0">
                <a:hlinkClick r:id="rId2"/>
              </a:rPr>
              <a:t>https://www.youtube.com/watch?v=mQLo1n3zNsw</a:t>
            </a:r>
            <a:r>
              <a:rPr lang="sl-SI" sz="2400" dirty="0"/>
              <a:t> </a:t>
            </a:r>
          </a:p>
          <a:p>
            <a:r>
              <a:rPr lang="sl-SI" sz="2400" dirty="0">
                <a:hlinkClick r:id="rId3"/>
              </a:rPr>
              <a:t>https://www.youtube.com/watch?v=eKB9S0kjZwM</a:t>
            </a:r>
            <a:r>
              <a:rPr lang="sl-SI" sz="2400" dirty="0"/>
              <a:t>  </a:t>
            </a:r>
          </a:p>
        </p:txBody>
      </p:sp>
      <p:pic>
        <p:nvPicPr>
          <p:cNvPr id="9" name="Slika 8" descr="Slika, ki vsebuje besede hrana, pokrito, skupina, številni&#10;&#10;Opis je samodejno ustvarjen">
            <a:extLst>
              <a:ext uri="{FF2B5EF4-FFF2-40B4-BE49-F238E27FC236}">
                <a16:creationId xmlns:a16="http://schemas.microsoft.com/office/drawing/2014/main" id="{441E8A6C-1D1B-4C27-83AC-BC6CFDE1C2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4609"/>
            <a:ext cx="3173463" cy="210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 descr="Slika, ki vsebuje besede notranji, omara, oseba, pečica&#10;&#10;Opis je samodejno ustvarjen">
            <a:extLst>
              <a:ext uri="{FF2B5EF4-FFF2-40B4-BE49-F238E27FC236}">
                <a16:creationId xmlns:a16="http://schemas.microsoft.com/office/drawing/2014/main" id="{00E937F0-4B81-4226-808E-08A1974153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67" y="3283839"/>
            <a:ext cx="2833219" cy="188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778F431B-BC10-491F-BA4A-51F3E8233DDD}"/>
              </a:ext>
            </a:extLst>
          </p:cNvPr>
          <p:cNvSpPr txBox="1"/>
          <p:nvPr/>
        </p:nvSpPr>
        <p:spPr>
          <a:xfrm>
            <a:off x="7805057" y="1654629"/>
            <a:ext cx="4169229" cy="584775"/>
          </a:xfrm>
          <a:custGeom>
            <a:avLst/>
            <a:gdLst>
              <a:gd name="connsiteX0" fmla="*/ 0 w 4169229"/>
              <a:gd name="connsiteY0" fmla="*/ 0 h 584775"/>
              <a:gd name="connsiteX1" fmla="*/ 553912 w 4169229"/>
              <a:gd name="connsiteY1" fmla="*/ 0 h 584775"/>
              <a:gd name="connsiteX2" fmla="*/ 1024439 w 4169229"/>
              <a:gd name="connsiteY2" fmla="*/ 0 h 584775"/>
              <a:gd name="connsiteX3" fmla="*/ 1703428 w 4169229"/>
              <a:gd name="connsiteY3" fmla="*/ 0 h 584775"/>
              <a:gd name="connsiteX4" fmla="*/ 2257340 w 4169229"/>
              <a:gd name="connsiteY4" fmla="*/ 0 h 584775"/>
              <a:gd name="connsiteX5" fmla="*/ 2811252 w 4169229"/>
              <a:gd name="connsiteY5" fmla="*/ 0 h 584775"/>
              <a:gd name="connsiteX6" fmla="*/ 3490240 w 4169229"/>
              <a:gd name="connsiteY6" fmla="*/ 0 h 584775"/>
              <a:gd name="connsiteX7" fmla="*/ 4169229 w 4169229"/>
              <a:gd name="connsiteY7" fmla="*/ 0 h 584775"/>
              <a:gd name="connsiteX8" fmla="*/ 4169229 w 4169229"/>
              <a:gd name="connsiteY8" fmla="*/ 584775 h 584775"/>
              <a:gd name="connsiteX9" fmla="*/ 3657009 w 4169229"/>
              <a:gd name="connsiteY9" fmla="*/ 584775 h 584775"/>
              <a:gd name="connsiteX10" fmla="*/ 3061405 w 4169229"/>
              <a:gd name="connsiteY10" fmla="*/ 584775 h 584775"/>
              <a:gd name="connsiteX11" fmla="*/ 2465801 w 4169229"/>
              <a:gd name="connsiteY11" fmla="*/ 584775 h 584775"/>
              <a:gd name="connsiteX12" fmla="*/ 1911889 w 4169229"/>
              <a:gd name="connsiteY12" fmla="*/ 584775 h 584775"/>
              <a:gd name="connsiteX13" fmla="*/ 1232901 w 4169229"/>
              <a:gd name="connsiteY13" fmla="*/ 584775 h 584775"/>
              <a:gd name="connsiteX14" fmla="*/ 553912 w 4169229"/>
              <a:gd name="connsiteY14" fmla="*/ 584775 h 584775"/>
              <a:gd name="connsiteX15" fmla="*/ 0 w 4169229"/>
              <a:gd name="connsiteY15" fmla="*/ 584775 h 584775"/>
              <a:gd name="connsiteX16" fmla="*/ 0 w 4169229"/>
              <a:gd name="connsiteY1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69229" h="584775" extrusionOk="0">
                <a:moveTo>
                  <a:pt x="0" y="0"/>
                </a:moveTo>
                <a:cubicBezTo>
                  <a:pt x="220531" y="-9384"/>
                  <a:pt x="414713" y="53105"/>
                  <a:pt x="553912" y="0"/>
                </a:cubicBezTo>
                <a:cubicBezTo>
                  <a:pt x="693111" y="-53105"/>
                  <a:pt x="870126" y="15013"/>
                  <a:pt x="1024439" y="0"/>
                </a:cubicBezTo>
                <a:cubicBezTo>
                  <a:pt x="1178752" y="-15013"/>
                  <a:pt x="1494816" y="69740"/>
                  <a:pt x="1703428" y="0"/>
                </a:cubicBezTo>
                <a:cubicBezTo>
                  <a:pt x="1912040" y="-69740"/>
                  <a:pt x="2081016" y="54703"/>
                  <a:pt x="2257340" y="0"/>
                </a:cubicBezTo>
                <a:cubicBezTo>
                  <a:pt x="2433664" y="-54703"/>
                  <a:pt x="2602724" y="13951"/>
                  <a:pt x="2811252" y="0"/>
                </a:cubicBezTo>
                <a:cubicBezTo>
                  <a:pt x="3019780" y="-13951"/>
                  <a:pt x="3296992" y="30530"/>
                  <a:pt x="3490240" y="0"/>
                </a:cubicBezTo>
                <a:cubicBezTo>
                  <a:pt x="3683488" y="-30530"/>
                  <a:pt x="4026338" y="15578"/>
                  <a:pt x="4169229" y="0"/>
                </a:cubicBezTo>
                <a:cubicBezTo>
                  <a:pt x="4223034" y="188898"/>
                  <a:pt x="4156915" y="349755"/>
                  <a:pt x="4169229" y="584775"/>
                </a:cubicBezTo>
                <a:cubicBezTo>
                  <a:pt x="3957499" y="639200"/>
                  <a:pt x="3833144" y="560409"/>
                  <a:pt x="3657009" y="584775"/>
                </a:cubicBezTo>
                <a:cubicBezTo>
                  <a:pt x="3480874" y="609141"/>
                  <a:pt x="3212613" y="570554"/>
                  <a:pt x="3061405" y="584775"/>
                </a:cubicBezTo>
                <a:cubicBezTo>
                  <a:pt x="2910197" y="598996"/>
                  <a:pt x="2646308" y="578836"/>
                  <a:pt x="2465801" y="584775"/>
                </a:cubicBezTo>
                <a:cubicBezTo>
                  <a:pt x="2285294" y="590714"/>
                  <a:pt x="2173386" y="530411"/>
                  <a:pt x="1911889" y="584775"/>
                </a:cubicBezTo>
                <a:cubicBezTo>
                  <a:pt x="1650392" y="639139"/>
                  <a:pt x="1443618" y="567397"/>
                  <a:pt x="1232901" y="584775"/>
                </a:cubicBezTo>
                <a:cubicBezTo>
                  <a:pt x="1022184" y="602153"/>
                  <a:pt x="709596" y="521462"/>
                  <a:pt x="553912" y="584775"/>
                </a:cubicBezTo>
                <a:cubicBezTo>
                  <a:pt x="398228" y="648088"/>
                  <a:pt x="135671" y="574886"/>
                  <a:pt x="0" y="584775"/>
                </a:cubicBezTo>
                <a:cubicBezTo>
                  <a:pt x="-37908" y="447747"/>
                  <a:pt x="53521" y="23344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sl-SI" b="1" dirty="0"/>
              <a:t>Zanimivo:</a:t>
            </a:r>
            <a:r>
              <a:rPr lang="sl-SI" dirty="0"/>
              <a:t> </a:t>
            </a:r>
          </a:p>
          <a:p>
            <a:r>
              <a:rPr lang="sl-SI" sz="1400" dirty="0">
                <a:hlinkClick r:id="rId6"/>
              </a:rPr>
              <a:t>https://www.youtube.com/watch?v=pyrCCoytDkg</a:t>
            </a:r>
            <a:r>
              <a:rPr lang="sl-SI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739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0987E373-9B5B-46D2-89C5-217A4F99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039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Oblike denarja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B6B6BBC-851E-42FE-8984-645705C05039}"/>
              </a:ext>
            </a:extLst>
          </p:cNvPr>
          <p:cNvSpPr txBox="1"/>
          <p:nvPr/>
        </p:nvSpPr>
        <p:spPr>
          <a:xfrm>
            <a:off x="979712" y="1671505"/>
            <a:ext cx="2852057" cy="6469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l-SI" sz="3200" b="1" dirty="0"/>
              <a:t>KNJIŽNI DENAR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89AD1D9-621D-45AB-B635-F4F0541847B6}"/>
              </a:ext>
            </a:extLst>
          </p:cNvPr>
          <p:cNvSpPr txBox="1"/>
          <p:nvPr/>
        </p:nvSpPr>
        <p:spPr>
          <a:xfrm>
            <a:off x="7363211" y="1399090"/>
            <a:ext cx="2677886" cy="11918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l-SI" sz="3200" b="1" dirty="0"/>
              <a:t>ELEKTRONSKI DENAR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FE10AF54-C7B8-45AE-8DA0-11355569FAF5}"/>
              </a:ext>
            </a:extLst>
          </p:cNvPr>
          <p:cNvSpPr txBox="1"/>
          <p:nvPr/>
        </p:nvSpPr>
        <p:spPr>
          <a:xfrm>
            <a:off x="979712" y="2590906"/>
            <a:ext cx="3769429" cy="193899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sl-SI" sz="2400" b="1" dirty="0"/>
              <a:t>Nakazilo</a:t>
            </a:r>
            <a:r>
              <a:rPr lang="sl-SI" sz="2400" dirty="0"/>
              <a:t> (plača, pokojnina…) na </a:t>
            </a:r>
            <a:r>
              <a:rPr lang="sl-SI" sz="2400" b="1" dirty="0"/>
              <a:t>osebni</a:t>
            </a:r>
            <a:r>
              <a:rPr lang="sl-SI" sz="2400" dirty="0"/>
              <a:t> (bančni) </a:t>
            </a:r>
            <a:r>
              <a:rPr lang="sl-SI" sz="2400" b="1" dirty="0"/>
              <a:t>račun</a:t>
            </a:r>
            <a:r>
              <a:rPr lang="sl-SI" sz="2400" dirty="0"/>
              <a:t>. Včasih so ta nakazila vpisovali v knjižice – od tod izhaja ime knjižni denar. 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3FEB772-1677-4C6D-8F5E-3D77DB23F681}"/>
              </a:ext>
            </a:extLst>
          </p:cNvPr>
          <p:cNvSpPr txBox="1"/>
          <p:nvPr/>
        </p:nvSpPr>
        <p:spPr>
          <a:xfrm>
            <a:off x="7442859" y="3042393"/>
            <a:ext cx="4019798" cy="2677656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sl-SI" sz="2400" dirty="0"/>
              <a:t>Denar, naložen na računu in se plačuje s </a:t>
            </a:r>
            <a:r>
              <a:rPr lang="sl-SI" sz="2400" b="1" dirty="0"/>
              <a:t>plačilnimi karticami </a:t>
            </a:r>
            <a:r>
              <a:rPr lang="sl-SI" sz="2400" dirty="0"/>
              <a:t>(plastični denar). Pri kreditni kartici je plačilo odloženo. To pomeni, da nam denarja ne vzamejo takoj z računa, temveč enkrat mesečno. </a:t>
            </a:r>
          </a:p>
        </p:txBody>
      </p:sp>
      <p:pic>
        <p:nvPicPr>
          <p:cNvPr id="15" name="Slika 14" descr="Slika, ki vsebuje besede sedeče, kovček, vreča, miza&#10;&#10;Opis je samodejno ustvarjen">
            <a:extLst>
              <a:ext uri="{FF2B5EF4-FFF2-40B4-BE49-F238E27FC236}">
                <a16:creationId xmlns:a16="http://schemas.microsoft.com/office/drawing/2014/main" id="{19648B06-538C-46FE-8F6E-43FB985F2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31713" b="14225"/>
          <a:stretch/>
        </p:blipFill>
        <p:spPr>
          <a:xfrm>
            <a:off x="3648594" y="4815777"/>
            <a:ext cx="3714617" cy="1724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6568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7C88FE-653E-4A3F-A268-4EEBE7B0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68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Načini plačevanja</a:t>
            </a:r>
          </a:p>
        </p:txBody>
      </p:sp>
      <p:pic>
        <p:nvPicPr>
          <p:cNvPr id="9" name="Slika 8" descr="Slika, ki vsebuje besede kontrolnik, oddaljeno, miza, mobilni telefon&#10;&#10;Opis je samodejno ustvarjen">
            <a:extLst>
              <a:ext uri="{FF2B5EF4-FFF2-40B4-BE49-F238E27FC236}">
                <a16:creationId xmlns:a16="http://schemas.microsoft.com/office/drawing/2014/main" id="{FDC15864-8462-420F-A5C0-5388E9F47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943" y="3982073"/>
            <a:ext cx="3767675" cy="251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1613ACB-42D0-4B29-9B09-BA121EEF1FE6}"/>
              </a:ext>
            </a:extLst>
          </p:cNvPr>
          <p:cNvSpPr txBox="1"/>
          <p:nvPr/>
        </p:nvSpPr>
        <p:spPr>
          <a:xfrm>
            <a:off x="685799" y="1743841"/>
            <a:ext cx="10167257" cy="5107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sl-SI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GOTOVINSKO PLAČEVANJE</a:t>
            </a:r>
            <a:r>
              <a:rPr lang="sl-SI" sz="2400" dirty="0"/>
              <a:t>: plačevanje s kovanci in bankovci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EA512198-0C96-4647-BA42-4BFFA738B6A5}"/>
              </a:ext>
            </a:extLst>
          </p:cNvPr>
          <p:cNvSpPr txBox="1"/>
          <p:nvPr/>
        </p:nvSpPr>
        <p:spPr>
          <a:xfrm>
            <a:off x="702128" y="2506559"/>
            <a:ext cx="10651672" cy="9194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sl-SI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NEGOTOVINSKO PLAČEVANJE</a:t>
            </a:r>
            <a:r>
              <a:rPr lang="sl-SI" sz="2400" dirty="0"/>
              <a:t>: plačevanje s plačilnimi karticami, nakazila na bančni račun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53D8BA2-DF45-4529-AF86-7DB4722C119E}"/>
              </a:ext>
            </a:extLst>
          </p:cNvPr>
          <p:cNvSpPr txBox="1"/>
          <p:nvPr/>
        </p:nvSpPr>
        <p:spPr>
          <a:xfrm>
            <a:off x="702128" y="3869441"/>
            <a:ext cx="9187543" cy="51077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sl-SI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OBROČNO ODPLAČEVANJE</a:t>
            </a:r>
            <a:r>
              <a:rPr lang="sl-SI" sz="2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</a:t>
            </a:r>
            <a:r>
              <a:rPr lang="sl-SI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znesek odplačujemo v več delih ali obrokih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0148D711-D778-4856-96DD-96C806A6C9C0}"/>
              </a:ext>
            </a:extLst>
          </p:cNvPr>
          <p:cNvSpPr txBox="1"/>
          <p:nvPr/>
        </p:nvSpPr>
        <p:spPr>
          <a:xfrm>
            <a:off x="702128" y="4970779"/>
            <a:ext cx="5116286" cy="13280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sl-SI" sz="24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PLAČILO Z ODLOGOM</a:t>
            </a:r>
            <a:r>
              <a:rPr lang="sl-SI" sz="2400" dirty="0">
                <a:solidFill>
                  <a:srgbClr val="C00000"/>
                </a:solidFill>
              </a:rPr>
              <a:t>: </a:t>
            </a:r>
            <a:r>
              <a:rPr lang="sl-SI" sz="2400" dirty="0"/>
              <a:t>odloženo plačilo (enkrat mesečno) pri kreditnih karticah </a:t>
            </a:r>
          </a:p>
        </p:txBody>
      </p:sp>
    </p:spTree>
    <p:extLst>
      <p:ext uri="{BB962C8B-B14F-4D97-AF65-F5344CB8AC3E}">
        <p14:creationId xmlns:p14="http://schemas.microsoft.com/office/powerpoint/2010/main" val="4135418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9E125F-E766-4444-A4F4-69DF68E55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469073" cy="9073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/>
            </a:sp3d>
          </a:bodyPr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Funkcije denarja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0D407360-1757-40C6-90CD-C4C6E3649C5E}"/>
              </a:ext>
            </a:extLst>
          </p:cNvPr>
          <p:cNvSpPr txBox="1"/>
          <p:nvPr/>
        </p:nvSpPr>
        <p:spPr>
          <a:xfrm>
            <a:off x="5976257" y="618754"/>
            <a:ext cx="4469073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>
                    <a:lumMod val="95000"/>
                  </a:schemeClr>
                </a:solidFill>
              </a:rPr>
              <a:t>Denar ima več funkcij: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FB2A106-5D26-480C-8269-A04B3BB4D603}"/>
              </a:ext>
            </a:extLst>
          </p:cNvPr>
          <p:cNvSpPr txBox="1"/>
          <p:nvPr/>
        </p:nvSpPr>
        <p:spPr>
          <a:xfrm>
            <a:off x="489857" y="1656314"/>
            <a:ext cx="3026229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l-SI" sz="2400" b="1" dirty="0"/>
              <a:t>PLAČILNO SREDSTVO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5DDB332-0CB6-4959-B33B-358EFDD298CB}"/>
              </a:ext>
            </a:extLst>
          </p:cNvPr>
          <p:cNvSpPr txBox="1"/>
          <p:nvPr/>
        </p:nvSpPr>
        <p:spPr>
          <a:xfrm>
            <a:off x="4310741" y="1656314"/>
            <a:ext cx="333103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l-SI" sz="2400" b="1" dirty="0"/>
              <a:t>MENJALNI POSREDNIK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F1005FE-AA76-4F53-B89D-B3C2F91D8373}"/>
              </a:ext>
            </a:extLst>
          </p:cNvPr>
          <p:cNvSpPr txBox="1"/>
          <p:nvPr/>
        </p:nvSpPr>
        <p:spPr>
          <a:xfrm>
            <a:off x="671361" y="5785083"/>
            <a:ext cx="3026229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l-SI" sz="2400" b="1" dirty="0"/>
              <a:t>MERA VREDNOSTI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CE7C1131-992B-4455-A306-29D1F502BE36}"/>
              </a:ext>
            </a:extLst>
          </p:cNvPr>
          <p:cNvSpPr txBox="1"/>
          <p:nvPr/>
        </p:nvSpPr>
        <p:spPr>
          <a:xfrm>
            <a:off x="8675914" y="1656314"/>
            <a:ext cx="3026229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l-SI" sz="2400" b="1" dirty="0"/>
              <a:t>HRANILEC VREDNOSTI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AE3DC8C-546A-4AE2-8B2E-E61EBDD1242A}"/>
              </a:ext>
            </a:extLst>
          </p:cNvPr>
          <p:cNvSpPr txBox="1"/>
          <p:nvPr/>
        </p:nvSpPr>
        <p:spPr>
          <a:xfrm>
            <a:off x="733379" y="2368800"/>
            <a:ext cx="2492830" cy="400110"/>
          </a:xfrm>
          <a:custGeom>
            <a:avLst/>
            <a:gdLst>
              <a:gd name="connsiteX0" fmla="*/ 0 w 2492830"/>
              <a:gd name="connsiteY0" fmla="*/ 0 h 400110"/>
              <a:gd name="connsiteX1" fmla="*/ 523494 w 2492830"/>
              <a:gd name="connsiteY1" fmla="*/ 0 h 400110"/>
              <a:gd name="connsiteX2" fmla="*/ 972204 w 2492830"/>
              <a:gd name="connsiteY2" fmla="*/ 0 h 400110"/>
              <a:gd name="connsiteX3" fmla="*/ 1495698 w 2492830"/>
              <a:gd name="connsiteY3" fmla="*/ 0 h 400110"/>
              <a:gd name="connsiteX4" fmla="*/ 1944407 w 2492830"/>
              <a:gd name="connsiteY4" fmla="*/ 0 h 400110"/>
              <a:gd name="connsiteX5" fmla="*/ 2492830 w 2492830"/>
              <a:gd name="connsiteY5" fmla="*/ 0 h 400110"/>
              <a:gd name="connsiteX6" fmla="*/ 2492830 w 2492830"/>
              <a:gd name="connsiteY6" fmla="*/ 400110 h 400110"/>
              <a:gd name="connsiteX7" fmla="*/ 2044121 w 2492830"/>
              <a:gd name="connsiteY7" fmla="*/ 400110 h 400110"/>
              <a:gd name="connsiteX8" fmla="*/ 1570483 w 2492830"/>
              <a:gd name="connsiteY8" fmla="*/ 400110 h 400110"/>
              <a:gd name="connsiteX9" fmla="*/ 1146702 w 2492830"/>
              <a:gd name="connsiteY9" fmla="*/ 400110 h 400110"/>
              <a:gd name="connsiteX10" fmla="*/ 697992 w 2492830"/>
              <a:gd name="connsiteY10" fmla="*/ 400110 h 400110"/>
              <a:gd name="connsiteX11" fmla="*/ 0 w 2492830"/>
              <a:gd name="connsiteY11" fmla="*/ 400110 h 400110"/>
              <a:gd name="connsiteX12" fmla="*/ 0 w 2492830"/>
              <a:gd name="connsiteY12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92830" h="400110" extrusionOk="0">
                <a:moveTo>
                  <a:pt x="0" y="0"/>
                </a:moveTo>
                <a:cubicBezTo>
                  <a:pt x="218535" y="-49981"/>
                  <a:pt x="273479" y="29819"/>
                  <a:pt x="523494" y="0"/>
                </a:cubicBezTo>
                <a:cubicBezTo>
                  <a:pt x="773509" y="-29819"/>
                  <a:pt x="774590" y="12995"/>
                  <a:pt x="972204" y="0"/>
                </a:cubicBezTo>
                <a:cubicBezTo>
                  <a:pt x="1169818" y="-12995"/>
                  <a:pt x="1382635" y="13712"/>
                  <a:pt x="1495698" y="0"/>
                </a:cubicBezTo>
                <a:cubicBezTo>
                  <a:pt x="1608761" y="-13712"/>
                  <a:pt x="1826744" y="24714"/>
                  <a:pt x="1944407" y="0"/>
                </a:cubicBezTo>
                <a:cubicBezTo>
                  <a:pt x="2062070" y="-24714"/>
                  <a:pt x="2355214" y="26190"/>
                  <a:pt x="2492830" y="0"/>
                </a:cubicBezTo>
                <a:cubicBezTo>
                  <a:pt x="2534934" y="156800"/>
                  <a:pt x="2484431" y="201242"/>
                  <a:pt x="2492830" y="400110"/>
                </a:cubicBezTo>
                <a:cubicBezTo>
                  <a:pt x="2307099" y="443264"/>
                  <a:pt x="2145113" y="351584"/>
                  <a:pt x="2044121" y="400110"/>
                </a:cubicBezTo>
                <a:cubicBezTo>
                  <a:pt x="1943129" y="448636"/>
                  <a:pt x="1749280" y="396326"/>
                  <a:pt x="1570483" y="400110"/>
                </a:cubicBezTo>
                <a:cubicBezTo>
                  <a:pt x="1391686" y="403894"/>
                  <a:pt x="1310176" y="377885"/>
                  <a:pt x="1146702" y="400110"/>
                </a:cubicBezTo>
                <a:cubicBezTo>
                  <a:pt x="983228" y="422335"/>
                  <a:pt x="889406" y="388429"/>
                  <a:pt x="697992" y="400110"/>
                </a:cubicBezTo>
                <a:cubicBezTo>
                  <a:pt x="506578" y="411791"/>
                  <a:pt x="160373" y="351018"/>
                  <a:pt x="0" y="400110"/>
                </a:cubicBezTo>
                <a:cubicBezTo>
                  <a:pt x="-12694" y="215346"/>
                  <a:pt x="186" y="14063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5034963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sl-SI" sz="2000" dirty="0"/>
              <a:t>Z NJIM PLAČUJEMO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E03DA75-AF6A-49FC-B24A-5ED5AE1F3E38}"/>
              </a:ext>
            </a:extLst>
          </p:cNvPr>
          <p:cNvSpPr txBox="1"/>
          <p:nvPr/>
        </p:nvSpPr>
        <p:spPr>
          <a:xfrm>
            <a:off x="4437947" y="2365593"/>
            <a:ext cx="3026229" cy="707886"/>
          </a:xfrm>
          <a:custGeom>
            <a:avLst/>
            <a:gdLst>
              <a:gd name="connsiteX0" fmla="*/ 0 w 3026229"/>
              <a:gd name="connsiteY0" fmla="*/ 0 h 707886"/>
              <a:gd name="connsiteX1" fmla="*/ 534634 w 3026229"/>
              <a:gd name="connsiteY1" fmla="*/ 0 h 707886"/>
              <a:gd name="connsiteX2" fmla="*/ 1039005 w 3026229"/>
              <a:gd name="connsiteY2" fmla="*/ 0 h 707886"/>
              <a:gd name="connsiteX3" fmla="*/ 1603901 w 3026229"/>
              <a:gd name="connsiteY3" fmla="*/ 0 h 707886"/>
              <a:gd name="connsiteX4" fmla="*/ 2108273 w 3026229"/>
              <a:gd name="connsiteY4" fmla="*/ 0 h 707886"/>
              <a:gd name="connsiteX5" fmla="*/ 2582382 w 3026229"/>
              <a:gd name="connsiteY5" fmla="*/ 0 h 707886"/>
              <a:gd name="connsiteX6" fmla="*/ 3026229 w 3026229"/>
              <a:gd name="connsiteY6" fmla="*/ 0 h 707886"/>
              <a:gd name="connsiteX7" fmla="*/ 3026229 w 3026229"/>
              <a:gd name="connsiteY7" fmla="*/ 368101 h 707886"/>
              <a:gd name="connsiteX8" fmla="*/ 3026229 w 3026229"/>
              <a:gd name="connsiteY8" fmla="*/ 707886 h 707886"/>
              <a:gd name="connsiteX9" fmla="*/ 2491595 w 3026229"/>
              <a:gd name="connsiteY9" fmla="*/ 707886 h 707886"/>
              <a:gd name="connsiteX10" fmla="*/ 2017486 w 3026229"/>
              <a:gd name="connsiteY10" fmla="*/ 707886 h 707886"/>
              <a:gd name="connsiteX11" fmla="*/ 1482852 w 3026229"/>
              <a:gd name="connsiteY11" fmla="*/ 707886 h 707886"/>
              <a:gd name="connsiteX12" fmla="*/ 1039005 w 3026229"/>
              <a:gd name="connsiteY12" fmla="*/ 707886 h 707886"/>
              <a:gd name="connsiteX13" fmla="*/ 625421 w 3026229"/>
              <a:gd name="connsiteY13" fmla="*/ 707886 h 707886"/>
              <a:gd name="connsiteX14" fmla="*/ 0 w 3026229"/>
              <a:gd name="connsiteY14" fmla="*/ 707886 h 707886"/>
              <a:gd name="connsiteX15" fmla="*/ 0 w 3026229"/>
              <a:gd name="connsiteY15" fmla="*/ 361022 h 707886"/>
              <a:gd name="connsiteX16" fmla="*/ 0 w 3026229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26229" h="707886" extrusionOk="0">
                <a:moveTo>
                  <a:pt x="0" y="0"/>
                </a:moveTo>
                <a:cubicBezTo>
                  <a:pt x="258129" y="-39029"/>
                  <a:pt x="373611" y="27591"/>
                  <a:pt x="534634" y="0"/>
                </a:cubicBezTo>
                <a:cubicBezTo>
                  <a:pt x="695657" y="-27591"/>
                  <a:pt x="828208" y="36845"/>
                  <a:pt x="1039005" y="0"/>
                </a:cubicBezTo>
                <a:cubicBezTo>
                  <a:pt x="1249802" y="-36845"/>
                  <a:pt x="1457872" y="15583"/>
                  <a:pt x="1603901" y="0"/>
                </a:cubicBezTo>
                <a:cubicBezTo>
                  <a:pt x="1749930" y="-15583"/>
                  <a:pt x="1905196" y="10445"/>
                  <a:pt x="2108273" y="0"/>
                </a:cubicBezTo>
                <a:cubicBezTo>
                  <a:pt x="2311350" y="-10445"/>
                  <a:pt x="2483879" y="15580"/>
                  <a:pt x="2582382" y="0"/>
                </a:cubicBezTo>
                <a:cubicBezTo>
                  <a:pt x="2680885" y="-15580"/>
                  <a:pt x="2834944" y="45086"/>
                  <a:pt x="3026229" y="0"/>
                </a:cubicBezTo>
                <a:cubicBezTo>
                  <a:pt x="3065876" y="77249"/>
                  <a:pt x="3021083" y="277906"/>
                  <a:pt x="3026229" y="368101"/>
                </a:cubicBezTo>
                <a:cubicBezTo>
                  <a:pt x="3031375" y="458296"/>
                  <a:pt x="3006440" y="623980"/>
                  <a:pt x="3026229" y="707886"/>
                </a:cubicBezTo>
                <a:cubicBezTo>
                  <a:pt x="2860051" y="752981"/>
                  <a:pt x="2687472" y="701122"/>
                  <a:pt x="2491595" y="707886"/>
                </a:cubicBezTo>
                <a:cubicBezTo>
                  <a:pt x="2295718" y="714650"/>
                  <a:pt x="2121998" y="687536"/>
                  <a:pt x="2017486" y="707886"/>
                </a:cubicBezTo>
                <a:cubicBezTo>
                  <a:pt x="1912974" y="728236"/>
                  <a:pt x="1655170" y="675812"/>
                  <a:pt x="1482852" y="707886"/>
                </a:cubicBezTo>
                <a:cubicBezTo>
                  <a:pt x="1310534" y="739960"/>
                  <a:pt x="1184246" y="677652"/>
                  <a:pt x="1039005" y="707886"/>
                </a:cubicBezTo>
                <a:cubicBezTo>
                  <a:pt x="893764" y="738120"/>
                  <a:pt x="800613" y="667203"/>
                  <a:pt x="625421" y="707886"/>
                </a:cubicBezTo>
                <a:cubicBezTo>
                  <a:pt x="450229" y="748569"/>
                  <a:pt x="153705" y="692131"/>
                  <a:pt x="0" y="707886"/>
                </a:cubicBezTo>
                <a:cubicBezTo>
                  <a:pt x="-41487" y="623109"/>
                  <a:pt x="1588" y="474505"/>
                  <a:pt x="0" y="361022"/>
                </a:cubicBezTo>
                <a:cubicBezTo>
                  <a:pt x="-1588" y="247539"/>
                  <a:pt x="6823" y="7397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3495308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sl-SI" sz="2000" dirty="0"/>
              <a:t>IZDELEK ALI STORITEV ZAMENJAMO ZA DENAR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A6D1C07-DD7F-4B87-ABF8-83BF9EF722D3}"/>
              </a:ext>
            </a:extLst>
          </p:cNvPr>
          <p:cNvSpPr txBox="1"/>
          <p:nvPr/>
        </p:nvSpPr>
        <p:spPr>
          <a:xfrm>
            <a:off x="4045230" y="5784988"/>
            <a:ext cx="3026229" cy="707886"/>
          </a:xfrm>
          <a:custGeom>
            <a:avLst/>
            <a:gdLst>
              <a:gd name="connsiteX0" fmla="*/ 0 w 3026229"/>
              <a:gd name="connsiteY0" fmla="*/ 0 h 707886"/>
              <a:gd name="connsiteX1" fmla="*/ 504372 w 3026229"/>
              <a:gd name="connsiteY1" fmla="*/ 0 h 707886"/>
              <a:gd name="connsiteX2" fmla="*/ 948218 w 3026229"/>
              <a:gd name="connsiteY2" fmla="*/ 0 h 707886"/>
              <a:gd name="connsiteX3" fmla="*/ 1361803 w 3026229"/>
              <a:gd name="connsiteY3" fmla="*/ 0 h 707886"/>
              <a:gd name="connsiteX4" fmla="*/ 1896437 w 3026229"/>
              <a:gd name="connsiteY4" fmla="*/ 0 h 707886"/>
              <a:gd name="connsiteX5" fmla="*/ 2340284 w 3026229"/>
              <a:gd name="connsiteY5" fmla="*/ 0 h 707886"/>
              <a:gd name="connsiteX6" fmla="*/ 3026229 w 3026229"/>
              <a:gd name="connsiteY6" fmla="*/ 0 h 707886"/>
              <a:gd name="connsiteX7" fmla="*/ 3026229 w 3026229"/>
              <a:gd name="connsiteY7" fmla="*/ 353943 h 707886"/>
              <a:gd name="connsiteX8" fmla="*/ 3026229 w 3026229"/>
              <a:gd name="connsiteY8" fmla="*/ 707886 h 707886"/>
              <a:gd name="connsiteX9" fmla="*/ 2612644 w 3026229"/>
              <a:gd name="connsiteY9" fmla="*/ 707886 h 707886"/>
              <a:gd name="connsiteX10" fmla="*/ 2199060 w 3026229"/>
              <a:gd name="connsiteY10" fmla="*/ 707886 h 707886"/>
              <a:gd name="connsiteX11" fmla="*/ 1694688 w 3026229"/>
              <a:gd name="connsiteY11" fmla="*/ 707886 h 707886"/>
              <a:gd name="connsiteX12" fmla="*/ 1160054 w 3026229"/>
              <a:gd name="connsiteY12" fmla="*/ 707886 h 707886"/>
              <a:gd name="connsiteX13" fmla="*/ 746470 w 3026229"/>
              <a:gd name="connsiteY13" fmla="*/ 707886 h 707886"/>
              <a:gd name="connsiteX14" fmla="*/ 0 w 3026229"/>
              <a:gd name="connsiteY14" fmla="*/ 707886 h 707886"/>
              <a:gd name="connsiteX15" fmla="*/ 0 w 3026229"/>
              <a:gd name="connsiteY15" fmla="*/ 368101 h 707886"/>
              <a:gd name="connsiteX16" fmla="*/ 0 w 3026229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26229" h="707886" extrusionOk="0">
                <a:moveTo>
                  <a:pt x="0" y="0"/>
                </a:moveTo>
                <a:cubicBezTo>
                  <a:pt x="225733" y="-20678"/>
                  <a:pt x="331178" y="47035"/>
                  <a:pt x="504372" y="0"/>
                </a:cubicBezTo>
                <a:cubicBezTo>
                  <a:pt x="677566" y="-47035"/>
                  <a:pt x="772164" y="18788"/>
                  <a:pt x="948218" y="0"/>
                </a:cubicBezTo>
                <a:cubicBezTo>
                  <a:pt x="1124272" y="-18788"/>
                  <a:pt x="1250839" y="2816"/>
                  <a:pt x="1361803" y="0"/>
                </a:cubicBezTo>
                <a:cubicBezTo>
                  <a:pt x="1472768" y="-2816"/>
                  <a:pt x="1656807" y="55596"/>
                  <a:pt x="1896437" y="0"/>
                </a:cubicBezTo>
                <a:cubicBezTo>
                  <a:pt x="2136067" y="-55596"/>
                  <a:pt x="2188922" y="36652"/>
                  <a:pt x="2340284" y="0"/>
                </a:cubicBezTo>
                <a:cubicBezTo>
                  <a:pt x="2491646" y="-36652"/>
                  <a:pt x="2792325" y="19072"/>
                  <a:pt x="3026229" y="0"/>
                </a:cubicBezTo>
                <a:cubicBezTo>
                  <a:pt x="3035298" y="129682"/>
                  <a:pt x="2991980" y="222483"/>
                  <a:pt x="3026229" y="353943"/>
                </a:cubicBezTo>
                <a:cubicBezTo>
                  <a:pt x="3060478" y="485403"/>
                  <a:pt x="3015865" y="541200"/>
                  <a:pt x="3026229" y="707886"/>
                </a:cubicBezTo>
                <a:cubicBezTo>
                  <a:pt x="2891239" y="746728"/>
                  <a:pt x="2803361" y="681641"/>
                  <a:pt x="2612644" y="707886"/>
                </a:cubicBezTo>
                <a:cubicBezTo>
                  <a:pt x="2421928" y="734131"/>
                  <a:pt x="2359442" y="683243"/>
                  <a:pt x="2199060" y="707886"/>
                </a:cubicBezTo>
                <a:cubicBezTo>
                  <a:pt x="2038678" y="732529"/>
                  <a:pt x="1817181" y="652716"/>
                  <a:pt x="1694688" y="707886"/>
                </a:cubicBezTo>
                <a:cubicBezTo>
                  <a:pt x="1572195" y="763056"/>
                  <a:pt x="1304150" y="707677"/>
                  <a:pt x="1160054" y="707886"/>
                </a:cubicBezTo>
                <a:cubicBezTo>
                  <a:pt x="1015958" y="708095"/>
                  <a:pt x="854769" y="660104"/>
                  <a:pt x="746470" y="707886"/>
                </a:cubicBezTo>
                <a:cubicBezTo>
                  <a:pt x="638171" y="755668"/>
                  <a:pt x="166214" y="624794"/>
                  <a:pt x="0" y="707886"/>
                </a:cubicBezTo>
                <a:cubicBezTo>
                  <a:pt x="-7201" y="557392"/>
                  <a:pt x="28272" y="450606"/>
                  <a:pt x="0" y="368101"/>
                </a:cubicBezTo>
                <a:cubicBezTo>
                  <a:pt x="-28272" y="285597"/>
                  <a:pt x="4752" y="11690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5012292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sl-SI" sz="2000" dirty="0"/>
              <a:t>CENA IZDELKA POKAŽE, KOLIKO JE VREDEN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BF5559CB-48D9-4B52-8831-0D5E41544214}"/>
              </a:ext>
            </a:extLst>
          </p:cNvPr>
          <p:cNvSpPr txBox="1"/>
          <p:nvPr/>
        </p:nvSpPr>
        <p:spPr>
          <a:xfrm>
            <a:off x="8675913" y="2346816"/>
            <a:ext cx="3026229" cy="1323439"/>
          </a:xfrm>
          <a:custGeom>
            <a:avLst/>
            <a:gdLst>
              <a:gd name="connsiteX0" fmla="*/ 0 w 3026229"/>
              <a:gd name="connsiteY0" fmla="*/ 0 h 1323439"/>
              <a:gd name="connsiteX1" fmla="*/ 504372 w 3026229"/>
              <a:gd name="connsiteY1" fmla="*/ 0 h 1323439"/>
              <a:gd name="connsiteX2" fmla="*/ 1069268 w 3026229"/>
              <a:gd name="connsiteY2" fmla="*/ 0 h 1323439"/>
              <a:gd name="connsiteX3" fmla="*/ 1482852 w 3026229"/>
              <a:gd name="connsiteY3" fmla="*/ 0 h 1323439"/>
              <a:gd name="connsiteX4" fmla="*/ 1956961 w 3026229"/>
              <a:gd name="connsiteY4" fmla="*/ 0 h 1323439"/>
              <a:gd name="connsiteX5" fmla="*/ 2491595 w 3026229"/>
              <a:gd name="connsiteY5" fmla="*/ 0 h 1323439"/>
              <a:gd name="connsiteX6" fmla="*/ 3026229 w 3026229"/>
              <a:gd name="connsiteY6" fmla="*/ 0 h 1323439"/>
              <a:gd name="connsiteX7" fmla="*/ 3026229 w 3026229"/>
              <a:gd name="connsiteY7" fmla="*/ 467615 h 1323439"/>
              <a:gd name="connsiteX8" fmla="*/ 3026229 w 3026229"/>
              <a:gd name="connsiteY8" fmla="*/ 869058 h 1323439"/>
              <a:gd name="connsiteX9" fmla="*/ 3026229 w 3026229"/>
              <a:gd name="connsiteY9" fmla="*/ 1323439 h 1323439"/>
              <a:gd name="connsiteX10" fmla="*/ 2521858 w 3026229"/>
              <a:gd name="connsiteY10" fmla="*/ 1323439 h 1323439"/>
              <a:gd name="connsiteX11" fmla="*/ 2047748 w 3026229"/>
              <a:gd name="connsiteY11" fmla="*/ 1323439 h 1323439"/>
              <a:gd name="connsiteX12" fmla="*/ 1513115 w 3026229"/>
              <a:gd name="connsiteY12" fmla="*/ 1323439 h 1323439"/>
              <a:gd name="connsiteX13" fmla="*/ 1039005 w 3026229"/>
              <a:gd name="connsiteY13" fmla="*/ 1323439 h 1323439"/>
              <a:gd name="connsiteX14" fmla="*/ 595158 w 3026229"/>
              <a:gd name="connsiteY14" fmla="*/ 1323439 h 1323439"/>
              <a:gd name="connsiteX15" fmla="*/ 0 w 3026229"/>
              <a:gd name="connsiteY15" fmla="*/ 1323439 h 1323439"/>
              <a:gd name="connsiteX16" fmla="*/ 0 w 3026229"/>
              <a:gd name="connsiteY16" fmla="*/ 869058 h 1323439"/>
              <a:gd name="connsiteX17" fmla="*/ 0 w 3026229"/>
              <a:gd name="connsiteY17" fmla="*/ 414678 h 1323439"/>
              <a:gd name="connsiteX18" fmla="*/ 0 w 3026229"/>
              <a:gd name="connsiteY1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26229" h="1323439" extrusionOk="0">
                <a:moveTo>
                  <a:pt x="0" y="0"/>
                </a:moveTo>
                <a:cubicBezTo>
                  <a:pt x="237665" y="-35782"/>
                  <a:pt x="265315" y="28470"/>
                  <a:pt x="504372" y="0"/>
                </a:cubicBezTo>
                <a:cubicBezTo>
                  <a:pt x="743429" y="-28470"/>
                  <a:pt x="901796" y="62962"/>
                  <a:pt x="1069268" y="0"/>
                </a:cubicBezTo>
                <a:cubicBezTo>
                  <a:pt x="1236740" y="-62962"/>
                  <a:pt x="1389257" y="48037"/>
                  <a:pt x="1482852" y="0"/>
                </a:cubicBezTo>
                <a:cubicBezTo>
                  <a:pt x="1576447" y="-48037"/>
                  <a:pt x="1748347" y="29117"/>
                  <a:pt x="1956961" y="0"/>
                </a:cubicBezTo>
                <a:cubicBezTo>
                  <a:pt x="2165575" y="-29117"/>
                  <a:pt x="2372897" y="48548"/>
                  <a:pt x="2491595" y="0"/>
                </a:cubicBezTo>
                <a:cubicBezTo>
                  <a:pt x="2610293" y="-48548"/>
                  <a:pt x="2766203" y="7210"/>
                  <a:pt x="3026229" y="0"/>
                </a:cubicBezTo>
                <a:cubicBezTo>
                  <a:pt x="3079119" y="100603"/>
                  <a:pt x="2996145" y="354568"/>
                  <a:pt x="3026229" y="467615"/>
                </a:cubicBezTo>
                <a:cubicBezTo>
                  <a:pt x="3056313" y="580662"/>
                  <a:pt x="2996653" y="764747"/>
                  <a:pt x="3026229" y="869058"/>
                </a:cubicBezTo>
                <a:cubicBezTo>
                  <a:pt x="3055805" y="973369"/>
                  <a:pt x="3003208" y="1184580"/>
                  <a:pt x="3026229" y="1323439"/>
                </a:cubicBezTo>
                <a:cubicBezTo>
                  <a:pt x="2792346" y="1363525"/>
                  <a:pt x="2660611" y="1298347"/>
                  <a:pt x="2521858" y="1323439"/>
                </a:cubicBezTo>
                <a:cubicBezTo>
                  <a:pt x="2383105" y="1348531"/>
                  <a:pt x="2228044" y="1308831"/>
                  <a:pt x="2047748" y="1323439"/>
                </a:cubicBezTo>
                <a:cubicBezTo>
                  <a:pt x="1867452" y="1338047"/>
                  <a:pt x="1771797" y="1304968"/>
                  <a:pt x="1513115" y="1323439"/>
                </a:cubicBezTo>
                <a:cubicBezTo>
                  <a:pt x="1254433" y="1341910"/>
                  <a:pt x="1200532" y="1272617"/>
                  <a:pt x="1039005" y="1323439"/>
                </a:cubicBezTo>
                <a:cubicBezTo>
                  <a:pt x="877478" y="1374261"/>
                  <a:pt x="734283" y="1285846"/>
                  <a:pt x="595158" y="1323439"/>
                </a:cubicBezTo>
                <a:cubicBezTo>
                  <a:pt x="456033" y="1361032"/>
                  <a:pt x="184153" y="1282167"/>
                  <a:pt x="0" y="1323439"/>
                </a:cubicBezTo>
                <a:cubicBezTo>
                  <a:pt x="-31917" y="1212445"/>
                  <a:pt x="53668" y="1009602"/>
                  <a:pt x="0" y="869058"/>
                </a:cubicBezTo>
                <a:cubicBezTo>
                  <a:pt x="-53668" y="728514"/>
                  <a:pt x="48117" y="531798"/>
                  <a:pt x="0" y="414678"/>
                </a:cubicBezTo>
                <a:cubicBezTo>
                  <a:pt x="-48117" y="297558"/>
                  <a:pt x="24388" y="10205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8829337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sl-SI" sz="2000" dirty="0"/>
              <a:t>VEČ NAČINOV HRANJENJA DENARJA (med najbolj varnimi je hranjenje v banki)</a:t>
            </a:r>
          </a:p>
        </p:txBody>
      </p:sp>
      <p:pic>
        <p:nvPicPr>
          <p:cNvPr id="2052" name="Picture 4" descr="Paying, Cash, Transaction, Payment, Green, Wallet">
            <a:extLst>
              <a:ext uri="{FF2B5EF4-FFF2-40B4-BE49-F238E27FC236}">
                <a16:creationId xmlns:a16="http://schemas.microsoft.com/office/drawing/2014/main" id="{B681D89C-11F9-4CBC-A761-6E453A6D4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/>
          <a:stretch/>
        </p:blipFill>
        <p:spPr bwMode="auto">
          <a:xfrm>
            <a:off x="671361" y="2869886"/>
            <a:ext cx="2401375" cy="1938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ying, Cash, Industry, People, Business, Service">
            <a:extLst>
              <a:ext uri="{FF2B5EF4-FFF2-40B4-BE49-F238E27FC236}">
                <a16:creationId xmlns:a16="http://schemas.microsoft.com/office/drawing/2014/main" id="{E3608D18-884E-4A09-A804-8DCFE16BB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215" b="3899"/>
          <a:stretch/>
        </p:blipFill>
        <p:spPr bwMode="auto">
          <a:xfrm>
            <a:off x="4368291" y="3112970"/>
            <a:ext cx="2401376" cy="1481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507C48B-A356-4F65-B197-532DECAD7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067" y="4997539"/>
            <a:ext cx="1395345" cy="186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BANKE U BORBI ZA KUPCE, UŠTEDA I 50.000 KN Sutra jedna banka nudi kredit uz  50% popusta na kamatu! – Indirektno">
            <a:extLst>
              <a:ext uri="{FF2B5EF4-FFF2-40B4-BE49-F238E27FC236}">
                <a16:creationId xmlns:a16="http://schemas.microsoft.com/office/drawing/2014/main" id="{8DF3DC6E-3627-4D91-A073-2E348128D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715" y="3740306"/>
            <a:ext cx="2343826" cy="1547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26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F5BA664A-7104-46C9-8B6E-3CA85F71A60E}"/>
              </a:ext>
            </a:extLst>
          </p:cNvPr>
          <p:cNvSpPr txBox="1"/>
          <p:nvPr/>
        </p:nvSpPr>
        <p:spPr>
          <a:xfrm>
            <a:off x="851132" y="5974859"/>
            <a:ext cx="8403772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sl-SI" sz="2400" dirty="0"/>
              <a:t>Zanimivo: </a:t>
            </a:r>
            <a:r>
              <a:rPr lang="sl-SI" sz="2400" dirty="0">
                <a:hlinkClick r:id="rId3"/>
              </a:rPr>
              <a:t>https://www.youtube.com/watch?v=4pAWX64iZAc</a:t>
            </a:r>
            <a:r>
              <a:rPr lang="sl-SI" sz="2400" dirty="0"/>
              <a:t>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D09D8FB-4557-4BDC-BBD0-38CC283B3EBB}"/>
              </a:ext>
            </a:extLst>
          </p:cNvPr>
          <p:cNvSpPr txBox="1"/>
          <p:nvPr/>
        </p:nvSpPr>
        <p:spPr>
          <a:xfrm>
            <a:off x="689895" y="513809"/>
            <a:ext cx="1001076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sl-SI" sz="2800" dirty="0"/>
              <a:t>V učbeniku za gospodinjstvo </a:t>
            </a:r>
            <a:r>
              <a:rPr lang="sl-SI" sz="2800" b="1" dirty="0"/>
              <a:t>preberi</a:t>
            </a:r>
            <a:r>
              <a:rPr lang="sl-SI" sz="2800" dirty="0"/>
              <a:t> besedilo na </a:t>
            </a:r>
            <a:r>
              <a:rPr lang="sl-SI" sz="2800"/>
              <a:t>straneh </a:t>
            </a:r>
            <a:r>
              <a:rPr lang="sl-SI" sz="2800" smtClean="0"/>
              <a:t>34</a:t>
            </a:r>
            <a:r>
              <a:rPr lang="sl-SI" sz="2800" smtClean="0"/>
              <a:t> </a:t>
            </a:r>
            <a:r>
              <a:rPr lang="sl-SI" sz="2800"/>
              <a:t>in </a:t>
            </a:r>
            <a:r>
              <a:rPr lang="sl-SI" sz="2800" smtClean="0"/>
              <a:t>35</a:t>
            </a:r>
            <a:r>
              <a:rPr lang="sl-SI" sz="2800" smtClean="0"/>
              <a:t>. </a:t>
            </a:r>
            <a:endParaRPr lang="sl-SI" sz="28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F578ECC-3821-40A9-8616-80233B7A2DDE}"/>
              </a:ext>
            </a:extLst>
          </p:cNvPr>
          <p:cNvSpPr txBox="1"/>
          <p:nvPr/>
        </p:nvSpPr>
        <p:spPr>
          <a:xfrm>
            <a:off x="689895" y="1531049"/>
            <a:ext cx="872624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r>
              <a:rPr lang="sl-SI" sz="3200" dirty="0">
                <a:solidFill>
                  <a:schemeClr val="bg1">
                    <a:lumMod val="95000"/>
                  </a:schemeClr>
                </a:solidFill>
              </a:rPr>
              <a:t>V zvezek </a:t>
            </a:r>
            <a:r>
              <a:rPr lang="sl-SI" sz="3200" b="1" dirty="0">
                <a:solidFill>
                  <a:srgbClr val="FFC000"/>
                </a:solidFill>
              </a:rPr>
              <a:t>preriši</a:t>
            </a:r>
            <a:r>
              <a:rPr lang="sl-SI" sz="3200" dirty="0">
                <a:solidFill>
                  <a:schemeClr val="bg1">
                    <a:lumMod val="95000"/>
                  </a:schemeClr>
                </a:solidFill>
              </a:rPr>
              <a:t> miselni vzorec in ga </a:t>
            </a:r>
            <a:r>
              <a:rPr lang="sl-SI" sz="3200" b="1" dirty="0">
                <a:solidFill>
                  <a:srgbClr val="FFC000"/>
                </a:solidFill>
              </a:rPr>
              <a:t>dopolni</a:t>
            </a:r>
            <a:r>
              <a:rPr lang="sl-SI" sz="3200" dirty="0">
                <a:solidFill>
                  <a:schemeClr val="bg1">
                    <a:lumMod val="95000"/>
                  </a:schemeClr>
                </a:solidFill>
              </a:rPr>
              <a:t>: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3E5AECB-97E2-45AA-A790-C4A755FDE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6328779"/>
              </p:ext>
            </p:extLst>
          </p:nvPr>
        </p:nvGraphicFramePr>
        <p:xfrm>
          <a:off x="5053019" y="2292049"/>
          <a:ext cx="6248399" cy="3096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513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395</Words>
  <Application>Microsoft Office PowerPoint</Application>
  <PresentationFormat>Širokozaslonsko</PresentationFormat>
  <Paragraphs>58</Paragraphs>
  <Slides>9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Segoe Script</vt:lpstr>
      <vt:lpstr>Officeova tema</vt:lpstr>
      <vt:lpstr>DENAR</vt:lpstr>
      <vt:lpstr>PowerPointova predstavitev</vt:lpstr>
      <vt:lpstr>Denar nekoč</vt:lpstr>
      <vt:lpstr>Denar nekoč</vt:lpstr>
      <vt:lpstr>Oblike denarja </vt:lpstr>
      <vt:lpstr>Oblike denarja </vt:lpstr>
      <vt:lpstr>Načini plačevanja</vt:lpstr>
      <vt:lpstr>Funkcije denarja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DENAR</dc:title>
  <dc:creator>mtzkr</dc:creator>
  <cp:lastModifiedBy>Vesna</cp:lastModifiedBy>
  <cp:revision>34</cp:revision>
  <dcterms:created xsi:type="dcterms:W3CDTF">2020-11-18T09:03:07Z</dcterms:created>
  <dcterms:modified xsi:type="dcterms:W3CDTF">2020-12-02T10:11:11Z</dcterms:modified>
</cp:coreProperties>
</file>