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88" r:id="rId3"/>
    <p:sldId id="290" r:id="rId4"/>
    <p:sldId id="292" r:id="rId5"/>
    <p:sldId id="291" r:id="rId6"/>
    <p:sldId id="293" r:id="rId7"/>
    <p:sldId id="295" r:id="rId8"/>
    <p:sldId id="296" r:id="rId9"/>
    <p:sldId id="301" r:id="rId10"/>
    <p:sldId id="297" r:id="rId11"/>
    <p:sldId id="302" r:id="rId12"/>
    <p:sldId id="304" r:id="rId13"/>
    <p:sldId id="306" r:id="rId14"/>
    <p:sldId id="303" r:id="rId15"/>
    <p:sldId id="299" r:id="rId16"/>
    <p:sldId id="307" r:id="rId17"/>
    <p:sldId id="308" r:id="rId18"/>
  </p:sldIdLst>
  <p:sldSz cx="12192000" cy="6858000"/>
  <p:notesSz cx="6858000" cy="9144000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118" autoAdjust="0"/>
  </p:normalViewPr>
  <p:slideViewPr>
    <p:cSldViewPr snapToGrid="0">
      <p:cViewPr varScale="1">
        <p:scale>
          <a:sx n="86" d="100"/>
          <a:sy n="86" d="100"/>
        </p:scale>
        <p:origin x="114" y="7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02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69A7307-2A60-4634-9287-40A6BC60564A}" type="datetime1">
              <a:rPr lang="sl-SI" smtClean="0"/>
              <a:t>22. 11. 2020</a:t>
            </a:fld>
            <a:endParaRPr lang="sl-SI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B65A3-B869-480D-85E6-9BE2D585606E}" type="datetime1">
              <a:rPr lang="sl-SI" smtClean="0"/>
              <a:pPr/>
              <a:t>22. 11. 2020</a:t>
            </a:fld>
            <a:endParaRPr lang="sl-SI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dirty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dirty="0" smtClean="0"/>
              <a:t>Uredite sloge besedila matrice</a:t>
            </a:r>
          </a:p>
          <a:p>
            <a:pPr lvl="1" rtl="0"/>
            <a:r>
              <a:rPr lang="sl-SI" dirty="0" smtClean="0"/>
              <a:t>Druga raven</a:t>
            </a:r>
          </a:p>
          <a:p>
            <a:pPr lvl="2" rtl="0"/>
            <a:r>
              <a:rPr lang="sl-SI" dirty="0" smtClean="0"/>
              <a:t>Tretja raven</a:t>
            </a:r>
          </a:p>
          <a:p>
            <a:pPr lvl="3" rtl="0"/>
            <a:r>
              <a:rPr lang="sl-SI" dirty="0" smtClean="0"/>
              <a:t>Četrta raven</a:t>
            </a:r>
          </a:p>
          <a:p>
            <a:pPr lvl="4" rtl="0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sl-SI" smtClean="0"/>
              <a:t>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61723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Prostoročno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" name="Prostoročno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" name="Prostoročno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" name="Prostoročno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" name="Prostoročno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" name="Prostoročno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1" name="Prostoročno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" name="Prostoročno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3" name="Prostoročno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4" name="Prostoročno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5" name="Prostoročno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" name="Prostoročno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" name="Prostoročno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" name="Prostoročno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" name="Prostoročno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" name="Prostoročno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" name="Prostoročno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" name="Prostoročno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" name="Prostoročno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4" name="Prostoročno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5" name="Prostoročno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" name="Prostoročno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" name="Prostoročno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" name="Prostoročno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" name="Prostoročno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" name="Prostoročno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" name="Prostoročno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" name="Prostoročno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" name="Prostoročno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" name="Prostoročno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5" name="Prostoročno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6" name="Prostoročno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7" name="Prostoročno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8" name="Prostoročno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9" name="Prostoročno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grpSp>
        <p:nvGrpSpPr>
          <p:cNvPr id="40" name="Skupina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Prostoročn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2" name="Prostoročn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3" name="Prostoročn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4" name="Prostoročn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5" name="Prostoročn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6" name="Prostoročn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7" name="Prostoročn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8" name="Prostoročn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49" name="Prostoročno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50" name="Skupina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Prostoročno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2" name="Prostoročno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3" name="Prostoročno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4" name="Prostoročno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5" name="Prostoročno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6" name="Prostoročno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7" name="Prostoročno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8" name="Prostoročno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59" name="Prostoročno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60" name="Prostoročno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61" name="Skupina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Prostoročno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3" name="Prostoročno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4" name="Prostoročno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5" name="Prostoročno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6" name="Prostoročno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7" name="Prostoročno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8" name="Prostoročno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9" name="Prostoročn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0" name="Prostoročno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1" name="Prostoročno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2" name="Prostoročno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3" name="Prostoročno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4" name="Prostoročno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5" name="Prostoročno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6" name="Prostoročno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7" name="Prostoročno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8" name="Prostoročno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9" name="Prostoročn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0" name="Prostoročno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grpSp>
        <p:nvGrpSpPr>
          <p:cNvPr id="81" name="Skupina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Prostoročno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3" name="Prostoročno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4" name="Prostoročno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5" name="Prostoročno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6" name="Prostoročno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grpSp>
        <p:nvGrpSpPr>
          <p:cNvPr id="87" name="Skupina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Prostoročn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9" name="Prostoročn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0" name="Prostoročn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1" name="Prostoročn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2" name="Prostoročn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3" name="Prostoročn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grpSp>
        <p:nvGrpSpPr>
          <p:cNvPr id="94" name="Skupina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Prostoročno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6" name="Prostoročno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7" name="Prostoročno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8" name="Prostoročno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grpSp>
        <p:nvGrpSpPr>
          <p:cNvPr id="99" name="Skupina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Prostoročn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1" name="Prostoročn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2" name="Prostoročn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3" name="Prostoročn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4" name="Prostoročn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5" name="Prostoročn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grpSp>
        <p:nvGrpSpPr>
          <p:cNvPr id="106" name="Skupina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Prostoročn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8" name="Prostoročn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9" name="Prostoročn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10" name="Prostoročn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11" name="Prostoročn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12" name="Prostoročn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13" name="Prostoročn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14" name="Prostoročn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115" name="Prostoročno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16" name="Prostoročno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grpSp>
        <p:nvGrpSpPr>
          <p:cNvPr id="117" name="Skupina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Prostoročno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19" name="Prostoročno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0" name="Prostoročno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1" name="Prostoročno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2" name="Prostoročno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3" name="Prostoročno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4" name="Prostoročno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5" name="Prostoročno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6" name="Prostoročno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7" name="Prostoročno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8" name="Prostoročno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9" name="Prostoročno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30" name="Prostoročno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31" name="Prostoročno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32" name="Prostoročno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33" name="Prostoročno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34" name="Prostoročno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35" name="Prostoročno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36" name="Prostoročno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37" name="Prostoročno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38" name="Prostoročno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39" name="Prostoročno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40" name="Prostoročno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41" name="Prostoročno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42" name="Prostoročno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43" name="Prostoročno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44" name="Prostoročno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45" name="Prostoročno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grpSp>
        <p:nvGrpSpPr>
          <p:cNvPr id="146" name="Skupina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Prostoročno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48" name="Prostoročno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49" name="Prostoročno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50" name="Prostoročno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51" name="Prostoročno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52" name="Prostoročno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53" name="Prostoročno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54" name="Prostoročno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55" name="Prostoročno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56" name="Prostoročno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57" name="Prostoročno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58" name="Prostoročno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59" name="Prostoročno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0" name="Prostoročno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1" name="Prostoročno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2" name="Prostoročno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3" name="Prostoročno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4" name="Prostoročno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5" name="Prostoročno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6" name="Prostoročno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7" name="Prostoročno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8" name="Prostoročno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9" name="Prostoročno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0" name="Prostoročno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grpSp>
        <p:nvGrpSpPr>
          <p:cNvPr id="171" name="Skupina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Prostoročn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3" name="Prostoročn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4" name="Prostoročn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5" name="Prostoročn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6" name="Prostoročn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7" name="Prostoročn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8" name="Prostoročn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9" name="Prostoročn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rtlCol="0" anchor="b">
            <a:normAutofit/>
          </a:bodyPr>
          <a:lstStyle>
            <a:lvl1pPr algn="ctr" rtl="0">
              <a:defRPr sz="6600"/>
            </a:lvl1pPr>
          </a:lstStyle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sl-SI" smtClean="0"/>
              <a:t>Kliknite, da uredite slog podnaslova matrice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E18F42F-5DE2-4980-A37D-944C35079FE5}" type="datetime1">
              <a:rPr lang="sl-SI" smtClean="0"/>
              <a:pPr/>
              <a:t>22. 11. 2020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 rtlCol="0"/>
          <a:lstStyle/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E23FB8-F0B4-4491-8D63-A322C0DA309B}" type="datetime1">
              <a:rPr lang="sl-SI" smtClean="0"/>
              <a:pPr/>
              <a:t>22. 11. 2020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AC8C31D-E36A-4E71-BBBD-686E7F8E1B79}" type="datetime1">
              <a:rPr lang="sl-SI" smtClean="0"/>
              <a:pPr/>
              <a:t>22. 11. 2020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rtlCol="0" anchor="b">
            <a:normAutofit/>
          </a:bodyPr>
          <a:lstStyle>
            <a:lvl1pPr algn="l" rtl="0">
              <a:defRPr sz="5200" b="0"/>
            </a:lvl1pPr>
          </a:lstStyle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65C47BF-6FD4-4030-A99E-4C9650988F93}" type="datetime1">
              <a:rPr lang="sl-SI" smtClean="0"/>
              <a:pPr/>
              <a:t>22. 11. 2020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43D85E-D4C3-4434-AF49-F0A0EE86DADA}" type="datetime1">
              <a:rPr lang="sl-SI" smtClean="0"/>
              <a:pPr/>
              <a:t>22. 11. 2020</a:t>
            </a:fld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9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93D0A11-17D8-4D19-8B87-0B9FC390EE99}" type="datetime1">
              <a:rPr lang="sl-SI" smtClean="0"/>
              <a:pPr/>
              <a:t>22. 11. 2020</a:t>
            </a:fld>
            <a:endParaRPr lang="sl-SI" dirty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ročno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7" name="Prostoročno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8" name="Prostoročno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9" name="Skupina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Prostoročn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1" name="Prostoročn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" name="Prostoročn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3" name="Prostoročn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4" name="Prostoročn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5" name="Prostoročn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" name="Prostoročn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" name="Prostoročn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" name="Prostoročn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" name="Prostoročno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" name="Prostoročn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" name="Prostoročn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" name="Prostoročn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" name="Prostoročn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4" name="Prostoročn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5" name="Prostoročn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" name="Prostoročn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" name="Prostoročn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" name="Prostoročn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" name="Prostoročn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" name="Prostoročn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" name="Prostoročn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" name="Prostoročno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" name="Prostoročno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" name="Prostoročn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5" name="Prostoročn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6" name="Prostoročn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7" name="Prostoročn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8" name="Prostoročn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9" name="Prostoročn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0" name="Prostoročn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1" name="Prostoročn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2" name="Prostoročn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3" name="Prostoročn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4" name="Prostoročn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5" name="Prostoročn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6" name="Prostoročn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7" name="Prostoročn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8" name="Prostoročn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9" name="Prostoročn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0" name="Prostoročn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1" name="Prostoročn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2" name="Prostoročn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3" name="Prostoročn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4" name="Prostoročn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5" name="Prostoročn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6" name="Prostoročn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7" name="Prostoročn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8" name="Prostoročn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9" name="Prostoročn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0" name="Prostoročn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1" name="Prostoročn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2" name="Prostoročn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3" name="Prostoročn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4" name="Prostoročn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5" name="Prostoročn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6" name="Prostoročn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7" name="Prostoročn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8" name="Prostoročn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9" name="Prostoročn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0" name="Prostoročn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1" name="Prostoročn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2" name="Prostoročn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3" name="Prostoročn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4" name="Prostoročn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5" name="Prostoročn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6" name="Prostoročn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7" name="Prostoročn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8" name="Prostoročn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9" name="Prostoročn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0" name="Prostoročn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1" name="Prostoročn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2" name="Prostoročn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3" name="Prostoročn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4" name="Prostoročn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5" name="Prostoročn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6" name="Prostoročn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7" name="Prostoročn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8" name="Prostoročn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9" name="Prostoročn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0" name="Prostoročn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1" name="Prostoročn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2" name="Prostoročn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grpSp>
        <p:nvGrpSpPr>
          <p:cNvPr id="93" name="Skupina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Prostoročno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5" name="Prostoročno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6" name="Prostoročno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7" name="Prostoročno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8" name="Prostoročn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9" name="Prostoročno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0" name="Prostoročno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1" name="Prostoročno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2" name="Prostoročno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3" name="Prostoročno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4" name="Prostoročno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5" name="Prostoročn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6" name="Prostoročn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7" name="Prostoročn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8" name="Prostoročn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9" name="Prostoročn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10" name="Prostoročn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11" name="Prostoročn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12" name="Prostoročn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13" name="Prostoročn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14" name="Prostoročn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15" name="Prostoročn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16" name="Prostoročn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17" name="Prostoročno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18" name="Prostoročn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19" name="Prostoročn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0" name="Prostoročn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1" name="Prostoročn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2" name="Prostoročn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3" name="Prostoročn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4" name="Prostoročn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5" name="Prostoročn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6" name="Prostoročn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7" name="Prostoročn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8" name="Prostoročn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9" name="Prostoročn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30" name="Prostoročn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31" name="Prostoročn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32" name="Prostoročn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33" name="Prostoročn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34" name="Prostoročn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35" name="Prostoročn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36" name="Prostoročn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37" name="Prostoročn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38" name="Prostoročn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39" name="Prostoročn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40" name="Prostoročn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41" name="Prostoročn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42" name="Prostoročn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43" name="Prostoročn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44" name="Prostoročn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45" name="Prostoročn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46" name="Prostoročn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47" name="Prostoročn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48" name="Prostoročn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49" name="Prostoročn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50" name="Prostoročn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51" name="Prostoročn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52" name="Prostoročn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53" name="Prostoročn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54" name="Prostoročn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55" name="Prostoročn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56" name="Prostoročn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57" name="Prostoročn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58" name="Prostoročn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59" name="Prostoročn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0" name="Prostoročn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1" name="Prostoročn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2" name="Prostoročn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3" name="Prostoročn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4" name="Prostoročn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5" name="Prostoročn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6" name="Prostoročn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7" name="Prostoročn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8" name="Prostoročn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9" name="Prostoročn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0" name="Prostoročn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1" name="Prostoročn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2" name="Prostoročn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3" name="Prostoročn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4" name="Prostoročn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5" name="Prostoročn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6" name="Prostoročn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grpSp>
        <p:nvGrpSpPr>
          <p:cNvPr id="177" name="Skupina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Prostoročn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9" name="Prostoročn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0" name="Prostoročn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1" name="Prostoročn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2" name="Prostoročn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3" name="Prostoročn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4" name="Prostoročn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5" name="Prostoročn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6" name="Prostoročn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7" name="Prostoročno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8" name="Prostoročn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9" name="Prostoročn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0" name="Prostoročn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1" name="Prostoročn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2" name="Prostoročn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3" name="Prostoročn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4" name="Prostoročn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5" name="Prostoročn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6" name="Prostoročn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7" name="Prostoročn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8" name="Prostoročn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9" name="Prostoročn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0" name="Prostoročn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1" name="Prostoročn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2" name="Prostoročn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3" name="Prostoročn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4" name="Prostoročn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5" name="Prostoročn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6" name="Prostoročn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7" name="Prostoročn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8" name="Prostoročn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9" name="Prostoročn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0" name="Prostoročn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1" name="Prostoročn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2" name="Prostoročn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3" name="Prostoročn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4" name="Prostoročn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5" name="Prostoročn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6" name="Prostoročn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7" name="Prostoročn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8" name="Prostoročn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9" name="Prostoročn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0" name="Prostoročn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1" name="Prostoročn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2" name="Prostoročn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3" name="Prostoročn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4" name="Prostoročn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5" name="Prostoročn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6" name="Prostoročn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7" name="Prostoročn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8" name="Prostoročn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9" name="Prostoročn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0" name="Prostoročn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1" name="Prostoročn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2" name="Prostoročn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3" name="Prostoročn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4" name="Prostoročn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5" name="Prostoročn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6" name="Prostoročn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7" name="Prostoročn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8" name="Prostoročn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9" name="Prostoročn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40" name="Prostoročn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41" name="Prostoročn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42" name="Prostoročn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43" name="Prostoročn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44" name="Prostoročn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45" name="Prostoročn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46" name="Prostoročn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47" name="Prostoročn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48" name="Prostoročn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49" name="Prostoročn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50" name="Prostoročn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51" name="Prostoročn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52" name="Prostoročn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53" name="Prostoročn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54" name="Prostoročn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55" name="Prostoročn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56" name="Prostoročn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57" name="Prostoročn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58" name="Prostoročn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59" name="Prostoročn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grpSp>
        <p:nvGrpSpPr>
          <p:cNvPr id="260" name="Skupina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Prostoročno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2" name="Prostoročno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3" name="Prostoročno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4" name="Prostoročno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5" name="Prostoročno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6" name="Prostoročno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7" name="Prostoročno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8" name="Prostoročno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9" name="Prostoročno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0" name="Prostoročno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1" name="Prostoročno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2" name="Prostoročno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3" name="Prostoročno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Prostoročno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5" name="Prostoročno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6" name="Prostoročno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7" name="Prostoročno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Prostoročno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9" name="Prostoročno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0" name="Prostoročno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1" name="Prostoročno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2" name="Prostoročno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3" name="Prostoročno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4" name="Prostoročno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Prostoročno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Prostoročno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7" name="Prostoročno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8" name="Prostoročno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grpSp>
        <p:nvGrpSpPr>
          <p:cNvPr id="289" name="Skupina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Prostoročno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1" name="Elipsa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2" name="Prostoročno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3" name="Prostoročno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4" name="Prostoročno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5" name="Prostoročno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6" name="Prostoročno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7" name="Prostoročno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8" name="Prostoročno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9" name="Prostoročno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0" name="Prostoročno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1" name="Prostoročno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2" name="Prostoročno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3" name="Prostoročno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4" name="Prostoročno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5" name="Prostoročno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6" name="Prostoročno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7" name="Prostoročno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8" name="Prostoročno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9" name="Prostoročno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310" name="Prostoročno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311" name="Skupina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Prostoročno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3" name="Prostoročno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4" name="Prostoročno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5" name="Prostoročno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6" name="Prostoročno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7" name="Prostoročno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8" name="Prostoročno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9" name="Prostoročno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0" name="Prostoročno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1" name="Prostoročno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2" name="Prostoročno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3" name="Prostoročno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4" name="Prostoročno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5" name="Prostoročno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6" name="Prostoročno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7" name="Prostoročno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8" name="Prostoročno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9" name="Prostoročno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0" name="Prostoročno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1" name="Prostoročno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2" name="Prostoročno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3" name="Prostoročno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4" name="Prostoročno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5" name="Prostoročno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6" name="Prostoročno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7" name="Prostoročno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8" name="Prostoročno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9" name="Prostoročno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0" name="Prostoročno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1" name="Prostoročno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2" name="Prostoročno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3" name="Prostoročno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4" name="Prostoročn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5" name="Prostoročno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6" name="Prostoročno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7" name="Prostoročno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grpSp>
        <p:nvGrpSpPr>
          <p:cNvPr id="348" name="Skupina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Skupina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Prostoročno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76" name="Prostoročno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77" name="Prostoročno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78" name="Prostoročno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79" name="Prostoročno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80" name="Prostoročno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81" name="Prostoročno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82" name="Prostoročno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83" name="Prostoročno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84" name="Prostoročno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85" name="Prostoročno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86" name="Prostoročno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87" name="Prostoročno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88" name="Prostoročno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89" name="Prostoročno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90" name="Prostoročno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91" name="Prostoročno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92" name="Prostoročno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93" name="Prostoročno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94" name="Prostoročno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95" name="Prostoročno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96" name="Prostoročno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97" name="Prostoročno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98" name="Prostoročno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99" name="Prostoročno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400" name="Prostoročno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401" name="Prostoročno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402" name="Prostoročno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403" name="Prostoročno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404" name="Prostoročno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405" name="Prostoročno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406" name="Prostoročno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407" name="Prostoročno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408" name="Prostoročno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409" name="Prostoročno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410" name="Prostoročno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411" name="Prostoročno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412" name="Prostoročno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413" name="Prostoročno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414" name="Prostoročno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415" name="Prostoročno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416" name="Prostoročno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417" name="Prostoročno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418" name="Prostoročno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419" name="Prostoročno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420" name="Prostoročno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421" name="Prostoročno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</p:grpSp>
        <p:grpSp>
          <p:nvGrpSpPr>
            <p:cNvPr id="350" name="Skupina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Prostoročno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67" name="Prostoročno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68" name="Prostoročno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69" name="Prostoročno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70" name="Prostoročno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71" name="Prostoročno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72" name="Prostoročno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73" name="Prostoročno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74" name="Prostoročno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</p:grpSp>
        <p:grpSp>
          <p:nvGrpSpPr>
            <p:cNvPr id="351" name="Skupina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Prostoročno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60" name="Prostoročno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61" name="Prostoročno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62" name="Prostoročno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63" name="Prostoročno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64" name="Prostoročno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65" name="Prostoročno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</p:grpSp>
        <p:grpSp>
          <p:nvGrpSpPr>
            <p:cNvPr id="352" name="Skupina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Prostoročno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54" name="Prostoročno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55" name="Prostoročno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56" name="Prostoročn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57" name="Prostoročno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358" name="Prostoročno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</p:grpSp>
      </p:grpSp>
      <p:grpSp>
        <p:nvGrpSpPr>
          <p:cNvPr id="422" name="Skupina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Prostoročn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24" name="Prostoročn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25" name="Prostoročn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26" name="Prostoročn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27" name="Prostoročn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28" name="Prostoročn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29" name="Prostoročn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30" name="Prostoročn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grpSp>
        <p:nvGrpSpPr>
          <p:cNvPr id="431" name="Skupina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Prostoročn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33" name="Prostoročn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34" name="Prostoročn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35" name="Prostoročn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36" name="Prostoročn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37" name="Prostoročn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38" name="Prostoročn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39" name="Prostoročn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grpSp>
        <p:nvGrpSpPr>
          <p:cNvPr id="440" name="Skupina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Prostoročn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42" name="Prostoročn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43" name="Prostoročn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44" name="Prostoročn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45" name="Prostoročn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46" name="Prostoročn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47" name="Prostoročn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48" name="Prostoročn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rtlCol="0" anchor="ctr">
            <a:normAutofit/>
          </a:bodyPr>
          <a:lstStyle>
            <a:lvl1pPr algn="ctr" rtl="0">
              <a:defRPr sz="6000"/>
            </a:lvl1pPr>
          </a:lstStyle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E4D0E72-FC0A-4690-9CDB-F2B31965F553}" type="datetime1">
              <a:rPr lang="sl-SI" smtClean="0"/>
              <a:pPr/>
              <a:t>22. 11. 2020</a:t>
            </a:fld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BACA202-35BE-4E62-BA6E-87C31C746C1A}" type="datetime1">
              <a:rPr lang="sl-SI" smtClean="0"/>
              <a:pPr/>
              <a:t>22. 11. 2020</a:t>
            </a:fld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 rtl="0">
              <a:defRPr sz="3400" b="0"/>
            </a:lvl1pPr>
          </a:lstStyle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smtClean="0"/>
              <a:t>Uredite sloge besedila matrice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E8AFBAE-37A9-4AF2-8185-E1D114BF21C4}" type="datetime1">
              <a:rPr lang="sl-SI" smtClean="0"/>
              <a:pPr/>
              <a:t>22. 11. 2020</a:t>
            </a:fld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 rtl="0">
              <a:defRPr sz="3400" b="0"/>
            </a:lvl1pPr>
          </a:lstStyle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smtClean="0"/>
              <a:t>Uredite sloge besedila matrice</a:t>
            </a:r>
          </a:p>
        </p:txBody>
      </p:sp>
      <p:sp>
        <p:nvSpPr>
          <p:cNvPr id="3" name="Označba mesta za sliko 2" descr="Prazna označba mesta za dodajanje slike. Kliknite označbo mesta in izberite sliko, ki jo želite dodati."/>
          <p:cNvSpPr>
            <a:spLocks noGrp="1"/>
          </p:cNvSpPr>
          <p:nvPr>
            <p:ph type="pic" idx="1" hasCustomPrompt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 dirty="0" smtClean="0"/>
              <a:t>Kliknite ikono, da dodate sliko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EA5F5E2-F930-41AB-92F9-DD05753FEA7E}" type="datetime1">
              <a:rPr lang="sl-SI" smtClean="0"/>
              <a:pPr/>
              <a:t>22. 11. 2020</a:t>
            </a:fld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ročno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8" name="Prostoročno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9" name="Prostoročno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grpSp>
        <p:nvGrpSpPr>
          <p:cNvPr id="10" name="Skupina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Prostoročn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" name="Prostoročn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3" name="Prostoročn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4" name="Prostoročn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5" name="Prostoročn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" name="Prostoročn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" name="Prostoročn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" name="Prostoročn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Prostoročno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" name="Prostoročno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" name="Prostoročno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" name="Prostoročno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4" name="Prostoročno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5" name="Prostoročno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grpSp>
        <p:nvGrpSpPr>
          <p:cNvPr id="26" name="Skupina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Prostoročno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" name="Prostoročno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" name="Prostoročno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" name="Prostoročno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" name="Prostoročno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" name="Prostoročno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" name="Prostoročno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grpSp>
        <p:nvGrpSpPr>
          <p:cNvPr id="34" name="Skupina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Prostoročno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6" name="Prostoročno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7" name="Prostoročno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8" name="Prostoročno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9" name="Prostoročno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0" name="Prostoročno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1" name="Prostoročno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2" name="Prostoročno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grpSp>
        <p:nvGrpSpPr>
          <p:cNvPr id="43" name="Skupina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Prostoročno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5" name="Prostoročno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6" name="Prostoročno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7" name="Prostoročno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8" name="Prostoročno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9" name="Prostoročno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0" name="Prostoročno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1" name="Prostoročno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grpSp>
        <p:nvGrpSpPr>
          <p:cNvPr id="52" name="Skupina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Prostoročn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4" name="Prostoročn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5" name="Prostoročn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6" name="Prostoročn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7" name="Prostoročn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8" name="Prostoročn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9" name="Prostoročn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0" name="Prostoročn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grpSp>
        <p:nvGrpSpPr>
          <p:cNvPr id="61" name="Skupina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Prostoročn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3" name="Prostoročn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4" name="Prostoročn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5" name="Prostoročn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6" name="Prostoročn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7" name="Prostoročn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8" name="Prostoročn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9" name="Prostoročn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l-SI" dirty="0" smtClean="0"/>
              <a:t>Uredite slog naslova matrice</a:t>
            </a:r>
            <a:endParaRPr lang="sl-SI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dirty="0" smtClean="0"/>
              <a:t>Uredite sloge besedila matrice</a:t>
            </a:r>
          </a:p>
          <a:p>
            <a:pPr lvl="1" rtl="0"/>
            <a:r>
              <a:rPr lang="sl-SI" dirty="0" smtClean="0"/>
              <a:t>Druga raven</a:t>
            </a:r>
          </a:p>
          <a:p>
            <a:pPr lvl="2" rtl="0"/>
            <a:r>
              <a:rPr lang="sl-SI" dirty="0" smtClean="0"/>
              <a:t>Tretja raven</a:t>
            </a:r>
          </a:p>
          <a:p>
            <a:pPr lvl="3" rtl="0"/>
            <a:r>
              <a:rPr lang="sl-SI" dirty="0" smtClean="0"/>
              <a:t>Četrta raven</a:t>
            </a:r>
          </a:p>
          <a:p>
            <a:pPr lvl="4" rtl="0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none" baseline="0">
                <a:solidFill>
                  <a:schemeClr val="tx1"/>
                </a:solidFill>
              </a:defRPr>
            </a:lvl1pPr>
          </a:lstStyle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99F8F52D-F5A9-4CB0-B2CF-152CE8ECD6BD}" type="datetime1">
              <a:rPr lang="sl-SI" smtClean="0"/>
              <a:pPr/>
              <a:t>22. 11. 2020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CA8D9AD5-F248-4919-864A-CFD76CC027D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3840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s://www.youtube.com/watch?v=9c_xzniaGX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sl-SI" dirty="0" smtClean="0"/>
              <a:t>PREDALPSKE  POKRAJINE</a:t>
            </a:r>
            <a:endParaRPr lang="sl-SI" dirty="0"/>
          </a:p>
        </p:txBody>
      </p:sp>
      <p:sp>
        <p:nvSpPr>
          <p:cNvPr id="5" name="Podnaslov 4"/>
          <p:cNvSpPr>
            <a:spLocks noGrp="1"/>
          </p:cNvSpPr>
          <p:nvPr>
            <p:ph type="subTitle" idx="1"/>
          </p:nvPr>
        </p:nvSpPr>
        <p:spPr>
          <a:xfrm>
            <a:off x="3903329" y="3699641"/>
            <a:ext cx="6916336" cy="966952"/>
          </a:xfrm>
        </p:spPr>
        <p:txBody>
          <a:bodyPr rtlCol="0">
            <a:normAutofit/>
          </a:bodyPr>
          <a:lstStyle/>
          <a:p>
            <a:r>
              <a:rPr lang="sl-SI" dirty="0" smtClean="0"/>
              <a:t>Družba 5. razred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Življenje  v  PREDALPSKIH  POKRAJINAH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sl-SI" sz="2600" dirty="0" smtClean="0"/>
              <a:t>POSELITEV</a:t>
            </a:r>
          </a:p>
          <a:p>
            <a:pPr marL="45720" indent="0">
              <a:buNone/>
            </a:pPr>
            <a:r>
              <a:rPr lang="sl-SI" dirty="0"/>
              <a:t>Hribovje je bilo naseljeno že v davni preteklosti. Na južnih, sončnih pobočjih ali na grebenih hribov so nastajale gručaste vasi, v dolinah pa obcestne</a:t>
            </a:r>
            <a:r>
              <a:rPr lang="sl-SI" dirty="0" smtClean="0"/>
              <a:t>.</a:t>
            </a:r>
          </a:p>
          <a:p>
            <a:pPr marL="45720" indent="0">
              <a:buNone/>
            </a:pPr>
            <a:r>
              <a:rPr lang="sl-SI" dirty="0" smtClean="0"/>
              <a:t>V </a:t>
            </a:r>
            <a:r>
              <a:rPr lang="sl-SI" dirty="0"/>
              <a:t>višjih legah so pogoste </a:t>
            </a:r>
            <a:r>
              <a:rPr lang="sl-SI" dirty="0" smtClean="0"/>
              <a:t>samotne </a:t>
            </a:r>
            <a:r>
              <a:rPr lang="sl-SI" dirty="0"/>
              <a:t>kmetije, kjer se ukvarjajo predvsem z živinorejo, vezani pa so tudi na gozdarstvo. </a:t>
            </a:r>
          </a:p>
          <a:p>
            <a:pPr marL="45720" indent="0">
              <a:buNone/>
            </a:pPr>
            <a:endParaRPr lang="sl-SI" dirty="0" smtClean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298" y="3699586"/>
            <a:ext cx="3297558" cy="246998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625" y="3699586"/>
            <a:ext cx="3174944" cy="246998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6044" y="3699586"/>
            <a:ext cx="3401182" cy="238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5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54" y="809297"/>
            <a:ext cx="4427929" cy="248044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665" y="809297"/>
            <a:ext cx="4960882" cy="2480441"/>
          </a:xfrm>
          <a:prstGeom prst="rect">
            <a:avLst/>
          </a:prstGeom>
        </p:spPr>
      </p:pic>
      <p:sp>
        <p:nvSpPr>
          <p:cNvPr id="4" name="Zaobljeni pravokotnik 3"/>
          <p:cNvSpPr/>
          <p:nvPr/>
        </p:nvSpPr>
        <p:spPr>
          <a:xfrm>
            <a:off x="1397876" y="2921876"/>
            <a:ext cx="2070538" cy="3678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LJUBLANA</a:t>
            </a:r>
            <a:endParaRPr lang="sl-SI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Zaobljeni pravokotnik 4"/>
          <p:cNvSpPr/>
          <p:nvPr/>
        </p:nvSpPr>
        <p:spPr>
          <a:xfrm>
            <a:off x="6474372" y="2921876"/>
            <a:ext cx="1849821" cy="3678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KRANJ</a:t>
            </a:r>
            <a:endParaRPr lang="sl-SI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453" y="3563007"/>
            <a:ext cx="4427929" cy="2259442"/>
          </a:xfrm>
          <a:prstGeom prst="rect">
            <a:avLst/>
          </a:prstGeom>
        </p:spPr>
      </p:pic>
      <p:sp>
        <p:nvSpPr>
          <p:cNvPr id="7" name="Zaobljeni pravokotnik 6"/>
          <p:cNvSpPr/>
          <p:nvPr/>
        </p:nvSpPr>
        <p:spPr>
          <a:xfrm>
            <a:off x="2186152" y="5286703"/>
            <a:ext cx="2186151" cy="430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CELJE</a:t>
            </a:r>
            <a:endParaRPr lang="sl-SI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1215" y="3580737"/>
            <a:ext cx="3626068" cy="2360857"/>
          </a:xfrm>
          <a:prstGeom prst="rect">
            <a:avLst/>
          </a:prstGeom>
        </p:spPr>
      </p:pic>
      <p:sp>
        <p:nvSpPr>
          <p:cNvPr id="9" name="Zaobljeni pravokotnik 8"/>
          <p:cNvSpPr/>
          <p:nvPr/>
        </p:nvSpPr>
        <p:spPr>
          <a:xfrm>
            <a:off x="7346731" y="5402317"/>
            <a:ext cx="1807779" cy="4201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VELENJE</a:t>
            </a:r>
            <a:endParaRPr lang="sl-SI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1313793" y="6095718"/>
            <a:ext cx="9270124" cy="7622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Ostali </a:t>
            </a:r>
            <a:r>
              <a:rPr lang="sl-SI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večji kraji </a:t>
            </a:r>
            <a:r>
              <a:rPr lang="sl-SI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so: </a:t>
            </a:r>
            <a:r>
              <a:rPr lang="sl-SI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Idrija, Bled, Domžale, Kamnik, Zagorje ob Savi, Trbovlje, Radovljica, Tolmin, Slovenj Gradec.</a:t>
            </a:r>
          </a:p>
        </p:txBody>
      </p:sp>
    </p:spTree>
    <p:extLst>
      <p:ext uri="{BB962C8B-B14F-4D97-AF65-F5344CB8AC3E}">
        <p14:creationId xmlns:p14="http://schemas.microsoft.com/office/powerpoint/2010/main" val="128951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85" y="2301767"/>
            <a:ext cx="3516825" cy="2675011"/>
          </a:xfrm>
          <a:prstGeom prst="rect">
            <a:avLst/>
          </a:prstGeom>
        </p:spPr>
      </p:pic>
      <p:sp>
        <p:nvSpPr>
          <p:cNvPr id="5" name="Zaobljeni pravokotnik 4"/>
          <p:cNvSpPr/>
          <p:nvPr/>
        </p:nvSpPr>
        <p:spPr>
          <a:xfrm>
            <a:off x="4172606" y="1397878"/>
            <a:ext cx="2333297" cy="53918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Ta del Slovenije je še najbolj bogat z rudami. Ko so v </a:t>
            </a:r>
            <a:r>
              <a:rPr lang="sl-SI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</a:t>
            </a:r>
          </a:p>
          <a:p>
            <a:pPr algn="ctr"/>
            <a:r>
              <a:rPr lang="sl-SI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Predalpskih pokrajinah </a:t>
            </a:r>
            <a:r>
              <a:rPr lang="sl-SI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odkrili premog in je v te kraje prišla železnica, so se mnoga mesta hitro razvila in so še danes pomembna industrijska središča. Takšna mesta so predvsem Zagorje, Hrastnik in Trbovlje, pa Črna na Koroškem</a:t>
            </a:r>
            <a:r>
              <a:rPr lang="sl-SI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, Idrija</a:t>
            </a:r>
            <a:r>
              <a:rPr lang="sl-SI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,..</a:t>
            </a:r>
          </a:p>
        </p:txBody>
      </p:sp>
      <p:sp>
        <p:nvSpPr>
          <p:cNvPr id="6" name="Zaobljeni pravokotnik 5"/>
          <p:cNvSpPr/>
          <p:nvPr/>
        </p:nvSpPr>
        <p:spPr>
          <a:xfrm>
            <a:off x="456085" y="5181600"/>
            <a:ext cx="3516825" cy="7357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Zagorje ob Savi – nekoč pomembno rudarsko mesto </a:t>
            </a:r>
          </a:p>
        </p:txBody>
      </p:sp>
      <p:sp>
        <p:nvSpPr>
          <p:cNvPr id="7" name="Zaobljeni pravokotnik 6"/>
          <p:cNvSpPr/>
          <p:nvPr/>
        </p:nvSpPr>
        <p:spPr>
          <a:xfrm>
            <a:off x="1023396" y="1529387"/>
            <a:ext cx="2382201" cy="4675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sl-SI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RUDARSTVO</a:t>
            </a:r>
            <a:endParaRPr lang="sl-SI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Zaobljeni pravokotnik 8"/>
          <p:cNvSpPr/>
          <p:nvPr/>
        </p:nvSpPr>
        <p:spPr>
          <a:xfrm>
            <a:off x="924909" y="294292"/>
            <a:ext cx="3436883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GOSPODARSTVO</a:t>
            </a:r>
            <a:endParaRPr lang="sl-SI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599" y="125999"/>
            <a:ext cx="2597466" cy="327435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2523" y="3639272"/>
            <a:ext cx="2063617" cy="294112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9399" y="916349"/>
            <a:ext cx="2298391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9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68" y="889203"/>
            <a:ext cx="6260687" cy="3441059"/>
          </a:xfrm>
          <a:prstGeom prst="rect">
            <a:avLst/>
          </a:prstGeom>
        </p:spPr>
      </p:pic>
      <p:sp>
        <p:nvSpPr>
          <p:cNvPr id="3" name="Zaobljeni pravokotnik 2"/>
          <p:cNvSpPr/>
          <p:nvPr/>
        </p:nvSpPr>
        <p:spPr>
          <a:xfrm>
            <a:off x="1198180" y="4918842"/>
            <a:ext cx="9984828" cy="14188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Veliko premoga uporabijo v TERMOELEKTRARNAH , zato so blizu premogovnikov. V termoelektrarnah proizvajajo elektriko.</a:t>
            </a:r>
          </a:p>
        </p:txBody>
      </p:sp>
      <p:sp>
        <p:nvSpPr>
          <p:cNvPr id="5" name="Zaobljeni pravokotnik 4"/>
          <p:cNvSpPr/>
          <p:nvPr/>
        </p:nvSpPr>
        <p:spPr>
          <a:xfrm>
            <a:off x="893380" y="3731172"/>
            <a:ext cx="2249214" cy="3573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TE Trbovlje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084" y="889202"/>
            <a:ext cx="4335992" cy="3199321"/>
          </a:xfrm>
          <a:prstGeom prst="rect">
            <a:avLst/>
          </a:prstGeom>
        </p:spPr>
      </p:pic>
      <p:sp>
        <p:nvSpPr>
          <p:cNvPr id="7" name="Zaobljeni pravokotnik 6"/>
          <p:cNvSpPr/>
          <p:nvPr/>
        </p:nvSpPr>
        <p:spPr>
          <a:xfrm>
            <a:off x="7998372" y="3888828"/>
            <a:ext cx="2816773" cy="525517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TE  ŠOŠTANJ</a:t>
            </a:r>
            <a:endParaRPr lang="sl-SI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36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502" y="246993"/>
            <a:ext cx="2628900" cy="17335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309" y="246993"/>
            <a:ext cx="3000375" cy="1524000"/>
          </a:xfrm>
          <a:prstGeom prst="rect">
            <a:avLst/>
          </a:prstGeom>
        </p:spPr>
      </p:pic>
      <p:sp>
        <p:nvSpPr>
          <p:cNvPr id="6" name="Zaobljeni pravokotnik 5"/>
          <p:cNvSpPr/>
          <p:nvPr/>
        </p:nvSpPr>
        <p:spPr>
          <a:xfrm>
            <a:off x="1176502" y="567559"/>
            <a:ext cx="2753711" cy="24068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sl-SI" dirty="0" smtClean="0">
                <a:solidFill>
                  <a:schemeClr val="tx1"/>
                </a:solidFill>
              </a:rPr>
              <a:t>KMETIJSTVO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l-SI" dirty="0" smtClean="0">
                <a:solidFill>
                  <a:schemeClr val="tx1"/>
                </a:solidFill>
              </a:rPr>
              <a:t>poljedelstvo </a:t>
            </a:r>
            <a:r>
              <a:rPr lang="sl-SI" dirty="0" smtClean="0">
                <a:solidFill>
                  <a:schemeClr val="tx1"/>
                </a:solidFill>
              </a:rPr>
              <a:t>in živinoreja </a:t>
            </a:r>
          </a:p>
          <a:p>
            <a:pPr algn="ctr"/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smtClean="0">
                <a:solidFill>
                  <a:schemeClr val="tx1"/>
                </a:solidFill>
              </a:rPr>
              <a:t>    (v dolinah, kotlinah)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tx1"/>
                </a:solidFill>
              </a:rPr>
              <a:t>ž</a:t>
            </a:r>
            <a:r>
              <a:rPr lang="sl-SI" dirty="0" smtClean="0">
                <a:solidFill>
                  <a:schemeClr val="tx1"/>
                </a:solidFill>
              </a:rPr>
              <a:t>ivinoreja in gozdarstvo</a:t>
            </a:r>
          </a:p>
          <a:p>
            <a:pPr algn="ctr"/>
            <a:r>
              <a:rPr lang="sl-SI" dirty="0" smtClean="0">
                <a:solidFill>
                  <a:schemeClr val="tx1"/>
                </a:solidFill>
              </a:rPr>
              <a:t>     (hriboviti svet)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46" y="3524578"/>
            <a:ext cx="2466975" cy="184785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315" y="2174328"/>
            <a:ext cx="2857500" cy="16002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6146" y="2410317"/>
            <a:ext cx="2619375" cy="174307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0621" y="4575448"/>
            <a:ext cx="2619375" cy="174307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7181" y="4993728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0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456" y="440565"/>
            <a:ext cx="4035902" cy="309703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117" y="894756"/>
            <a:ext cx="3535986" cy="2188654"/>
          </a:xfrm>
          <a:prstGeom prst="rect">
            <a:avLst/>
          </a:prstGeom>
        </p:spPr>
      </p:pic>
      <p:sp>
        <p:nvSpPr>
          <p:cNvPr id="9" name="Zaobljeni pravokotnik 8"/>
          <p:cNvSpPr/>
          <p:nvPr/>
        </p:nvSpPr>
        <p:spPr>
          <a:xfrm>
            <a:off x="1492469" y="4014952"/>
            <a:ext cx="8050924" cy="23648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Revnejša prst je omogočala skromno kmetijstvo, pomemben vir zaslužka so bili gozdovi. Del lesa so prodali, del spremenili v oglje, ki so ga potrebovali za izdelavo železa v fužinah in stekla v glažutah.</a:t>
            </a:r>
            <a:endParaRPr lang="sl-SI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91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837" y="609601"/>
            <a:ext cx="3208943" cy="213540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926" y="308248"/>
            <a:ext cx="2619375" cy="174307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88" y="3576966"/>
            <a:ext cx="2619375" cy="174307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308" y="5099324"/>
            <a:ext cx="2337545" cy="155553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7165" y="3050628"/>
            <a:ext cx="2619375" cy="174307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6420" y="5001549"/>
            <a:ext cx="2113277" cy="158291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0" y="4279568"/>
            <a:ext cx="2619375" cy="1743075"/>
          </a:xfrm>
          <a:prstGeom prst="rect">
            <a:avLst/>
          </a:prstGeom>
        </p:spPr>
      </p:pic>
      <p:sp>
        <p:nvSpPr>
          <p:cNvPr id="9" name="Zaobljeni pravokotnik 8"/>
          <p:cNvSpPr/>
          <p:nvPr/>
        </p:nvSpPr>
        <p:spPr>
          <a:xfrm>
            <a:off x="7819697" y="204325"/>
            <a:ext cx="4004441" cy="23466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Pokrajine so DANES gospodarsko najpomembnejše pokrajine v Sloveniji. Po kotlinah in dolinah se je razvila storitvena dejavnost in industrija.</a:t>
            </a:r>
          </a:p>
          <a:p>
            <a:pPr algn="ctr"/>
            <a:r>
              <a:rPr lang="sl-SI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(slike so povezane s CELJSKO KOTLINO)</a:t>
            </a:r>
          </a:p>
          <a:p>
            <a:pPr algn="ctr"/>
            <a:endParaRPr lang="sl-SI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6789682" y="2842782"/>
            <a:ext cx="23543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smtClean="0"/>
              <a:t>- </a:t>
            </a:r>
            <a:r>
              <a:rPr lang="sl-SI" dirty="0"/>
              <a:t>storitvene dejavnosti,</a:t>
            </a:r>
          </a:p>
          <a:p>
            <a:r>
              <a:rPr lang="sl-SI" dirty="0"/>
              <a:t>       - industrija,</a:t>
            </a:r>
          </a:p>
          <a:p>
            <a:r>
              <a:rPr lang="sl-SI" dirty="0"/>
              <a:t>       - turizem (Ljubljana, Bled),</a:t>
            </a:r>
          </a:p>
          <a:p>
            <a:r>
              <a:rPr lang="sl-SI" dirty="0"/>
              <a:t>       - trgovina,</a:t>
            </a:r>
          </a:p>
          <a:p>
            <a:r>
              <a:rPr lang="sl-SI" dirty="0"/>
              <a:t>       - kmetijstvo,</a:t>
            </a:r>
          </a:p>
          <a:p>
            <a:r>
              <a:rPr lang="sl-SI" dirty="0"/>
              <a:t>       - gozdarstvo.</a:t>
            </a:r>
          </a:p>
        </p:txBody>
      </p:sp>
    </p:spTree>
    <p:extLst>
      <p:ext uri="{BB962C8B-B14F-4D97-AF65-F5344CB8AC3E}">
        <p14:creationId xmlns:p14="http://schemas.microsoft.com/office/powerpoint/2010/main" val="344297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sl-SI" dirty="0" smtClean="0"/>
              <a:t>PROMET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Glavne cestne in prometne povezav</a:t>
            </a:r>
          </a:p>
          <a:p>
            <a:r>
              <a:rPr lang="sl-SI" dirty="0" smtClean="0"/>
              <a:t>e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291" y="2179090"/>
            <a:ext cx="2619375" cy="174307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329" y="4449324"/>
            <a:ext cx="2619375" cy="17430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943" y="4592199"/>
            <a:ext cx="2847975" cy="16002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0627" y="392288"/>
            <a:ext cx="3891455" cy="2646762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4525385" y="2967335"/>
            <a:ext cx="3483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smtClean="0"/>
              <a:t>- </a:t>
            </a:r>
            <a:r>
              <a:rPr lang="sl-SI" dirty="0"/>
              <a:t>razvit, razvejan,</a:t>
            </a:r>
          </a:p>
          <a:p>
            <a:r>
              <a:rPr lang="sl-SI" dirty="0"/>
              <a:t>- cestni, železniški, zračni.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4051" y="3196499"/>
            <a:ext cx="36766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7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877531"/>
          </a:xfrm>
        </p:spPr>
        <p:txBody>
          <a:bodyPr/>
          <a:lstStyle/>
          <a:p>
            <a:pPr algn="ctr"/>
            <a:r>
              <a:rPr lang="sl-SI" dirty="0" smtClean="0"/>
              <a:t>PREDALPSKE  POKRAJINE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612655" y="1527941"/>
            <a:ext cx="9134856" cy="4152901"/>
          </a:xfrm>
        </p:spPr>
        <p:txBody>
          <a:bodyPr/>
          <a:lstStyle/>
          <a:p>
            <a:r>
              <a:rPr lang="sl-SI" dirty="0" smtClean="0"/>
              <a:t>Kje v Sloveniji so Predalpske pokrajine?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dirty="0" smtClean="0"/>
              <a:t>Zavzemajo največji, osrednji del Slovenije.</a:t>
            </a:r>
          </a:p>
          <a:p>
            <a:pPr marL="45720" indent="0">
              <a:buNone/>
            </a:pPr>
            <a:r>
              <a:rPr lang="sl-SI" dirty="0"/>
              <a:t>Razdelimo jih na: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637" y="2569779"/>
            <a:ext cx="3862127" cy="27169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965" y="2982981"/>
            <a:ext cx="4758649" cy="2769467"/>
          </a:xfrm>
          <a:prstGeom prst="rect">
            <a:avLst/>
          </a:prstGeom>
        </p:spPr>
      </p:pic>
      <p:sp>
        <p:nvSpPr>
          <p:cNvPr id="7" name="Zaobljeni pravokotnik 6"/>
          <p:cNvSpPr/>
          <p:nvPr/>
        </p:nvSpPr>
        <p:spPr>
          <a:xfrm>
            <a:off x="7346971" y="1548961"/>
            <a:ext cx="3978609" cy="12192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Delitev: </a:t>
            </a:r>
          </a:p>
          <a:p>
            <a:pPr algn="ctr"/>
            <a:r>
              <a:rPr lang="sl-SI" sz="1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PREDALPSKA  </a:t>
            </a:r>
            <a:r>
              <a:rPr lang="sl-SI" sz="1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HRIBOVJA </a:t>
            </a:r>
          </a:p>
          <a:p>
            <a:pPr algn="ctr"/>
            <a:r>
              <a:rPr lang="sl-SI" sz="1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  (ZAHODNO, VZHODNO in SEVEROVZHODNO HRIBOVJE</a:t>
            </a:r>
            <a:r>
              <a:rPr lang="sl-SI" sz="1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) in LJUBLJANSKA KOTLINA.</a:t>
            </a:r>
            <a:endParaRPr lang="sl-SI" sz="12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  <a:p>
            <a:pPr algn="ctr"/>
            <a:endParaRPr lang="sl-SI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75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4294967295"/>
          </p:nvPr>
        </p:nvSpPr>
        <p:spPr>
          <a:xfrm>
            <a:off x="1566041" y="340272"/>
            <a:ext cx="9134475" cy="4652141"/>
          </a:xfrm>
        </p:spPr>
        <p:txBody>
          <a:bodyPr/>
          <a:lstStyle/>
          <a:p>
            <a:r>
              <a:rPr lang="sl-SI" dirty="0"/>
              <a:t>PREDALPSKE DOLINE IN </a:t>
            </a:r>
            <a:r>
              <a:rPr lang="sl-SI" dirty="0" smtClean="0"/>
              <a:t>KOTLINE</a:t>
            </a:r>
          </a:p>
          <a:p>
            <a:pPr marL="45720" indent="0">
              <a:buNone/>
            </a:pPr>
            <a:r>
              <a:rPr lang="sl-SI" dirty="0" smtClean="0"/>
              <a:t>Ljubljanska                                                                  Celjska</a:t>
            </a:r>
            <a:endParaRPr lang="sl-SI" dirty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041" y="1372255"/>
            <a:ext cx="3531476" cy="227023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846" y="1372256"/>
            <a:ext cx="3486878" cy="227023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331" y="3890704"/>
            <a:ext cx="4025462" cy="258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8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133" y="312682"/>
            <a:ext cx="4749264" cy="242000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990" y="312682"/>
            <a:ext cx="3583009" cy="238432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56" y="3615560"/>
            <a:ext cx="3327508" cy="1663754"/>
          </a:xfrm>
          <a:prstGeom prst="rect">
            <a:avLst/>
          </a:prstGeom>
        </p:spPr>
      </p:pic>
      <p:sp>
        <p:nvSpPr>
          <p:cNvPr id="5" name="Zaobljeni pravokotnik 4"/>
          <p:cNvSpPr/>
          <p:nvPr/>
        </p:nvSpPr>
        <p:spPr>
          <a:xfrm>
            <a:off x="2480441" y="5486400"/>
            <a:ext cx="2690649" cy="5885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 smtClean="0">
                <a:solidFill>
                  <a:schemeClr val="tx1"/>
                </a:solidFill>
              </a:rPr>
              <a:t>VELENJSKA KOTLINA</a:t>
            </a:r>
            <a:endParaRPr lang="sl-SI" sz="1400" dirty="0">
              <a:solidFill>
                <a:schemeClr val="tx1"/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7543" y="3427824"/>
            <a:ext cx="3477905" cy="240877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3889" y="3365451"/>
            <a:ext cx="2595794" cy="194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1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263" y="241739"/>
            <a:ext cx="3341714" cy="2167922"/>
          </a:xfrm>
          <a:prstGeom prst="rect">
            <a:avLst/>
          </a:prstGeom>
        </p:spPr>
      </p:pic>
      <p:sp>
        <p:nvSpPr>
          <p:cNvPr id="3" name="Zaobljeni pravokotnik 2"/>
          <p:cNvSpPr/>
          <p:nvPr/>
        </p:nvSpPr>
        <p:spPr>
          <a:xfrm>
            <a:off x="1719263" y="2564524"/>
            <a:ext cx="3341714" cy="5360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 smtClean="0"/>
              <a:t>ZAZA</a:t>
            </a:r>
            <a:r>
              <a:rPr lang="sl-SI" sz="1400" dirty="0" smtClean="0">
                <a:solidFill>
                  <a:schemeClr val="tx1"/>
                </a:solidFill>
              </a:rPr>
              <a:t>ZAHODNO PREDALPSKO HRIBOVJE</a:t>
            </a:r>
            <a:endParaRPr lang="sl-SI" sz="1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202" y="241739"/>
            <a:ext cx="2938590" cy="2167921"/>
          </a:xfrm>
          <a:prstGeom prst="rect">
            <a:avLst/>
          </a:prstGeom>
        </p:spPr>
      </p:pic>
      <p:sp>
        <p:nvSpPr>
          <p:cNvPr id="5" name="Zaobljeni pravokotnik 4"/>
          <p:cNvSpPr/>
          <p:nvPr/>
        </p:nvSpPr>
        <p:spPr>
          <a:xfrm>
            <a:off x="5690202" y="2564524"/>
            <a:ext cx="2938590" cy="5360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 smtClean="0">
                <a:solidFill>
                  <a:schemeClr val="tx1"/>
                </a:solidFill>
              </a:rPr>
              <a:t>ŠKOFJELOŠKO</a:t>
            </a:r>
            <a:r>
              <a:rPr lang="sl-SI" dirty="0" smtClean="0"/>
              <a:t> </a:t>
            </a:r>
            <a:r>
              <a:rPr lang="sl-SI" sz="1400" dirty="0" smtClean="0">
                <a:solidFill>
                  <a:schemeClr val="tx1"/>
                </a:solidFill>
              </a:rPr>
              <a:t>HRIBOVJE</a:t>
            </a:r>
            <a:r>
              <a:rPr lang="sl-SI" sz="1400" dirty="0" smtClean="0"/>
              <a:t> </a:t>
            </a:r>
            <a:r>
              <a:rPr lang="sl-SI" sz="1400" dirty="0" smtClean="0">
                <a:solidFill>
                  <a:schemeClr val="tx1"/>
                </a:solidFill>
              </a:rPr>
              <a:t>s</a:t>
            </a:r>
          </a:p>
          <a:p>
            <a:pPr algn="ctr"/>
            <a:r>
              <a:rPr lang="sl-SI" sz="1400" dirty="0" smtClean="0">
                <a:solidFill>
                  <a:schemeClr val="tx1"/>
                </a:solidFill>
              </a:rPr>
              <a:t>Starim vrhom</a:t>
            </a:r>
            <a:endParaRPr lang="sl-SI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263" y="3370076"/>
            <a:ext cx="3341714" cy="2096945"/>
          </a:xfrm>
          <a:prstGeom prst="rect">
            <a:avLst/>
          </a:prstGeom>
        </p:spPr>
      </p:pic>
      <p:sp>
        <p:nvSpPr>
          <p:cNvPr id="8" name="Zaobljeni pravokotnik 7"/>
          <p:cNvSpPr/>
          <p:nvPr/>
        </p:nvSpPr>
        <p:spPr>
          <a:xfrm>
            <a:off x="1719263" y="5801710"/>
            <a:ext cx="3341714" cy="5150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 smtClean="0">
                <a:solidFill>
                  <a:schemeClr val="tx1"/>
                </a:solidFill>
              </a:rPr>
              <a:t>POLHOGRAJSKI  DOLOMITI</a:t>
            </a:r>
            <a:endParaRPr lang="sl-SI" sz="1400" dirty="0">
              <a:solidFill>
                <a:schemeClr val="tx1"/>
              </a:solidFill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202" y="3370076"/>
            <a:ext cx="2938590" cy="2096945"/>
          </a:xfrm>
          <a:prstGeom prst="rect">
            <a:avLst/>
          </a:prstGeom>
        </p:spPr>
      </p:pic>
      <p:sp>
        <p:nvSpPr>
          <p:cNvPr id="10" name="Zaobljeni pravokotnik 9"/>
          <p:cNvSpPr/>
          <p:nvPr/>
        </p:nvSpPr>
        <p:spPr>
          <a:xfrm>
            <a:off x="5690202" y="5801711"/>
            <a:ext cx="2938590" cy="5150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 smtClean="0">
                <a:solidFill>
                  <a:schemeClr val="tx1"/>
                </a:solidFill>
              </a:rPr>
              <a:t>POHORJE</a:t>
            </a:r>
            <a:endParaRPr lang="sl-SI" sz="1400" dirty="0">
              <a:solidFill>
                <a:schemeClr val="tx1"/>
              </a:solidFill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7387" y="914401"/>
            <a:ext cx="3019413" cy="2009282"/>
          </a:xfrm>
          <a:prstGeom prst="rect">
            <a:avLst/>
          </a:prstGeom>
        </p:spPr>
      </p:pic>
      <p:sp>
        <p:nvSpPr>
          <p:cNvPr id="12" name="Zaobljeni pravokotnik 11"/>
          <p:cNvSpPr/>
          <p:nvPr/>
        </p:nvSpPr>
        <p:spPr>
          <a:xfrm>
            <a:off x="8927388" y="3237187"/>
            <a:ext cx="3019412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POSAVSKO  HRIBOVJE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4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740897"/>
          </a:xfrm>
        </p:spPr>
        <p:txBody>
          <a:bodyPr/>
          <a:lstStyle/>
          <a:p>
            <a:r>
              <a:rPr lang="sl-SI" dirty="0" smtClean="0"/>
              <a:t>PODNEBJE, RASTLINSTVO in ŽIVALSTVO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28572" y="945931"/>
            <a:ext cx="5011496" cy="4663913"/>
          </a:xfrm>
        </p:spPr>
        <p:txBody>
          <a:bodyPr/>
          <a:lstStyle/>
          <a:p>
            <a:r>
              <a:rPr lang="sl-SI" dirty="0"/>
              <a:t>PODNEBJE (vroča poletja, </a:t>
            </a:r>
            <a:r>
              <a:rPr lang="sl-SI" dirty="0" smtClean="0"/>
              <a:t>mrzle zime)</a:t>
            </a:r>
          </a:p>
          <a:p>
            <a:pPr marL="45720" indent="0">
              <a:buNone/>
            </a:pP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7241627" y="1485900"/>
            <a:ext cx="4782207" cy="3569576"/>
          </a:xfrm>
        </p:spPr>
        <p:txBody>
          <a:bodyPr/>
          <a:lstStyle/>
          <a:p>
            <a:pPr marL="45720" indent="0">
              <a:buNone/>
            </a:pPr>
            <a:r>
              <a:rPr lang="sl-SI" dirty="0" smtClean="0"/>
              <a:t>                    </a:t>
            </a:r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pPr marL="45720" indent="0">
              <a:buNone/>
            </a:pPr>
            <a:r>
              <a:rPr lang="sl-SI" dirty="0" smtClean="0"/>
              <a:t>                      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9" y="1397876"/>
            <a:ext cx="2448105" cy="162910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063" y="1397876"/>
            <a:ext cx="2400523" cy="162910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17" y="3239304"/>
            <a:ext cx="2372177" cy="154204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018" y="4840529"/>
            <a:ext cx="2372176" cy="168042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9354" y="819807"/>
            <a:ext cx="2812509" cy="187500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9354" y="2762447"/>
            <a:ext cx="2815619" cy="157915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9354" y="4409236"/>
            <a:ext cx="2815619" cy="2111714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4910" y="3288281"/>
            <a:ext cx="2330442" cy="1552248"/>
          </a:xfrm>
          <a:prstGeom prst="rect">
            <a:avLst/>
          </a:prstGeom>
        </p:spPr>
      </p:pic>
      <p:sp>
        <p:nvSpPr>
          <p:cNvPr id="16" name="Zaobljeni pravokotnik 15"/>
          <p:cNvSpPr/>
          <p:nvPr/>
        </p:nvSpPr>
        <p:spPr>
          <a:xfrm>
            <a:off x="9774621" y="3239304"/>
            <a:ext cx="2091558" cy="5759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l-SI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RASTLINSTVO</a:t>
            </a:r>
            <a:endParaRPr lang="sl-SI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1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 smtClean="0">
                <a:latin typeface="+mn-lt"/>
              </a:rPr>
              <a:t>ŽIVALSTVO</a:t>
            </a:r>
            <a:endParaRPr lang="sl-SI" sz="2000" dirty="0">
              <a:latin typeface="+mn-lt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720" y="1524163"/>
            <a:ext cx="2619375" cy="174307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806" y="1524163"/>
            <a:ext cx="3112634" cy="17430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9008" y="1524163"/>
            <a:ext cx="2781086" cy="174307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406" y="3605048"/>
            <a:ext cx="3220415" cy="169331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8147" y="3556355"/>
            <a:ext cx="25527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6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VODOVJE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555859"/>
            <a:ext cx="2743200" cy="205475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041104"/>
            <a:ext cx="2743200" cy="1825475"/>
          </a:xfrm>
          <a:prstGeom prst="rect">
            <a:avLst/>
          </a:prstGeom>
        </p:spPr>
      </p:pic>
      <p:sp>
        <p:nvSpPr>
          <p:cNvPr id="6" name="Zaobljeni pravokotnik 5"/>
          <p:cNvSpPr/>
          <p:nvPr/>
        </p:nvSpPr>
        <p:spPr>
          <a:xfrm>
            <a:off x="4624551" y="1133224"/>
            <a:ext cx="2785241" cy="420214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rgbClr val="002060"/>
                </a:solidFill>
              </a:rPr>
              <a:t>Reke:</a:t>
            </a:r>
          </a:p>
          <a:p>
            <a:pPr algn="ctr"/>
            <a:r>
              <a:rPr lang="sl-SI" b="1" dirty="0">
                <a:solidFill>
                  <a:srgbClr val="002060"/>
                </a:solidFill>
              </a:rPr>
              <a:t>- Sava,</a:t>
            </a:r>
          </a:p>
          <a:p>
            <a:pPr algn="ctr"/>
            <a:r>
              <a:rPr lang="sl-SI" b="1" dirty="0">
                <a:solidFill>
                  <a:srgbClr val="002060"/>
                </a:solidFill>
              </a:rPr>
              <a:t>- Savinja,</a:t>
            </a:r>
          </a:p>
          <a:p>
            <a:pPr algn="ctr"/>
            <a:r>
              <a:rPr lang="sl-SI" b="1" dirty="0">
                <a:solidFill>
                  <a:srgbClr val="002060"/>
                </a:solidFill>
              </a:rPr>
              <a:t>- Drava,</a:t>
            </a:r>
          </a:p>
          <a:p>
            <a:pPr algn="ctr"/>
            <a:r>
              <a:rPr lang="sl-SI" b="1" dirty="0">
                <a:solidFill>
                  <a:srgbClr val="002060"/>
                </a:solidFill>
              </a:rPr>
              <a:t>- Idrijca,</a:t>
            </a:r>
          </a:p>
          <a:p>
            <a:pPr algn="ctr"/>
            <a:r>
              <a:rPr lang="sl-SI" b="1" dirty="0">
                <a:solidFill>
                  <a:srgbClr val="002060"/>
                </a:solidFill>
              </a:rPr>
              <a:t>- Sora,</a:t>
            </a:r>
          </a:p>
          <a:p>
            <a:pPr algn="ctr"/>
            <a:r>
              <a:rPr lang="sl-SI" b="1" dirty="0">
                <a:solidFill>
                  <a:srgbClr val="002060"/>
                </a:solidFill>
              </a:rPr>
              <a:t>- Soča.</a:t>
            </a:r>
          </a:p>
          <a:p>
            <a:pPr algn="ctr"/>
            <a:r>
              <a:rPr lang="sl-SI" dirty="0"/>
              <a:t> </a:t>
            </a:r>
          </a:p>
          <a:p>
            <a:pPr algn="ctr"/>
            <a:r>
              <a:rPr lang="sl-SI" dirty="0">
                <a:solidFill>
                  <a:srgbClr val="0070C0"/>
                </a:solidFill>
              </a:rPr>
              <a:t>Jezera: </a:t>
            </a:r>
          </a:p>
          <a:p>
            <a:pPr algn="ctr"/>
            <a:r>
              <a:rPr lang="sl-SI" dirty="0">
                <a:solidFill>
                  <a:srgbClr val="0070C0"/>
                </a:solidFill>
              </a:rPr>
              <a:t>- Blejsko jezero,</a:t>
            </a:r>
          </a:p>
          <a:p>
            <a:pPr algn="ctr"/>
            <a:r>
              <a:rPr lang="sl-SI" dirty="0">
                <a:solidFill>
                  <a:srgbClr val="0070C0"/>
                </a:solidFill>
              </a:rPr>
              <a:t>- Velenjsko jezero.</a:t>
            </a:r>
          </a:p>
          <a:p>
            <a:pPr algn="ctr"/>
            <a:endParaRPr lang="sl-SI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Zaobljeni pravokotnik 7"/>
          <p:cNvSpPr/>
          <p:nvPr/>
        </p:nvSpPr>
        <p:spPr>
          <a:xfrm>
            <a:off x="8081678" y="4041104"/>
            <a:ext cx="3394842" cy="106898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400" dirty="0">
                <a:hlinkClick r:id="rId4"/>
              </a:rPr>
              <a:t>https://</a:t>
            </a:r>
            <a:r>
              <a:rPr lang="sl-SI" sz="1400" dirty="0" smtClean="0">
                <a:hlinkClick r:id="rId4"/>
              </a:rPr>
              <a:t>www.youtube.com/watch?v=9c_xzniaGXI</a:t>
            </a:r>
            <a:endParaRPr lang="sl-SI" sz="1400" dirty="0" smtClean="0"/>
          </a:p>
          <a:p>
            <a:pPr algn="ctr"/>
            <a:endParaRPr lang="sl-SI" sz="1400" dirty="0"/>
          </a:p>
          <a:p>
            <a:pPr algn="ctr"/>
            <a:r>
              <a:rPr lang="sl-SI" sz="1400" dirty="0" smtClean="0"/>
              <a:t>(oglej si posnetek na gornji povezavi)</a:t>
            </a:r>
          </a:p>
          <a:p>
            <a:pPr algn="ctr"/>
            <a:endParaRPr lang="sl-SI" sz="1400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6662" y="1141573"/>
            <a:ext cx="3184874" cy="211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6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86" y="793643"/>
            <a:ext cx="3174186" cy="376066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86" y="4755430"/>
            <a:ext cx="3338103" cy="1492970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4792717" y="430925"/>
            <a:ext cx="6852745" cy="26170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Precej elektrarn je tudi na </a:t>
            </a:r>
            <a:r>
              <a:rPr lang="sl-SI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rekah v Predalpskih pokrajinah. </a:t>
            </a:r>
            <a:r>
              <a:rPr lang="sl-SI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To so HIDROELEKTRARNE. V njih tekoča voda vrti turbine in naprave, v katerih nastaja elektrika. Največ elektrarn je na reki Dravi. Nekaj jih je tudi na Soči in Savi.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532" y="3402068"/>
            <a:ext cx="4560203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pet v šoli 16 x 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5125_TF02895270_TF02895270" id="{5101DCE0-C99A-4F4A-817A-CF98DED9E574}" vid="{A73B9C7C-5FEC-42D3-8F66-56AA62C5AEEB}"/>
    </a:ext>
  </a:extLst>
</a:theme>
</file>

<file path=ppt/theme/theme2.xml><?xml version="1.0" encoding="utf-8"?>
<a:theme xmlns:a="http://schemas.openxmlformats.org/drawingml/2006/main" name="Officeova tema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Nazaj na predstavitev za osnovnošolce (širok zaslon)</Template>
  <TotalTime>219</TotalTime>
  <Words>474</Words>
  <Application>Microsoft Office PowerPoint</Application>
  <PresentationFormat>Širokozaslonsko</PresentationFormat>
  <Paragraphs>81</Paragraphs>
  <Slides>17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1" baseType="lpstr">
      <vt:lpstr>Arial</vt:lpstr>
      <vt:lpstr>Cambria</vt:lpstr>
      <vt:lpstr>Wingdings</vt:lpstr>
      <vt:lpstr>Spet v šoli 16 x 9</vt:lpstr>
      <vt:lpstr>PREDALPSKE  POKRAJINE</vt:lpstr>
      <vt:lpstr>PREDALPSKE  POKRAJINE</vt:lpstr>
      <vt:lpstr>PowerPointova predstavitev</vt:lpstr>
      <vt:lpstr>PowerPointova predstavitev</vt:lpstr>
      <vt:lpstr>PowerPointova predstavitev</vt:lpstr>
      <vt:lpstr>PODNEBJE, RASTLINSTVO in ŽIVALSTVO</vt:lpstr>
      <vt:lpstr>ŽIVALSTVO</vt:lpstr>
      <vt:lpstr>VODOVJE</vt:lpstr>
      <vt:lpstr>PowerPointova predstavitev</vt:lpstr>
      <vt:lpstr>Življenje  v  PREDALPSKIH  POKRAJINAH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PROMET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PREDALPSKE  POKRAJINE</dc:title>
  <dc:creator>Marjanca Tanšek</dc:creator>
  <cp:lastModifiedBy>Marjanca Tanšek</cp:lastModifiedBy>
  <cp:revision>53</cp:revision>
  <dcterms:created xsi:type="dcterms:W3CDTF">2020-11-21T17:43:13Z</dcterms:created>
  <dcterms:modified xsi:type="dcterms:W3CDTF">2020-11-22T15:38:10Z</dcterms:modified>
</cp:coreProperties>
</file>