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9" r:id="rId5"/>
    <p:sldId id="270" r:id="rId6"/>
    <p:sldId id="281" r:id="rId7"/>
    <p:sldId id="283" r:id="rId8"/>
    <p:sldId id="271" r:id="rId9"/>
    <p:sldId id="284" r:id="rId10"/>
    <p:sldId id="285" r:id="rId11"/>
    <p:sldId id="286" r:id="rId12"/>
    <p:sldId id="287" r:id="rId13"/>
    <p:sldId id="277" r:id="rId14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TAPKAJ SVOJ OBRAZ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TAPKAJ SVOJE TELO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POZDRAVI SVOJO PREPONO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7DBAFAE0-07C4-475F-8E6A-B28EC6C99D0A}">
      <dgm:prSet phldrT="[besedilo]"/>
      <dgm:spPr/>
      <dgm:t>
        <a:bodyPr/>
        <a:lstStyle/>
        <a:p>
          <a:r>
            <a:rPr lang="sl-SI" dirty="0" smtClean="0"/>
            <a:t>NABERI 5 JABOLK NA DREVESU</a:t>
          </a:r>
          <a:endParaRPr lang="sl-SI" dirty="0"/>
        </a:p>
      </dgm:t>
    </dgm:pt>
    <dgm:pt modelId="{1D0C33DE-B765-4B0D-ABC2-81B3FA985B6C}" type="parTrans" cxnId="{A38A7A91-B295-4E38-8F4B-CF6F13D92014}">
      <dgm:prSet/>
      <dgm:spPr/>
      <dgm:t>
        <a:bodyPr/>
        <a:lstStyle/>
        <a:p>
          <a:endParaRPr lang="sl-SI"/>
        </a:p>
      </dgm:t>
    </dgm:pt>
    <dgm:pt modelId="{AEC893E5-B1D7-4C30-B5B9-814F05857361}" type="sibTrans" cxnId="{A38A7A91-B295-4E38-8F4B-CF6F13D9201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NASMEJ SE NA ŠIROKO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5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5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5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5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5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5"/>
      <dgm:spPr/>
      <dgm:t>
        <a:bodyPr/>
        <a:lstStyle/>
        <a:p>
          <a:endParaRPr lang="sl-SI"/>
        </a:p>
      </dgm:t>
    </dgm:pt>
    <dgm:pt modelId="{94CBB77B-6B2D-48F4-AE88-ABF37D14DF03}" type="pres">
      <dgm:prSet presAssocID="{7DBAFAE0-07C4-475F-8E6A-B28EC6C99D0A}" presName="node" presStyleLbl="node1" presStyleIdx="3" presStyleCnt="5" custScaleX="122712" custScaleY="15498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E4BDBA2-4F27-4E8D-A0A8-B2C13F24FDDA}" type="pres">
      <dgm:prSet presAssocID="{7DBAFAE0-07C4-475F-8E6A-B28EC6C99D0A}" presName="spNode" presStyleCnt="0"/>
      <dgm:spPr/>
    </dgm:pt>
    <dgm:pt modelId="{8762A868-F9A2-45AD-8891-F942FABDD366}" type="pres">
      <dgm:prSet presAssocID="{AEC893E5-B1D7-4C30-B5B9-814F05857361}" presName="sibTrans" presStyleLbl="sibTrans1D1" presStyleIdx="3" presStyleCnt="5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4" presStyleCnt="5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4" presStyleCnt="5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323273D7-BA6A-4106-AA2F-1FE06450E4A1}" type="presOf" srcId="{7DBAFAE0-07C4-475F-8E6A-B28EC6C99D0A}" destId="{94CBB77B-6B2D-48F4-AE88-ABF37D14DF03}" srcOrd="0" destOrd="0" presId="urn:microsoft.com/office/officeart/2005/8/layout/cycle6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4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3F3AAEDE-B627-4313-AB43-0C6D50AB0412}" type="presOf" srcId="{AEC893E5-B1D7-4C30-B5B9-814F05857361}" destId="{8762A868-F9A2-45AD-8891-F942FABDD366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A38A7A91-B295-4E38-8F4B-CF6F13D92014}" srcId="{DC52BD34-1075-4E88-BECF-83F11E83502C}" destId="{7DBAFAE0-07C4-475F-8E6A-B28EC6C99D0A}" srcOrd="3" destOrd="0" parTransId="{1D0C33DE-B765-4B0D-ABC2-81B3FA985B6C}" sibTransId="{AEC893E5-B1D7-4C30-B5B9-814F05857361}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835031E5-882B-4022-93D3-709C2214093D}" type="presParOf" srcId="{EE502984-821E-475A-B757-10B79DB9FCD0}" destId="{94CBB77B-6B2D-48F4-AE88-ABF37D14DF03}" srcOrd="9" destOrd="0" presId="urn:microsoft.com/office/officeart/2005/8/layout/cycle6"/>
    <dgm:cxn modelId="{A5157976-256A-4BC9-8C5D-23A474EFA7FB}" type="presParOf" srcId="{EE502984-821E-475A-B757-10B79DB9FCD0}" destId="{BE4BDBA2-4F27-4E8D-A0A8-B2C13F24FDDA}" srcOrd="10" destOrd="0" presId="urn:microsoft.com/office/officeart/2005/8/layout/cycle6"/>
    <dgm:cxn modelId="{48929A9E-2133-47EF-9E72-01C22A655656}" type="presParOf" srcId="{EE502984-821E-475A-B757-10B79DB9FCD0}" destId="{8762A868-F9A2-45AD-8891-F942FABDD366}" srcOrd="11" destOrd="0" presId="urn:microsoft.com/office/officeart/2005/8/layout/cycle6"/>
    <dgm:cxn modelId="{52AE081D-7FCD-47DF-B50F-14BF9284CE6D}" type="presParOf" srcId="{EE502984-821E-475A-B757-10B79DB9FCD0}" destId="{3C4005B2-7622-481B-AE49-3BBDB4A02B33}" srcOrd="12" destOrd="0" presId="urn:microsoft.com/office/officeart/2005/8/layout/cycle6"/>
    <dgm:cxn modelId="{AB22C5FF-5D7A-4946-A742-F9FFC6875425}" type="presParOf" srcId="{EE502984-821E-475A-B757-10B79DB9FCD0}" destId="{70345274-F059-4A46-9B72-4C01BB484BBA}" srcOrd="13" destOrd="0" presId="urn:microsoft.com/office/officeart/2005/8/layout/cycle6"/>
    <dgm:cxn modelId="{27AE978D-FFB6-417D-B5C9-4114031C7AF6}" type="presParOf" srcId="{EE502984-821E-475A-B757-10B79DB9FCD0}" destId="{C889703F-820E-4CFD-A59D-D1E0A23A023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975312" y="-197385"/>
          <a:ext cx="2339700" cy="1475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 smtClean="0"/>
            <a:t>TAPKAJ SVOJ OBRAZ</a:t>
          </a:r>
          <a:endParaRPr lang="sl-SI" sz="2700" kern="1200" dirty="0"/>
        </a:p>
      </dsp:txBody>
      <dsp:txXfrm>
        <a:off x="3047344" y="-125353"/>
        <a:ext cx="2195636" cy="1331526"/>
      </dsp:txXfrm>
    </dsp:sp>
    <dsp:sp modelId="{BDC925E0-D67D-411A-B85C-C064A38EB6AA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86935" y="322212"/>
              </a:moveTo>
              <a:arcTo wR="2310126" hR="2310126" stAng="18037486" swAng="118440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287582" y="1383142"/>
          <a:ext cx="2109281" cy="1507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TAPKAJ SVOJE TELO</a:t>
          </a:r>
          <a:endParaRPr lang="sl-SI" sz="2600" kern="1200" dirty="0"/>
        </a:p>
      </dsp:txBody>
      <dsp:txXfrm>
        <a:off x="5361150" y="1456710"/>
        <a:ext cx="1962145" cy="1359912"/>
      </dsp:txXfrm>
    </dsp:sp>
    <dsp:sp modelId="{D9C06267-97E7-4A0B-AACE-F2DF6E375507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9705" y="2360366"/>
              </a:moveTo>
              <a:arcTo wR="2310126" hR="2310126" stAng="74770" swAng="155798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4410840" y="3916342"/>
          <a:ext cx="2184361" cy="1606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POZDRAVI SVOJO PREPONO</a:t>
          </a:r>
          <a:endParaRPr lang="sl-SI" sz="2600" kern="1200" dirty="0"/>
        </a:p>
      </dsp:txBody>
      <dsp:txXfrm>
        <a:off x="4489251" y="3994753"/>
        <a:ext cx="2027539" cy="1449427"/>
      </dsp:txXfrm>
    </dsp:sp>
    <dsp:sp modelId="{3DE91A91-FC54-48EA-BF16-C16FFA12B654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70523" y="4605529"/>
              </a:moveTo>
              <a:arcTo wR="2310126" hR="2310126" stAng="5011671" swAng="77673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BB77B-6B2D-48F4-AE88-ABF37D14DF03}">
      <dsp:nvSpPr>
        <dsp:cNvPr id="0" name=""/>
        <dsp:cNvSpPr/>
      </dsp:nvSpPr>
      <dsp:spPr>
        <a:xfrm>
          <a:off x="1695177" y="3822880"/>
          <a:ext cx="2184254" cy="1793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NABERI 5 JABOLK NA DREVESU</a:t>
          </a:r>
          <a:endParaRPr lang="sl-SI" sz="2600" kern="1200" dirty="0"/>
        </a:p>
      </dsp:txBody>
      <dsp:txXfrm>
        <a:off x="1782712" y="3910415"/>
        <a:ext cx="2009184" cy="1618102"/>
      </dsp:txXfrm>
    </dsp:sp>
    <dsp:sp modelId="{8762A868-F9A2-45AD-8891-F942FABDD36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10617" y="3273839"/>
              </a:moveTo>
              <a:arcTo wR="2310126" hR="2310126" stAng="9320640" swAng="139652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31135" y="1376646"/>
          <a:ext cx="2433932" cy="15200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NASMEJ SE NA ŠIROKO</a:t>
          </a:r>
          <a:endParaRPr lang="sl-SI" sz="2600" kern="1200" dirty="0"/>
        </a:p>
      </dsp:txBody>
      <dsp:txXfrm>
        <a:off x="805337" y="1450848"/>
        <a:ext cx="2285528" cy="1371637"/>
      </dsp:txXfrm>
    </dsp:sp>
    <dsp:sp modelId="{C889703F-820E-4CFD-A59D-D1E0A23A023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36380" y="830088"/>
              </a:moveTo>
              <a:arcTo wR="2310126" hR="2310126" stAng="13190525" swAng="117211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xmlns="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29. 11. 2020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29. 11. 2020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29. 11. 2020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EJe-SnX_oA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S5TkbpMaeAA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video" Target="https://www.youtube.com/embed/43zueoS6fCM" TargetMode="External"/><Relationship Id="rId6" Type="http://schemas.openxmlformats.org/officeDocument/2006/relationships/image" Target="../media/image5.jpeg"/><Relationship Id="rId5" Type="http://schemas.openxmlformats.org/officeDocument/2006/relationships/hyperlink" Target="https://www.youtube.com/watch?v=43zueoS6fCM&amp;app=desktop" TargetMode="External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:a16="http://schemas.microsoft.com/office/drawing/2014/main" xmlns="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r>
              <a:rPr lang="sl-SI" sz="7800" dirty="0"/>
              <a:t>3</a:t>
            </a:r>
          </a:p>
        </p:txBody>
      </p:sp>
      <p:sp>
        <p:nvSpPr>
          <p:cNvPr id="40" name="Prostoročno 22">
            <a:extLst>
              <a:ext uri="{FF2B5EF4-FFF2-40B4-BE49-F238E27FC236}">
                <a16:creationId xmlns:a16="http://schemas.microsoft.com/office/drawing/2014/main" xmlns="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xmlns="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daljavo –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3. teden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 dobrova 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Marša plohl turk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28" y="5626125"/>
            <a:ext cx="8516949" cy="951135"/>
          </a:xfrm>
        </p:spPr>
        <p:txBody>
          <a:bodyPr>
            <a:normAutofit/>
          </a:bodyPr>
          <a:lstStyle/>
          <a:p>
            <a:pPr algn="ctr"/>
            <a:r>
              <a:rPr lang="sl-SI" sz="2800" smtClean="0"/>
              <a:t> </a:t>
            </a:r>
            <a:r>
              <a:rPr lang="sl-SI" sz="2800" dirty="0" smtClean="0"/>
              <a:t>UTRJUJ PESMICO TAKO, DA JO ČIMVEČKRAT ZAPOJEŠ. </a:t>
            </a:r>
            <a:endParaRPr lang="sl-SI" sz="2800" dirty="0"/>
          </a:p>
        </p:txBody>
      </p:sp>
      <p:pic>
        <p:nvPicPr>
          <p:cNvPr id="4100" name="Picture 4" descr="Rezultat iskanja slik za excited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3" y="71722"/>
            <a:ext cx="5568697" cy="4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702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</a:t>
            </a:r>
            <a:r>
              <a:rPr lang="sl-SI" dirty="0" smtClean="0"/>
              <a:t>zbora!</a:t>
            </a:r>
            <a:endParaRPr lang="sl-SI" dirty="0" smtClean="0"/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Danes sem zate pripravila še eno pesem iz filma Sreča na vrvici. Poznaš zgodbo o Maticu in njegovem kužku Jakobu? 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Pesem je bila napisana za </a:t>
            </a:r>
            <a:r>
              <a:rPr lang="sl-SI" dirty="0">
                <a:sym typeface="Wingdings" panose="05000000000000000000" pitchFamily="2" charset="2"/>
              </a:rPr>
              <a:t>u</a:t>
            </a:r>
            <a:r>
              <a:rPr lang="sl-SI" dirty="0" smtClean="0">
                <a:sym typeface="Wingdings" panose="05000000000000000000" pitchFamily="2" charset="2"/>
              </a:rPr>
              <a:t>vodno „špico“ v filmu Sreča na vrvici. </a:t>
            </a: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b="1" dirty="0" smtClean="0">
                <a:sym typeface="Wingdings" panose="05000000000000000000" pitchFamily="2" charset="2"/>
              </a:rPr>
              <a:t>Prisluhni najprej besedilu. Potem pa jo zapoj ob originalni spremljavi in pevki, nato pa zapoj še ob karaokah. Za posladek pa še klavirska spremljava – saj veš, če želiš nastopati doma   </a:t>
            </a:r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b="1" dirty="0" smtClean="0">
                <a:sym typeface="Wingdings" panose="05000000000000000000" pitchFamily="2" charset="2"/>
              </a:rPr>
              <a:t>Druga pesmica pa govori o dežniku in mareli, ki sta se zaljubila. Poslušaj skladbo, nato zraven zapoj, ko vse to narediš pa zraven še zapleši!</a:t>
            </a:r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b="1" dirty="0" smtClean="0">
                <a:sym typeface="Wingdings" panose="05000000000000000000" pitchFamily="2" charset="2"/>
              </a:rPr>
              <a:t>Upam, da ti bo všeč!   </a:t>
            </a: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</a:t>
            </a:r>
            <a:r>
              <a:rPr lang="sl-SI" dirty="0" smtClean="0">
                <a:sym typeface="Wingdings" panose="05000000000000000000" pitchFamily="2" charset="2"/>
              </a:rPr>
              <a:t>Marša</a:t>
            </a:r>
            <a:endParaRPr lang="sl-SI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448733" cy="1196670"/>
          </a:xfrm>
        </p:spPr>
        <p:txBody>
          <a:bodyPr/>
          <a:lstStyle/>
          <a:p>
            <a:r>
              <a:rPr lang="sl-SI" dirty="0" smtClean="0"/>
              <a:t>OGREJ SVOJE TELO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302818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296" y="2263213"/>
            <a:ext cx="3699320" cy="3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2147" y="2660201"/>
            <a:ext cx="4245944" cy="119667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NAREDI še 2 UPEVALNI </a:t>
            </a:r>
            <a:r>
              <a:rPr lang="sl-SI" dirty="0" err="1" smtClean="0"/>
              <a:t>VAJi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1. POSNETEK = PRIMER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2. POSNETEK = VAJA ZATE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54627" y="716973"/>
            <a:ext cx="665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3600" b="1" dirty="0" smtClean="0"/>
              <a:t>M – M – M – M – M</a:t>
            </a:r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   </a:t>
            </a:r>
          </a:p>
          <a:p>
            <a:endParaRPr lang="sl-SI" sz="3600" b="1" dirty="0"/>
          </a:p>
          <a:p>
            <a:r>
              <a:rPr lang="sl-SI" sz="3600" b="1" dirty="0" smtClean="0"/>
              <a:t>2. LUI – LUI – LUI – LUI – LU</a:t>
            </a:r>
          </a:p>
          <a:p>
            <a:endParaRPr lang="sl-SI" sz="3600" dirty="0"/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</a:t>
            </a:r>
            <a:endParaRPr lang="sl-SI" sz="3600" dirty="0"/>
          </a:p>
        </p:txBody>
      </p:sp>
      <p:pic>
        <p:nvPicPr>
          <p:cNvPr id="4" name="1. upevalna vaja_pr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1190058"/>
            <a:ext cx="1110384" cy="1110384"/>
          </a:xfrm>
          <a:prstGeom prst="rect">
            <a:avLst/>
          </a:prstGeom>
        </p:spPr>
      </p:pic>
      <p:pic>
        <p:nvPicPr>
          <p:cNvPr id="7" name="1. upevalna vaja za pev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2389283"/>
            <a:ext cx="1132608" cy="1132608"/>
          </a:xfrm>
          <a:prstGeom prst="rect">
            <a:avLst/>
          </a:prstGeom>
        </p:spPr>
      </p:pic>
      <p:pic>
        <p:nvPicPr>
          <p:cNvPr id="8" name="2. upevalna vaja_pri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4405310"/>
            <a:ext cx="1110384" cy="1110384"/>
          </a:xfrm>
          <a:prstGeom prst="rect">
            <a:avLst/>
          </a:prstGeom>
        </p:spPr>
      </p:pic>
      <p:pic>
        <p:nvPicPr>
          <p:cNvPr id="9" name="2. upevalna vaja za pevc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5515694"/>
            <a:ext cx="1110384" cy="1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89843" y="3944420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Prisluhni 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novi pesmi IZ FILMA 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  <a:hlinkClick r:id="rId3"/>
              </a:rPr>
              <a:t>SREČA NA VRVICI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S5TkbpMaeA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0728" y="1616103"/>
            <a:ext cx="6714744" cy="37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773520"/>
            <a:ext cx="3476163" cy="466191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/>
              <a:t>1</a:t>
            </a:r>
            <a:r>
              <a:rPr lang="sl-SI" sz="2000" dirty="0" smtClean="0"/>
              <a:t>. GLASNO RITMIČNO PREBERI BESEDILO</a:t>
            </a:r>
          </a:p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/>
              <a:t>2</a:t>
            </a:r>
            <a:r>
              <a:rPr lang="sl-SI" sz="2000" dirty="0" smtClean="0"/>
              <a:t>. POSLUŠAJ MELODIJO SOLISTA</a:t>
            </a:r>
          </a:p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2000" dirty="0" smtClean="0"/>
              <a:t>3. ZAPOJ Z NJIMI ČIMVEČKRAT. </a:t>
            </a:r>
          </a:p>
          <a:p>
            <a:pPr marL="342900" indent="-342900">
              <a:buAutoNum type="arabicPeriod"/>
            </a:pPr>
            <a:endParaRPr lang="sl-SI" sz="20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sl-SI" sz="2000" dirty="0" smtClean="0">
                <a:solidFill>
                  <a:srgbClr val="FF0000"/>
                </a:solidFill>
              </a:rPr>
              <a:t>NA NASLEDNJI STRANI IMAŠ TUDI KARAOKE </a:t>
            </a:r>
            <a:r>
              <a:rPr lang="sl-SI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sl-SI" sz="2000" dirty="0" smtClean="0">
              <a:solidFill>
                <a:srgbClr val="FF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02920" y="213360"/>
            <a:ext cx="663854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 err="1" smtClean="0"/>
              <a:t>Tjaramdadam</a:t>
            </a:r>
            <a:r>
              <a:rPr lang="sl-SI" sz="2800" dirty="0"/>
              <a:t>, zlat je ta dan,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s</a:t>
            </a:r>
            <a:r>
              <a:rPr lang="sl-SI" sz="2800" dirty="0" smtClean="0"/>
              <a:t>teci </a:t>
            </a:r>
            <a:r>
              <a:rPr lang="sl-SI" sz="2800" dirty="0"/>
              <a:t>z mano vanj!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Zmeraj z mano, zmeraj moj boš,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 err="1"/>
              <a:t>t</a:t>
            </a:r>
            <a:r>
              <a:rPr lang="sl-SI" sz="2800" dirty="0" err="1" smtClean="0"/>
              <a:t>jaradadadam</a:t>
            </a:r>
            <a:r>
              <a:rPr lang="sl-SI" sz="2800" dirty="0"/>
              <a:t>.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Ko dobiš kar želiš si,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n</a:t>
            </a:r>
            <a:r>
              <a:rPr lang="sl-SI" sz="2800" dirty="0" smtClean="0"/>
              <a:t>isi </a:t>
            </a:r>
            <a:r>
              <a:rPr lang="sl-SI" sz="2800" dirty="0"/>
              <a:t>nič več sam.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 err="1"/>
              <a:t>Tjarampadadi</a:t>
            </a:r>
            <a:r>
              <a:rPr lang="sl-SI" sz="2800" dirty="0"/>
              <a:t>, nobenih skrbi,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s</a:t>
            </a:r>
            <a:r>
              <a:rPr lang="sl-SI" sz="2800" dirty="0" smtClean="0"/>
              <a:t>rečo </a:t>
            </a:r>
            <a:r>
              <a:rPr lang="sl-SI" sz="2800" dirty="0"/>
              <a:t>imaš na vrvici.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Prijatelji in ti, </a:t>
            </a:r>
            <a:r>
              <a:rPr lang="sl-SI" sz="2800" dirty="0" err="1"/>
              <a:t>tjarampadadi</a:t>
            </a:r>
            <a:r>
              <a:rPr lang="sl-SI" sz="2800" dirty="0"/>
              <a:t>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s</a:t>
            </a:r>
            <a:r>
              <a:rPr lang="sl-SI" sz="2800" dirty="0" smtClean="0"/>
              <a:t>reča </a:t>
            </a:r>
            <a:r>
              <a:rPr lang="sl-SI" sz="2800" dirty="0"/>
              <a:t>na vrvici</a:t>
            </a:r>
            <a:r>
              <a:rPr lang="sl-SI" sz="2800" dirty="0" smtClean="0"/>
              <a:t>.</a:t>
            </a:r>
          </a:p>
          <a:p>
            <a:pPr algn="ctr"/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 err="1"/>
              <a:t>Tjaramdadam</a:t>
            </a:r>
            <a:r>
              <a:rPr lang="sl-SI" sz="2800" dirty="0"/>
              <a:t>, vsak naš načrt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i</a:t>
            </a:r>
            <a:r>
              <a:rPr lang="sl-SI" sz="2800" dirty="0" smtClean="0"/>
              <a:t>z </a:t>
            </a:r>
            <a:r>
              <a:rPr lang="sl-SI" sz="2800" dirty="0"/>
              <a:t>vetra je stkan.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/>
              <a:t>V sivi beton svet je vkovan,</a:t>
            </a:r>
            <a:r>
              <a:rPr lang="sl-SI" sz="3600" dirty="0"/>
              <a:t/>
            </a:r>
            <a:br>
              <a:rPr lang="sl-SI" sz="3600" dirty="0"/>
            </a:br>
            <a:r>
              <a:rPr lang="sl-SI" sz="2800" dirty="0" err="1"/>
              <a:t>Tjaradadadam</a:t>
            </a:r>
            <a:r>
              <a:rPr lang="sl-SI" sz="2800" dirty="0"/>
              <a:t>.</a:t>
            </a:r>
            <a:r>
              <a:rPr lang="sl-SI" sz="3600" dirty="0"/>
              <a:t/>
            </a:r>
            <a:br>
              <a:rPr lang="sl-SI" sz="3600" dirty="0"/>
            </a:br>
            <a:endParaRPr lang="sl-SI" sz="3600" b="1" dirty="0"/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4430" y="2193219"/>
            <a:ext cx="1088771" cy="1088771"/>
          </a:xfrm>
          <a:prstGeom prst="rect">
            <a:avLst/>
          </a:prstGeom>
        </p:spPr>
      </p:pic>
      <p:pic>
        <p:nvPicPr>
          <p:cNvPr id="9" name="Karaoke - Marjeta Ramšak - Sreča na Vrvic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5003" y="4471353"/>
            <a:ext cx="1047623" cy="104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1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KARAOKE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763257" y="1741336"/>
            <a:ext cx="4288536" cy="4164164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endParaRPr lang="sl-SI" sz="2400" dirty="0"/>
          </a:p>
          <a:p>
            <a:r>
              <a:rPr lang="sl-SI" sz="2400" dirty="0" smtClean="0"/>
              <a:t>ČE VIDEO NE DELUJE, GA NAJDEŠ </a:t>
            </a:r>
            <a:r>
              <a:rPr lang="sl-SI" sz="2400" dirty="0">
                <a:hlinkClick r:id="rId5"/>
              </a:rPr>
              <a:t>Karaoke - Marjeta Ramšak - Sreča na Vrvici </a:t>
            </a:r>
            <a:r>
              <a:rPr lang="sl-SI" sz="2400" dirty="0" smtClean="0">
                <a:hlinkClick r:id="rId5"/>
              </a:rPr>
              <a:t>– YouTube</a:t>
            </a:r>
            <a:r>
              <a:rPr lang="sl-SI" sz="2400" dirty="0" smtClean="0"/>
              <a:t>- </a:t>
            </a:r>
            <a:endParaRPr lang="sl-SI" sz="2400" dirty="0"/>
          </a:p>
          <a:p>
            <a:endParaRPr lang="sl-SI" sz="2400" dirty="0" smtClean="0"/>
          </a:p>
          <a:p>
            <a:r>
              <a:rPr lang="sl-SI" sz="2400" dirty="0" smtClean="0"/>
              <a:t>ŠE KLAVIRSKA SPREMLJAVA</a:t>
            </a:r>
            <a:endParaRPr lang="sl-SI" sz="2400" dirty="0"/>
          </a:p>
        </p:txBody>
      </p:sp>
      <p:pic>
        <p:nvPicPr>
          <p:cNvPr id="5" name="43zueoS6fC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28545" y="1435608"/>
            <a:ext cx="7006336" cy="3941064"/>
          </a:xfrm>
          <a:prstGeom prst="rect">
            <a:avLst/>
          </a:prstGeom>
        </p:spPr>
      </p:pic>
      <p:pic>
        <p:nvPicPr>
          <p:cNvPr id="6" name="Sreča na vrvici_klavirska spremljav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4805" y="5617744"/>
            <a:ext cx="951611" cy="9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49960" y="1186961"/>
            <a:ext cx="3448733" cy="1196670"/>
          </a:xfrm>
        </p:spPr>
        <p:txBody>
          <a:bodyPr>
            <a:normAutofit/>
          </a:bodyPr>
          <a:lstStyle/>
          <a:p>
            <a:r>
              <a:rPr lang="sl-SI" dirty="0" smtClean="0"/>
              <a:t>Postopek učenja pesmi: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2" name="TextBox 1"/>
          <p:cNvSpPr txBox="1"/>
          <p:nvPr/>
        </p:nvSpPr>
        <p:spPr>
          <a:xfrm>
            <a:off x="-1682151" y="2927447"/>
            <a:ext cx="5736565" cy="4735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07488" y="645154"/>
            <a:ext cx="4025461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mice. </a:t>
            </a:r>
            <a:endParaRPr kumimoji="0" lang="sl-SI" altLang="sl-SI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Dežnik in marela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 se zaljubila.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 je bil karo in šik,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ona pa lepa od roza pik.</a:t>
            </a:r>
            <a:endParaRPr kumimoji="0" lang="sl-SI" alt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Najbolj zaljubljena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 bila, seveda,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 sta pod njima hodila </a:t>
            </a:r>
            <a: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l-SI" altLang="sl-SI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sl-SI" altLang="sl-SI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Matjaž in Breda.</a:t>
            </a:r>
            <a:endParaRPr kumimoji="0" lang="sl-SI" altLang="sl-SI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49960" y="2383631"/>
            <a:ext cx="3092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>
                <a:solidFill>
                  <a:schemeClr val="bg1"/>
                </a:solidFill>
              </a:rPr>
              <a:t>Preberi besedilo pesmi!</a:t>
            </a:r>
          </a:p>
          <a:p>
            <a:pPr marL="342900" indent="-342900">
              <a:buAutoNum type="arabicPeriod"/>
            </a:pPr>
            <a:endParaRPr lang="sl-SI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sl-SI" dirty="0" smtClean="0">
                <a:solidFill>
                  <a:schemeClr val="bg1"/>
                </a:solidFill>
              </a:rPr>
              <a:t>Zapoj ob posnetku!</a:t>
            </a:r>
          </a:p>
          <a:p>
            <a:pPr marL="342900" indent="-342900">
              <a:buAutoNum type="arabicPeriod"/>
            </a:pPr>
            <a:endParaRPr lang="sl-SI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1" name="02 Skladb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8655" y="371206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49960" y="4870938"/>
            <a:ext cx="3347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3. Zapoj sam ob klavirski spremljavi!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3" name="21 Skladba 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6144" y="5945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9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 b="3170"/>
          <a:stretch>
            <a:fillRect/>
          </a:stretch>
        </p:blipFill>
        <p:spPr>
          <a:xfrm>
            <a:off x="565150" y="3842238"/>
            <a:ext cx="3508372" cy="32713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Zapoj in zapleši!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0" y="7189"/>
            <a:ext cx="3046562" cy="3046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56" y="2585624"/>
            <a:ext cx="2330447" cy="1256614"/>
          </a:xfrm>
          <a:prstGeom prst="rect">
            <a:avLst/>
          </a:prstGeom>
        </p:spPr>
      </p:pic>
      <p:pic>
        <p:nvPicPr>
          <p:cNvPr id="10" name="02 Skladb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0259" y="30537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3B9E78-595F-41AA-B8FF-1657B24A64F3}">
  <ds:schemaRefs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285</Words>
  <Application>Microsoft Office PowerPoint</Application>
  <PresentationFormat>Widescreen</PresentationFormat>
  <Paragraphs>71</Paragraphs>
  <Slides>10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Impact</vt:lpstr>
      <vt:lpstr>Wingdings</vt:lpstr>
      <vt:lpstr>Priponka</vt:lpstr>
      <vt:lpstr>PEVSKI ZBOR 3</vt:lpstr>
      <vt:lpstr>PowerPoint Presentation</vt:lpstr>
      <vt:lpstr>OGREJ SVOJE TELO</vt:lpstr>
      <vt:lpstr>NAREDI še 2 UPEVALNI VAJi   1. POSNETEK = PRIMER  2. POSNETEK = VAJA ZATE</vt:lpstr>
      <vt:lpstr>       Prisluhni  novi pesmi IZ FILMA    SREČA NA VRVICI </vt:lpstr>
      <vt:lpstr>POSTOPEK UČENJA PESMI </vt:lpstr>
      <vt:lpstr>KARAOKE</vt:lpstr>
      <vt:lpstr>Postopek učenja pesmi: </vt:lpstr>
      <vt:lpstr>Zapoj in zapleši!</vt:lpstr>
      <vt:lpstr>Odlično ti je šlo!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2020-11-29T18:35:05Z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