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F61-0C40-4195-B5B7-6AAC9EEED043}" type="datetimeFigureOut">
              <a:rPr lang="sl-SI" smtClean="0"/>
              <a:t>25. 11. 2020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F8E6A-8741-4876-85D6-5ACF693E0432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sl-SI" sz="5400" dirty="0" smtClean="0">
                <a:latin typeface="Algerian" pitchFamily="82" charset="0"/>
              </a:rPr>
              <a:t>SLOGOVNO ZAZNAMOVANE IN NEZAZNAMOVANE BESEDE</a:t>
            </a:r>
            <a:endParaRPr lang="sl-SI" sz="54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42852"/>
            <a:ext cx="4040188" cy="92869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 smtClean="0">
                <a:latin typeface="Algerian" pitchFamily="82" charset="0"/>
              </a:rPr>
              <a:t>Slogovno nezaznamovane besede</a:t>
            </a:r>
            <a:endParaRPr lang="sl-SI" dirty="0">
              <a:latin typeface="Algerian" pitchFamily="82" charset="0"/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28596" y="1571612"/>
            <a:ext cx="4040188" cy="3983047"/>
          </a:xfr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3200" dirty="0" smtClean="0"/>
              <a:t>Uporabne so v vseh besedilih;</a:t>
            </a:r>
          </a:p>
          <a:p>
            <a:r>
              <a:rPr lang="sl-SI" sz="3200" dirty="0" smtClean="0"/>
              <a:t>Predmetnost poimenujejo nevtralno;</a:t>
            </a:r>
          </a:p>
          <a:p>
            <a:endParaRPr lang="sl-SI" sz="3200" dirty="0"/>
          </a:p>
          <a:p>
            <a:pPr>
              <a:buNone/>
            </a:pPr>
            <a:r>
              <a:rPr lang="sl-SI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avtomobil</a:t>
            </a:r>
            <a:endParaRPr lang="sl-SI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42852"/>
            <a:ext cx="4041775" cy="92869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>
                <a:latin typeface="Algerian" pitchFamily="82" charset="0"/>
              </a:rPr>
              <a:t>Slogovno zaznamovane besede</a:t>
            </a:r>
            <a:endParaRPr lang="sl-SI" dirty="0">
              <a:latin typeface="Algerian" pitchFamily="82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571613"/>
            <a:ext cx="4041775" cy="4000527"/>
          </a:xfr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l-SI" sz="3200" dirty="0" smtClean="0"/>
              <a:t>Uporabne so samo v določenih besedilih;</a:t>
            </a:r>
          </a:p>
          <a:p>
            <a:r>
              <a:rPr lang="sl-SI" sz="3200" dirty="0" smtClean="0"/>
              <a:t>Predmetnost poimenujejo zaznamovano;</a:t>
            </a:r>
          </a:p>
          <a:p>
            <a:endParaRPr lang="sl-SI" sz="3200" dirty="0"/>
          </a:p>
          <a:p>
            <a:pPr>
              <a:buNone/>
            </a:pPr>
            <a:r>
              <a:rPr lang="sl-SI" sz="32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avto, gara, </a:t>
            </a:r>
            <a:r>
              <a:rPr lang="sl-SI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makina</a:t>
            </a:r>
            <a:r>
              <a:rPr lang="sl-SI" sz="32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sl-SI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avtek</a:t>
            </a:r>
            <a:endParaRPr lang="sl-SI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l-SI" b="1" i="1" dirty="0" smtClean="0"/>
              <a:t>Socialno zaznamovane besede</a:t>
            </a:r>
            <a:endParaRPr lang="sl-SI" b="1" i="1" dirty="0"/>
          </a:p>
        </p:txBody>
      </p:sp>
      <p:sp>
        <p:nvSpPr>
          <p:cNvPr id="4" name="Elipsa 3"/>
          <p:cNvSpPr/>
          <p:nvPr/>
        </p:nvSpPr>
        <p:spPr>
          <a:xfrm>
            <a:off x="500034" y="1643050"/>
            <a:ext cx="3643338" cy="2214578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b="1" dirty="0" smtClean="0"/>
              <a:t>Pogovorne</a:t>
            </a:r>
            <a:r>
              <a:rPr lang="sl-SI" dirty="0" smtClean="0"/>
              <a:t>: </a:t>
            </a:r>
            <a:r>
              <a:rPr lang="sl-SI" sz="2000" dirty="0" smtClean="0"/>
              <a:t>tata, avto, </a:t>
            </a:r>
            <a:r>
              <a:rPr lang="sl-SI" sz="2000" dirty="0" err="1" smtClean="0"/>
              <a:t>oma</a:t>
            </a:r>
            <a:endParaRPr lang="sl-SI" sz="2000" dirty="0"/>
          </a:p>
        </p:txBody>
      </p:sp>
      <p:sp>
        <p:nvSpPr>
          <p:cNvPr id="5" name="Elipsa 4"/>
          <p:cNvSpPr/>
          <p:nvPr/>
        </p:nvSpPr>
        <p:spPr>
          <a:xfrm>
            <a:off x="4714876" y="1714488"/>
            <a:ext cx="3714776" cy="2214578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 smtClean="0"/>
              <a:t>Narečne (dialektizmi)</a:t>
            </a:r>
            <a:r>
              <a:rPr lang="sl-SI" sz="2000" b="1" dirty="0" smtClean="0"/>
              <a:t>:</a:t>
            </a:r>
            <a:r>
              <a:rPr lang="sl-SI" dirty="0" smtClean="0"/>
              <a:t> </a:t>
            </a:r>
          </a:p>
          <a:p>
            <a:pPr algn="ctr"/>
            <a:r>
              <a:rPr lang="sl-SI" sz="2000" dirty="0" err="1" smtClean="0"/>
              <a:t>an</a:t>
            </a:r>
            <a:r>
              <a:rPr lang="sl-SI" sz="2000" dirty="0" smtClean="0"/>
              <a:t> bot (nekoč), </a:t>
            </a:r>
            <a:r>
              <a:rPr lang="sl-SI" sz="2000" dirty="0" err="1" smtClean="0"/>
              <a:t>gostüvanje</a:t>
            </a:r>
            <a:r>
              <a:rPr lang="sl-SI" sz="2000" dirty="0" smtClean="0"/>
              <a:t> (svatba),</a:t>
            </a:r>
          </a:p>
          <a:p>
            <a:pPr algn="ctr"/>
            <a:r>
              <a:rPr lang="sl-SI" sz="2000" dirty="0" err="1"/>
              <a:t>m</a:t>
            </a:r>
            <a:r>
              <a:rPr lang="sl-SI" sz="2000" dirty="0" err="1" smtClean="0"/>
              <a:t>elejko</a:t>
            </a:r>
            <a:r>
              <a:rPr lang="sl-SI" sz="2000" dirty="0" smtClean="0"/>
              <a:t> (mleko)</a:t>
            </a:r>
          </a:p>
          <a:p>
            <a:pPr algn="ctr"/>
            <a:r>
              <a:rPr lang="sl-SI" sz="2000" dirty="0"/>
              <a:t>v</a:t>
            </a:r>
            <a:r>
              <a:rPr lang="sl-SI" sz="2000" dirty="0" smtClean="0"/>
              <a:t>igred (pomlad)</a:t>
            </a:r>
            <a:endParaRPr lang="sl-SI" sz="2000" dirty="0"/>
          </a:p>
        </p:txBody>
      </p:sp>
      <p:sp>
        <p:nvSpPr>
          <p:cNvPr id="6" name="Elipsa 5"/>
          <p:cNvSpPr/>
          <p:nvPr/>
        </p:nvSpPr>
        <p:spPr>
          <a:xfrm>
            <a:off x="357158" y="4214818"/>
            <a:ext cx="3714776" cy="2214578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 smtClean="0"/>
              <a:t>Sleng (slengizmi):</a:t>
            </a:r>
          </a:p>
          <a:p>
            <a:pPr algn="ctr"/>
            <a:r>
              <a:rPr lang="sl-SI" sz="2000" dirty="0" err="1" smtClean="0"/>
              <a:t>kul</a:t>
            </a:r>
            <a:r>
              <a:rPr lang="sl-SI" sz="2000" dirty="0"/>
              <a:t>, </a:t>
            </a:r>
            <a:r>
              <a:rPr lang="sl-SI" sz="2000" dirty="0" err="1"/>
              <a:t>ful</a:t>
            </a:r>
            <a:r>
              <a:rPr lang="sl-SI" sz="2000" dirty="0"/>
              <a:t>, </a:t>
            </a:r>
            <a:r>
              <a:rPr lang="sl-SI" sz="2000" dirty="0" err="1"/>
              <a:t>bejba</a:t>
            </a:r>
            <a:r>
              <a:rPr lang="sl-SI" sz="2000" dirty="0"/>
              <a:t>, model</a:t>
            </a:r>
            <a:r>
              <a:rPr lang="sl-SI" sz="2000" dirty="0" smtClean="0"/>
              <a:t> </a:t>
            </a:r>
            <a:endParaRPr lang="sl-SI" sz="2000" dirty="0"/>
          </a:p>
        </p:txBody>
      </p:sp>
      <p:sp>
        <p:nvSpPr>
          <p:cNvPr id="7" name="Elipsa 6"/>
          <p:cNvSpPr/>
          <p:nvPr/>
        </p:nvSpPr>
        <p:spPr>
          <a:xfrm>
            <a:off x="4643438" y="4214818"/>
            <a:ext cx="3714776" cy="2128846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b="1" dirty="0" smtClean="0"/>
              <a:t>Žargon</a:t>
            </a:r>
          </a:p>
          <a:p>
            <a:pPr algn="ctr"/>
            <a:r>
              <a:rPr lang="sl-SI" sz="2800" b="1" dirty="0" smtClean="0"/>
              <a:t>(</a:t>
            </a:r>
            <a:r>
              <a:rPr lang="sl-SI" sz="2800" b="1" dirty="0" err="1" smtClean="0"/>
              <a:t>žargonizmi</a:t>
            </a:r>
            <a:r>
              <a:rPr lang="sl-SI" sz="2800" b="1" dirty="0" smtClean="0"/>
              <a:t>)</a:t>
            </a:r>
            <a:r>
              <a:rPr lang="sl-SI" sz="2800" dirty="0" smtClean="0"/>
              <a:t>:</a:t>
            </a:r>
          </a:p>
          <a:p>
            <a:pPr algn="ctr"/>
            <a:r>
              <a:rPr lang="sl-SI" sz="2000" dirty="0" err="1" smtClean="0"/>
              <a:t>kuplonga</a:t>
            </a:r>
            <a:r>
              <a:rPr lang="sl-SI" sz="2000" dirty="0"/>
              <a:t>, </a:t>
            </a:r>
            <a:r>
              <a:rPr lang="sl-SI" sz="2000" dirty="0" err="1"/>
              <a:t>kiper</a:t>
            </a:r>
            <a:r>
              <a:rPr lang="sl-SI" sz="2000" dirty="0"/>
              <a:t>, </a:t>
            </a:r>
            <a:r>
              <a:rPr lang="sl-SI" sz="2000" dirty="0" smtClean="0"/>
              <a:t>škis, </a:t>
            </a:r>
            <a:r>
              <a:rPr lang="sl-SI" sz="2000" dirty="0" err="1" smtClean="0"/>
              <a:t>bekhand</a:t>
            </a:r>
            <a:r>
              <a:rPr lang="sl-SI" sz="2000" dirty="0" smtClean="0"/>
              <a:t> </a:t>
            </a:r>
            <a:endParaRPr lang="sl-SI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b="1" i="1" dirty="0" smtClean="0"/>
              <a:t>Funkcijsko zaznamovane besede</a:t>
            </a:r>
            <a:endParaRPr lang="sl-SI" b="1" i="1" dirty="0"/>
          </a:p>
        </p:txBody>
      </p:sp>
      <p:sp>
        <p:nvSpPr>
          <p:cNvPr id="3" name="Zaobljeni pravokotnik 2"/>
          <p:cNvSpPr/>
          <p:nvPr/>
        </p:nvSpPr>
        <p:spPr>
          <a:xfrm>
            <a:off x="214282" y="1785926"/>
            <a:ext cx="3929090" cy="1785950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 err="1" smtClean="0"/>
              <a:t>Praktičnosporazumevalne</a:t>
            </a:r>
            <a:r>
              <a:rPr lang="sl-SI" sz="2400" b="1" dirty="0" smtClean="0"/>
              <a:t>:</a:t>
            </a:r>
          </a:p>
          <a:p>
            <a:pPr algn="ctr"/>
            <a:r>
              <a:rPr lang="sl-SI" sz="2000" dirty="0" err="1"/>
              <a:t>k</a:t>
            </a:r>
            <a:r>
              <a:rPr lang="sl-SI" sz="2000" dirty="0" err="1" smtClean="0"/>
              <a:t>uhla</a:t>
            </a:r>
            <a:r>
              <a:rPr lang="sl-SI" sz="2000" dirty="0" smtClean="0"/>
              <a:t>, </a:t>
            </a:r>
            <a:r>
              <a:rPr lang="sl-SI" sz="2000" dirty="0" err="1" smtClean="0"/>
              <a:t>bus</a:t>
            </a:r>
            <a:r>
              <a:rPr lang="sl-SI" sz="2000" dirty="0" smtClean="0"/>
              <a:t>, </a:t>
            </a:r>
            <a:r>
              <a:rPr lang="sl-SI" sz="2000" dirty="0" err="1" smtClean="0"/>
              <a:t>marela</a:t>
            </a:r>
            <a:r>
              <a:rPr lang="sl-SI" sz="2000" dirty="0" smtClean="0"/>
              <a:t>, </a:t>
            </a:r>
            <a:r>
              <a:rPr lang="sl-SI" sz="2000" dirty="0" err="1" smtClean="0"/>
              <a:t>bicikl</a:t>
            </a:r>
            <a:endParaRPr lang="sl-SI" sz="2000" dirty="0"/>
          </a:p>
        </p:txBody>
      </p:sp>
      <p:sp>
        <p:nvSpPr>
          <p:cNvPr id="4" name="Zaobljeni pravokotnik 3"/>
          <p:cNvSpPr/>
          <p:nvPr/>
        </p:nvSpPr>
        <p:spPr>
          <a:xfrm>
            <a:off x="4929190" y="1785926"/>
            <a:ext cx="3714776" cy="1714512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 smtClean="0"/>
              <a:t>Uradovalne:</a:t>
            </a:r>
          </a:p>
          <a:p>
            <a:pPr algn="ctr"/>
            <a:r>
              <a:rPr lang="sl-SI" sz="2000" dirty="0"/>
              <a:t>k</a:t>
            </a:r>
            <a:r>
              <a:rPr lang="sl-SI" sz="2000" dirty="0" smtClean="0"/>
              <a:t>olek, šifra, bruto, kalo, člen</a:t>
            </a:r>
            <a:endParaRPr lang="sl-SI" sz="2000" dirty="0"/>
          </a:p>
        </p:txBody>
      </p:sp>
      <p:sp>
        <p:nvSpPr>
          <p:cNvPr id="5" name="Zaobljeni pravokotnik 4"/>
          <p:cNvSpPr/>
          <p:nvPr/>
        </p:nvSpPr>
        <p:spPr>
          <a:xfrm>
            <a:off x="285720" y="4143380"/>
            <a:ext cx="3786214" cy="1771656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 smtClean="0"/>
              <a:t>Strokovne (t</a:t>
            </a:r>
            <a:r>
              <a:rPr lang="sl-SI" sz="2400" b="1" dirty="0" smtClean="0">
                <a:cs typeface="Times New Roman"/>
              </a:rPr>
              <a:t>ê</a:t>
            </a:r>
            <a:r>
              <a:rPr lang="sl-SI" sz="2400" b="1" dirty="0" smtClean="0"/>
              <a:t>rmini):</a:t>
            </a:r>
          </a:p>
          <a:p>
            <a:pPr algn="ctr"/>
            <a:r>
              <a:rPr lang="sl-SI" sz="2000" dirty="0" smtClean="0"/>
              <a:t>personifikacija, geodezija, konzultacija</a:t>
            </a:r>
            <a:endParaRPr lang="sl-SI" sz="2000" dirty="0"/>
          </a:p>
        </p:txBody>
      </p:sp>
      <p:sp>
        <p:nvSpPr>
          <p:cNvPr id="6" name="Zaobljeni pravokotnik 5"/>
          <p:cNvSpPr/>
          <p:nvPr/>
        </p:nvSpPr>
        <p:spPr>
          <a:xfrm>
            <a:off x="5000628" y="4143380"/>
            <a:ext cx="3571900" cy="1714512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sl-SI" sz="2400" b="1" dirty="0" smtClean="0"/>
              <a:t>Publicistične</a:t>
            </a:r>
          </a:p>
          <a:p>
            <a:pPr lvl="0" algn="ctr"/>
            <a:r>
              <a:rPr lang="sl-SI" sz="2400" b="1" dirty="0" smtClean="0"/>
              <a:t>(publicizmi)</a:t>
            </a:r>
          </a:p>
          <a:p>
            <a:pPr lvl="0" algn="ctr"/>
            <a:r>
              <a:rPr lang="sl-SI" dirty="0" err="1"/>
              <a:t>m</a:t>
            </a:r>
            <a:r>
              <a:rPr lang="sl-SI" dirty="0" err="1" smtClean="0"/>
              <a:t>ilenijski</a:t>
            </a:r>
            <a:r>
              <a:rPr lang="sl-SI" dirty="0" smtClean="0"/>
              <a:t>, nobelovka</a:t>
            </a:r>
            <a:r>
              <a:rPr lang="sl-SI" dirty="0"/>
              <a:t>, trojka, proglasiti</a:t>
            </a:r>
          </a:p>
          <a:p>
            <a:pPr lvl="0"/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sl-SI" b="1" i="1" dirty="0" smtClean="0"/>
              <a:t>Čustveno zaznamovane besede</a:t>
            </a:r>
            <a:endParaRPr lang="sl-SI" b="1" i="1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800" dirty="0" smtClean="0"/>
              <a:t>Izražajo naklonjenost</a:t>
            </a:r>
            <a:endParaRPr lang="sl-SI" sz="2800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25959"/>
          </a:xfrm>
          <a:blipFill>
            <a:blip r:embed="rId2" cstate="print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sl-SI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b="1" u="sng" dirty="0" smtClean="0">
                <a:solidFill>
                  <a:schemeClr val="accent6">
                    <a:lumMod val="75000"/>
                  </a:schemeClr>
                </a:solidFill>
              </a:rPr>
              <a:t>Otroške:</a:t>
            </a:r>
            <a:r>
              <a:rPr lang="sl-SI" dirty="0" smtClean="0"/>
              <a:t> </a:t>
            </a:r>
            <a:r>
              <a:rPr lang="sl-SI" dirty="0" err="1" smtClean="0"/>
              <a:t>papcati</a:t>
            </a:r>
            <a:r>
              <a:rPr lang="sl-SI" dirty="0" smtClean="0"/>
              <a:t>, </a:t>
            </a:r>
            <a:r>
              <a:rPr lang="sl-SI" dirty="0" err="1" smtClean="0"/>
              <a:t>dudika</a:t>
            </a:r>
            <a:endParaRPr lang="sl-SI" dirty="0" smtClean="0"/>
          </a:p>
          <a:p>
            <a:r>
              <a:rPr lang="sl-SI" b="1" u="sng" dirty="0" smtClean="0">
                <a:solidFill>
                  <a:schemeClr val="accent6">
                    <a:lumMod val="75000"/>
                  </a:schemeClr>
                </a:solidFill>
              </a:rPr>
              <a:t>Pomanjševalnice</a:t>
            </a:r>
            <a:r>
              <a:rPr lang="sl-SI" dirty="0" smtClean="0"/>
              <a:t>: punčka, hišica</a:t>
            </a:r>
          </a:p>
          <a:p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Ljubkovalnice</a:t>
            </a:r>
            <a:r>
              <a:rPr lang="sl-SI" dirty="0" smtClean="0"/>
              <a:t>: ljubica, srček, sonček</a:t>
            </a:r>
          </a:p>
          <a:p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Olepševalnice</a:t>
            </a:r>
            <a:r>
              <a:rPr lang="sl-SI" dirty="0" smtClean="0"/>
              <a:t>: močan (namesto debel), ni pri volji (namesto tečen je)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solidFill>
            <a:schemeClr val="accent6">
              <a:lumMod val="20000"/>
              <a:lumOff val="80000"/>
            </a:schemeClr>
          </a:solidFill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2800" dirty="0" smtClean="0"/>
              <a:t>Izražajo nenaklonjenost</a:t>
            </a:r>
            <a:endParaRPr lang="sl-SI" sz="2800" dirty="0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25959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>
              <a:buNone/>
            </a:pPr>
            <a:endParaRPr lang="sl-SI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sl-SI" b="1" dirty="0" smtClean="0">
                <a:solidFill>
                  <a:schemeClr val="bg1">
                    <a:lumMod val="50000"/>
                  </a:schemeClr>
                </a:solidFill>
              </a:rPr>
              <a:t>Besede izražajo </a:t>
            </a:r>
            <a:r>
              <a:rPr lang="sl-SI" b="1" dirty="0" smtClean="0">
                <a:solidFill>
                  <a:schemeClr val="bg1">
                    <a:lumMod val="65000"/>
                  </a:schemeClr>
                </a:solidFill>
              </a:rPr>
              <a:t>prezir,zasmehovanje, nesramnost, grobost</a:t>
            </a:r>
          </a:p>
          <a:p>
            <a:pPr>
              <a:buNone/>
            </a:pPr>
            <a:r>
              <a:rPr lang="sl-SI" b="1" dirty="0" smtClean="0"/>
              <a:t>*  </a:t>
            </a:r>
            <a:r>
              <a:rPr lang="sl-SI" b="1" u="sng" dirty="0" err="1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sl-SI" b="1" u="sng" dirty="0" err="1" smtClean="0">
                <a:solidFill>
                  <a:schemeClr val="accent6">
                    <a:lumMod val="50000"/>
                  </a:schemeClr>
                </a:solidFill>
              </a:rPr>
              <a:t>labšalnice</a:t>
            </a:r>
            <a:r>
              <a:rPr lang="sl-SI" b="1" dirty="0" smtClean="0"/>
              <a:t>: </a:t>
            </a:r>
            <a:r>
              <a:rPr lang="sl-SI" dirty="0" smtClean="0"/>
              <a:t>deklina, buča  (za glavo), kumara (za nos), </a:t>
            </a:r>
            <a:r>
              <a:rPr lang="sl-SI" dirty="0" err="1" smtClean="0"/>
              <a:t>mulc</a:t>
            </a:r>
            <a:r>
              <a:rPr lang="sl-SI" dirty="0" smtClean="0"/>
              <a:t>, smrkavec …</a:t>
            </a:r>
          </a:p>
          <a:p>
            <a:pPr>
              <a:buNone/>
            </a:pPr>
            <a:r>
              <a:rPr lang="sl-SI" b="1" dirty="0" smtClean="0"/>
              <a:t>* </a:t>
            </a:r>
            <a:r>
              <a:rPr lang="sl-SI" b="1" u="sng" dirty="0" smtClean="0">
                <a:solidFill>
                  <a:schemeClr val="accent6">
                    <a:lumMod val="50000"/>
                  </a:schemeClr>
                </a:solidFill>
              </a:rPr>
              <a:t>Zmerljivke/psovke/kletve</a:t>
            </a:r>
            <a:r>
              <a:rPr lang="sl-SI" b="1" dirty="0" smtClean="0"/>
              <a:t>: </a:t>
            </a:r>
            <a:r>
              <a:rPr lang="sl-SI" dirty="0" smtClean="0"/>
              <a:t>kreten, </a:t>
            </a:r>
            <a:r>
              <a:rPr lang="sl-SI" dirty="0" err="1" smtClean="0"/>
              <a:t>čefur</a:t>
            </a:r>
            <a:r>
              <a:rPr lang="sl-SI" dirty="0" smtClean="0"/>
              <a:t>, bedak …</a:t>
            </a:r>
          </a:p>
          <a:p>
            <a:pPr>
              <a:buNone/>
            </a:pPr>
            <a:r>
              <a:rPr lang="sl-SI" b="1" dirty="0" smtClean="0"/>
              <a:t>* </a:t>
            </a:r>
            <a:r>
              <a:rPr lang="sl-SI" b="1" u="sng" dirty="0" smtClean="0">
                <a:solidFill>
                  <a:schemeClr val="accent6">
                    <a:lumMod val="50000"/>
                  </a:schemeClr>
                </a:solidFill>
              </a:rPr>
              <a:t>Vulgarizmi</a:t>
            </a:r>
            <a:r>
              <a:rPr lang="sl-SI" b="1" dirty="0" smtClean="0"/>
              <a:t>: </a:t>
            </a:r>
            <a:r>
              <a:rPr lang="sl-SI" b="1" dirty="0" smtClean="0">
                <a:solidFill>
                  <a:schemeClr val="bg1">
                    <a:lumMod val="75000"/>
                  </a:schemeClr>
                </a:solidFill>
              </a:rPr>
              <a:t>tu bomo naredili </a:t>
            </a:r>
            <a:r>
              <a:rPr lang="sl-SI" b="1" dirty="0" err="1" smtClean="0"/>
              <a:t>piiiiiiii</a:t>
            </a:r>
            <a:r>
              <a:rPr lang="sl-SI" b="1" dirty="0" smtClean="0"/>
              <a:t> </a:t>
            </a:r>
            <a:r>
              <a:rPr lang="sl-SI" b="1" dirty="0" smtClean="0">
                <a:sym typeface="Wingdings" pitchFamily="2" charset="2"/>
              </a:rPr>
              <a:t></a:t>
            </a:r>
            <a:endParaRPr lang="sl-SI" b="1" dirty="0" smtClean="0"/>
          </a:p>
          <a:p>
            <a:pPr>
              <a:buNone/>
            </a:pPr>
            <a:endParaRPr lang="sl-SI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sl-SI" b="1" i="1" dirty="0" smtClean="0"/>
              <a:t>Časovno zaznamovane besede</a:t>
            </a:r>
            <a:endParaRPr lang="sl-SI" b="1" i="1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/>
              <a:t>Star(</a:t>
            </a:r>
            <a:r>
              <a:rPr lang="sl-SI" dirty="0" err="1" smtClean="0"/>
              <a:t>insk</a:t>
            </a:r>
            <a:r>
              <a:rPr lang="sl-SI" dirty="0" smtClean="0"/>
              <a:t>)e besede - arhaizmi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97397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endParaRPr lang="sl-SI" dirty="0" smtClean="0"/>
          </a:p>
          <a:p>
            <a:r>
              <a:rPr lang="sl-SI" dirty="0" smtClean="0"/>
              <a:t>So besede, ki jih ne uporabljamo več, vendar so nekoč bile del splošne rabe  ali celo slovenskega knjižnega jezika.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 smtClean="0"/>
              <a:t>             </a:t>
            </a:r>
            <a:r>
              <a:rPr lang="sl-SI" b="1" dirty="0" err="1" smtClean="0"/>
              <a:t>solnce</a:t>
            </a:r>
            <a:r>
              <a:rPr lang="sl-SI" b="1" dirty="0" smtClean="0"/>
              <a:t> </a:t>
            </a:r>
            <a:r>
              <a:rPr lang="sl-SI" dirty="0" smtClean="0"/>
              <a:t>- sonce</a:t>
            </a:r>
          </a:p>
          <a:p>
            <a:pPr>
              <a:buNone/>
            </a:pP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inu</a:t>
            </a:r>
            <a:r>
              <a:rPr lang="sl-SI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accent4">
                    <a:lumMod val="50000"/>
                  </a:schemeClr>
                </a:solidFill>
              </a:rPr>
              <a:t>– in           </a:t>
            </a:r>
            <a:r>
              <a:rPr lang="sl-SI" b="1" dirty="0" smtClean="0">
                <a:solidFill>
                  <a:schemeClr val="accent4">
                    <a:lumMod val="50000"/>
                  </a:schemeClr>
                </a:solidFill>
              </a:rPr>
              <a:t>bukve</a:t>
            </a:r>
            <a:r>
              <a:rPr lang="sl-SI" dirty="0" smtClean="0">
                <a:solidFill>
                  <a:schemeClr val="accent4">
                    <a:lumMod val="50000"/>
                  </a:schemeClr>
                </a:solidFill>
              </a:rPr>
              <a:t> - knjige</a:t>
            </a:r>
          </a:p>
          <a:p>
            <a:pPr>
              <a:buNone/>
            </a:pPr>
            <a:r>
              <a:rPr lang="sl-SI" b="1" dirty="0" err="1">
                <a:solidFill>
                  <a:schemeClr val="accent4">
                    <a:lumMod val="50000"/>
                  </a:schemeClr>
                </a:solidFill>
              </a:rPr>
              <a:t>a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ko</a:t>
            </a:r>
            <a:r>
              <a:rPr lang="sl-SI" dirty="0" smtClean="0">
                <a:solidFill>
                  <a:schemeClr val="accent4">
                    <a:lumMod val="50000"/>
                  </a:schemeClr>
                </a:solidFill>
              </a:rPr>
              <a:t> – če      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navje</a:t>
            </a:r>
            <a:r>
              <a:rPr lang="sl-SI" dirty="0" smtClean="0">
                <a:solidFill>
                  <a:schemeClr val="accent4">
                    <a:lumMod val="50000"/>
                  </a:schemeClr>
                </a:solidFill>
              </a:rPr>
              <a:t> - pokopališče</a:t>
            </a:r>
          </a:p>
          <a:p>
            <a:pPr>
              <a:buNone/>
            </a:pP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mrtvoud</a:t>
            </a:r>
            <a:r>
              <a:rPr lang="sl-SI" dirty="0" smtClean="0">
                <a:solidFill>
                  <a:schemeClr val="accent4">
                    <a:lumMod val="50000"/>
                  </a:schemeClr>
                </a:solidFill>
              </a:rPr>
              <a:t> – možganska kap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/>
              <a:t>Nove besede - neologizmi</a:t>
            </a:r>
            <a:endParaRPr lang="sl-SI" dirty="0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97397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endParaRPr lang="sl-SI" dirty="0" smtClean="0"/>
          </a:p>
          <a:p>
            <a:r>
              <a:rPr lang="sl-SI" sz="2600" dirty="0" smtClean="0"/>
              <a:t>So besede in besedne zveze, ki v jeziku še niso splošno uveljavljene in sprejete, največkrat jih prevzamemo iz drugih jezikov in poslovenimo ali ustvarimo /tvorimo povsem nove.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>
                <a:solidFill>
                  <a:schemeClr val="accent4">
                    <a:lumMod val="50000"/>
                  </a:schemeClr>
                </a:solidFill>
              </a:rPr>
              <a:t>z</a:t>
            </a:r>
            <a:r>
              <a:rPr lang="sl-SI" b="1" dirty="0" smtClean="0">
                <a:solidFill>
                  <a:schemeClr val="accent4">
                    <a:lumMod val="50000"/>
                  </a:schemeClr>
                </a:solidFill>
              </a:rPr>
              <a:t>goščenka         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surfer</a:t>
            </a:r>
            <a:endParaRPr lang="sl-SI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sl-SI" b="1" dirty="0" err="1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norkljanje</a:t>
            </a:r>
            <a:r>
              <a:rPr lang="sl-SI" b="1" dirty="0" smtClean="0">
                <a:solidFill>
                  <a:schemeClr val="accent4">
                    <a:lumMod val="50000"/>
                  </a:schemeClr>
                </a:solidFill>
              </a:rPr>
              <a:t>           evroskeptik</a:t>
            </a:r>
          </a:p>
          <a:p>
            <a:pPr>
              <a:buNone/>
            </a:pPr>
            <a:r>
              <a:rPr lang="sl-SI" b="1" dirty="0" err="1">
                <a:solidFill>
                  <a:schemeClr val="accent4">
                    <a:lumMod val="50000"/>
                  </a:schemeClr>
                </a:solidFill>
              </a:rPr>
              <a:t>m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ilenijec</a:t>
            </a:r>
            <a:r>
              <a:rPr lang="sl-SI" b="1" dirty="0" smtClean="0">
                <a:solidFill>
                  <a:schemeClr val="accent4">
                    <a:lumMod val="50000"/>
                  </a:schemeClr>
                </a:solidFill>
              </a:rPr>
              <a:t>          </a:t>
            </a:r>
            <a:r>
              <a:rPr lang="sl-SI" b="1" dirty="0" err="1" smtClean="0">
                <a:solidFill>
                  <a:schemeClr val="accent4">
                    <a:lumMod val="50000"/>
                  </a:schemeClr>
                </a:solidFill>
              </a:rPr>
              <a:t>bumer</a:t>
            </a:r>
            <a:endParaRPr lang="sl-SI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308</Words>
  <Application>Microsoft Office PowerPoint</Application>
  <PresentationFormat>Diaprojekcija na zaslonu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SLOGOVNO ZAZNAMOVANE IN NEZAZNAMOVANE BESEDE</vt:lpstr>
      <vt:lpstr>Diapozitiv 2</vt:lpstr>
      <vt:lpstr>Socialno zaznamovane besede</vt:lpstr>
      <vt:lpstr>Funkcijsko zaznamovane besede</vt:lpstr>
      <vt:lpstr>Čustveno zaznamovane besede</vt:lpstr>
      <vt:lpstr>Časovno zaznamovane besede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SLOGOVNO ZAZNAMOVANE IN NEZAZNAMOVANE BESEDE</dc:title>
  <dc:creator>HP 8200</dc:creator>
  <cp:lastModifiedBy>HP 8200</cp:lastModifiedBy>
  <cp:revision>15</cp:revision>
  <dcterms:created xsi:type="dcterms:W3CDTF">2020-11-25T10:02:25Z</dcterms:created>
  <dcterms:modified xsi:type="dcterms:W3CDTF">2020-11-25T12:25:10Z</dcterms:modified>
</cp:coreProperties>
</file>