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3" r:id="rId8"/>
    <p:sldId id="264" r:id="rId9"/>
    <p:sldId id="270" r:id="rId10"/>
    <p:sldId id="265" r:id="rId11"/>
    <p:sldId id="268" r:id="rId12"/>
    <p:sldId id="269" r:id="rId1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50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Uredite slog podnaslova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5982D85-734B-4712-A4CC-015E8F315706}" type="datetimeFigureOut">
              <a:rPr lang="sl-SI" smtClean="0"/>
              <a:t>8.12.2020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l-SI"/>
          </a:p>
        </p:txBody>
      </p:sp>
      <p:sp>
        <p:nvSpPr>
          <p:cNvPr id="10" name="Pravokot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avokot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avokot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en povezovalnik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ven povezovalnik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ven povezovalnik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en povezovalni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en povezovalnik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ven povezovalnik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avokot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FEBB567-AC07-42AA-AD90-EFB3C45F7972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2D85-734B-4712-A4CC-015E8F315706}" type="datetimeFigureOut">
              <a:rPr lang="sl-SI" smtClean="0"/>
              <a:t>8.12.2020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B567-AC07-42AA-AD90-EFB3C45F797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2D85-734B-4712-A4CC-015E8F315706}" type="datetimeFigureOut">
              <a:rPr lang="sl-SI" smtClean="0"/>
              <a:t>8.12.2020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B567-AC07-42AA-AD90-EFB3C45F797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8" name="Ograda vsebine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5982D85-734B-4712-A4CC-015E8F315706}" type="datetimeFigureOut">
              <a:rPr lang="sl-SI" smtClean="0"/>
              <a:t>8.12.2020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FEBB567-AC07-42AA-AD90-EFB3C45F7972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5982D85-734B-4712-A4CC-015E8F315706}" type="datetimeFigureOut">
              <a:rPr lang="sl-SI" smtClean="0"/>
              <a:t>8.12.2020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l-SI"/>
          </a:p>
        </p:txBody>
      </p:sp>
      <p:sp>
        <p:nvSpPr>
          <p:cNvPr id="9" name="Pravokot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ot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ot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en povezovalnik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ven povezovalnik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en povezovalnik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en povezovalni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ven povezovalnik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avokot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ven povezovalnik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FEBB567-AC07-42AA-AD90-EFB3C45F7972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2D85-734B-4712-A4CC-015E8F315706}" type="datetimeFigureOut">
              <a:rPr lang="sl-SI" smtClean="0"/>
              <a:t>8.12.2020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B567-AC07-42AA-AD90-EFB3C45F7972}" type="slidenum">
              <a:rPr lang="sl-SI" smtClean="0"/>
              <a:t>‹#›</a:t>
            </a:fld>
            <a:endParaRPr lang="sl-SI"/>
          </a:p>
        </p:txBody>
      </p:sp>
      <p:sp>
        <p:nvSpPr>
          <p:cNvPr id="9" name="Ograda vsebine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2D85-734B-4712-A4CC-015E8F315706}" type="datetimeFigureOut">
              <a:rPr lang="sl-SI" smtClean="0"/>
              <a:t>8.12.2020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B567-AC07-42AA-AD90-EFB3C45F7972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2" name="Ograda besedila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14" name="Ograda besedila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6" name="Ograda datum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5982D85-734B-4712-A4CC-015E8F315706}" type="datetimeFigureOut">
              <a:rPr lang="sl-SI" smtClean="0"/>
              <a:t>8.12.2020</a:t>
            </a:fld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FEBB567-AC07-42AA-AD90-EFB3C45F7972}" type="slidenum">
              <a:rPr lang="sl-SI" smtClean="0"/>
              <a:t>‹#›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2D85-734B-4712-A4CC-015E8F315706}" type="datetimeFigureOut">
              <a:rPr lang="sl-SI" smtClean="0"/>
              <a:t>8.12.2020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B567-AC07-42AA-AD90-EFB3C45F797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en povezovalnik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8" name="Raven povezovalnik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ven povezovalnik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ven povezovalnik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en povezovalnik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Ograda vsebine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1" name="Ograda datum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5982D85-734B-4712-A4CC-015E8F315706}" type="datetimeFigureOut">
              <a:rPr lang="sl-SI" smtClean="0"/>
              <a:t>8.12.2020</a:t>
            </a:fld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FEBB567-AC07-42AA-AD90-EFB3C45F7972}" type="slidenum">
              <a:rPr lang="sl-SI" smtClean="0"/>
              <a:t>‹#›</a:t>
            </a:fld>
            <a:endParaRPr lang="sl-SI"/>
          </a:p>
        </p:txBody>
      </p:sp>
      <p:sp>
        <p:nvSpPr>
          <p:cNvPr id="23" name="Ograda no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ven povezovalnik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10" name="Raven povezovalnik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avokot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ven povezovalnik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ven povezovalnik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ven povezovalnik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Ograda datum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5982D85-734B-4712-A4CC-015E8F315706}" type="datetimeFigureOut">
              <a:rPr lang="sl-SI" smtClean="0"/>
              <a:t>8.12.2020</a:t>
            </a:fld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FEBB567-AC07-42AA-AD90-EFB3C45F7972}" type="slidenum">
              <a:rPr lang="sl-SI" smtClean="0"/>
              <a:t>‹#›</a:t>
            </a:fld>
            <a:endParaRPr lang="sl-SI"/>
          </a:p>
        </p:txBody>
      </p:sp>
      <p:sp>
        <p:nvSpPr>
          <p:cNvPr id="21" name="Ograda no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ven povezovalnik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Uredite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5982D85-734B-4712-A4CC-015E8F315706}" type="datetimeFigureOut">
              <a:rPr lang="sl-SI" smtClean="0"/>
              <a:t>8.12.2020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Raven povezovalnik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ven povezovalnik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kot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en povezovalnik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FEBB567-AC07-42AA-AD90-EFB3C45F7972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KAKO DELIMO DOMAČE BESEDE?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DZ 92 – 94</a:t>
            </a:r>
          </a:p>
          <a:p>
            <a:r>
              <a:rPr lang="sl-SI" dirty="0" smtClean="0"/>
              <a:t>Preberi razlago v prosojnicah</a:t>
            </a:r>
          </a:p>
          <a:p>
            <a:r>
              <a:rPr lang="sl-SI" dirty="0" smtClean="0"/>
              <a:t>V živo sledi razlaga preko zooma</a:t>
            </a:r>
          </a:p>
          <a:p>
            <a:r>
              <a:rPr lang="sl-SI" dirty="0" smtClean="0"/>
              <a:t>V zvezek prepiši prosojnice</a:t>
            </a:r>
            <a:r>
              <a:rPr lang="sl-SI" dirty="0" smtClean="0">
                <a:solidFill>
                  <a:srgbClr val="FF0000"/>
                </a:solidFill>
              </a:rPr>
              <a:t> 2, 3, 4, 5, 12</a:t>
            </a:r>
            <a:endParaRPr lang="sl-S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85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7467600" cy="6069288"/>
          </a:xfrm>
        </p:spPr>
        <p:txBody>
          <a:bodyPr/>
          <a:lstStyle/>
          <a:p>
            <a:r>
              <a:rPr lang="sl-SI" dirty="0"/>
              <a:t>ze</a:t>
            </a:r>
            <a:r>
              <a:rPr lang="sl-SI" b="1" dirty="0"/>
              <a:t>ml</a:t>
            </a:r>
            <a:r>
              <a:rPr lang="sl-SI" dirty="0"/>
              <a:t>ja = </a:t>
            </a:r>
            <a:r>
              <a:rPr lang="sl-SI" dirty="0" err="1"/>
              <a:t>zem</a:t>
            </a:r>
            <a:r>
              <a:rPr lang="sl-SI" dirty="0"/>
              <a:t>-</a:t>
            </a:r>
            <a:r>
              <a:rPr lang="sl-SI" b="1" dirty="0" err="1"/>
              <a:t>lj</a:t>
            </a:r>
            <a:r>
              <a:rPr lang="sl-SI" dirty="0" err="1"/>
              <a:t>a</a:t>
            </a:r>
            <a:r>
              <a:rPr lang="sl-SI" dirty="0"/>
              <a:t> (</a:t>
            </a:r>
            <a:r>
              <a:rPr lang="sl-SI" sz="1600" b="1" i="1" dirty="0"/>
              <a:t>lj</a:t>
            </a:r>
            <a:r>
              <a:rPr lang="sl-SI" sz="1600" i="1" dirty="0"/>
              <a:t>udje</a:t>
            </a:r>
            <a:r>
              <a:rPr lang="sl-SI" dirty="0"/>
              <a:t>)ali </a:t>
            </a:r>
            <a:r>
              <a:rPr lang="sl-SI" dirty="0" err="1"/>
              <a:t>ze</a:t>
            </a:r>
            <a:r>
              <a:rPr lang="sl-SI" dirty="0"/>
              <a:t>-</a:t>
            </a:r>
            <a:r>
              <a:rPr lang="sl-SI" b="1" dirty="0" err="1"/>
              <a:t>ml</a:t>
            </a:r>
            <a:r>
              <a:rPr lang="sl-SI" dirty="0" err="1"/>
              <a:t>ja</a:t>
            </a:r>
            <a:r>
              <a:rPr lang="sl-SI" dirty="0"/>
              <a:t> </a:t>
            </a:r>
            <a:r>
              <a:rPr lang="sl-SI" sz="1600" b="1" i="1" dirty="0"/>
              <a:t>(ml</a:t>
            </a:r>
            <a:r>
              <a:rPr lang="sl-SI" sz="1600" i="1" dirty="0"/>
              <a:t>eko</a:t>
            </a:r>
            <a:r>
              <a:rPr lang="sl-SI" sz="1600" b="1" i="1" dirty="0"/>
              <a:t>)</a:t>
            </a:r>
            <a:r>
              <a:rPr lang="sl-SI" dirty="0"/>
              <a:t>, 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/>
              <a:t>gra</a:t>
            </a:r>
            <a:r>
              <a:rPr lang="sl-SI" b="1" dirty="0"/>
              <a:t>blj</a:t>
            </a:r>
            <a:r>
              <a:rPr lang="sl-SI" dirty="0"/>
              <a:t>e = </a:t>
            </a:r>
            <a:r>
              <a:rPr lang="sl-SI" dirty="0" err="1"/>
              <a:t>grab</a:t>
            </a:r>
            <a:r>
              <a:rPr lang="sl-SI" dirty="0"/>
              <a:t>-</a:t>
            </a:r>
            <a:r>
              <a:rPr lang="sl-SI" b="1" dirty="0" err="1"/>
              <a:t>lj</a:t>
            </a:r>
            <a:r>
              <a:rPr lang="sl-SI" dirty="0" err="1"/>
              <a:t>e</a:t>
            </a:r>
            <a:r>
              <a:rPr lang="sl-SI" dirty="0"/>
              <a:t> </a:t>
            </a:r>
            <a:r>
              <a:rPr lang="sl-SI" sz="1600" dirty="0"/>
              <a:t>(</a:t>
            </a:r>
            <a:r>
              <a:rPr lang="sl-SI" sz="1600" b="1" dirty="0"/>
              <a:t>lj</a:t>
            </a:r>
            <a:r>
              <a:rPr lang="sl-SI" sz="1600" dirty="0"/>
              <a:t>ubezen)</a:t>
            </a:r>
            <a:r>
              <a:rPr lang="sl-SI" dirty="0"/>
              <a:t> ali </a:t>
            </a:r>
            <a:r>
              <a:rPr lang="sl-SI" dirty="0" err="1"/>
              <a:t>gra</a:t>
            </a:r>
            <a:r>
              <a:rPr lang="sl-SI" dirty="0"/>
              <a:t>-</a:t>
            </a:r>
            <a:r>
              <a:rPr lang="sl-SI" b="1" dirty="0" err="1"/>
              <a:t>bl</a:t>
            </a:r>
            <a:r>
              <a:rPr lang="sl-SI" dirty="0" err="1"/>
              <a:t>je</a:t>
            </a:r>
            <a:r>
              <a:rPr lang="sl-SI" dirty="0"/>
              <a:t> (</a:t>
            </a:r>
            <a:r>
              <a:rPr lang="sl-SI" sz="1800" b="1" i="1" dirty="0"/>
              <a:t>bl</a:t>
            </a:r>
            <a:r>
              <a:rPr lang="sl-SI" sz="1800" i="1" dirty="0"/>
              <a:t>isk</a:t>
            </a:r>
            <a:r>
              <a:rPr lang="sl-SI" dirty="0"/>
              <a:t>), </a:t>
            </a:r>
          </a:p>
          <a:p>
            <a:endParaRPr lang="sl-SI" dirty="0"/>
          </a:p>
          <a:p>
            <a:r>
              <a:rPr lang="sl-SI" dirty="0"/>
              <a:t>če</a:t>
            </a:r>
            <a:r>
              <a:rPr lang="sl-SI" b="1" dirty="0"/>
              <a:t>šnj</a:t>
            </a:r>
            <a:r>
              <a:rPr lang="sl-SI" dirty="0"/>
              <a:t>a = če-</a:t>
            </a:r>
            <a:r>
              <a:rPr lang="sl-SI" dirty="0" err="1"/>
              <a:t>šnja</a:t>
            </a:r>
            <a:r>
              <a:rPr lang="sl-SI" dirty="0"/>
              <a:t> (</a:t>
            </a:r>
            <a:r>
              <a:rPr lang="sl-SI" sz="1800" b="1" i="1" dirty="0"/>
              <a:t>šn</a:t>
            </a:r>
            <a:r>
              <a:rPr lang="sl-SI" sz="1800" i="1" dirty="0"/>
              <a:t>avcer</a:t>
            </a:r>
            <a:r>
              <a:rPr lang="sl-SI" dirty="0"/>
              <a:t>) ali češ-</a:t>
            </a:r>
            <a:r>
              <a:rPr lang="sl-SI" b="1" dirty="0" err="1"/>
              <a:t>nj</a:t>
            </a:r>
            <a:r>
              <a:rPr lang="sl-SI" dirty="0" err="1"/>
              <a:t>a</a:t>
            </a:r>
            <a:r>
              <a:rPr lang="sl-SI" dirty="0"/>
              <a:t> (</a:t>
            </a:r>
            <a:r>
              <a:rPr lang="sl-SI" sz="1800" b="1" i="1" dirty="0"/>
              <a:t>nj</a:t>
            </a:r>
            <a:r>
              <a:rPr lang="sl-SI" sz="1800" dirty="0"/>
              <a:t>ok)</a:t>
            </a:r>
          </a:p>
          <a:p>
            <a:endParaRPr lang="sl-SI" dirty="0"/>
          </a:p>
          <a:p>
            <a:r>
              <a:rPr lang="sl-SI" dirty="0"/>
              <a:t>mi</a:t>
            </a:r>
            <a:r>
              <a:rPr lang="sl-SI" b="1" dirty="0"/>
              <a:t>šk</a:t>
            </a:r>
            <a:r>
              <a:rPr lang="sl-SI" dirty="0"/>
              <a:t>a = miš-</a:t>
            </a:r>
            <a:r>
              <a:rPr lang="sl-SI" dirty="0" err="1"/>
              <a:t>ka</a:t>
            </a:r>
            <a:r>
              <a:rPr lang="sl-SI" dirty="0"/>
              <a:t> ali mi-</a:t>
            </a:r>
            <a:r>
              <a:rPr lang="sl-SI" b="1" dirty="0" err="1"/>
              <a:t>šk</a:t>
            </a:r>
            <a:r>
              <a:rPr lang="sl-SI" dirty="0" err="1"/>
              <a:t>a</a:t>
            </a:r>
            <a:r>
              <a:rPr lang="sl-SI" dirty="0"/>
              <a:t> (</a:t>
            </a:r>
            <a:r>
              <a:rPr lang="sl-SI" sz="1800" b="1" i="1" dirty="0"/>
              <a:t>šk</a:t>
            </a:r>
            <a:r>
              <a:rPr lang="sl-SI" sz="1800" i="1" dirty="0"/>
              <a:t>arje</a:t>
            </a:r>
            <a:r>
              <a:rPr lang="sl-SI" dirty="0"/>
              <a:t>)</a:t>
            </a:r>
          </a:p>
          <a:p>
            <a:endParaRPr lang="sl-SI" dirty="0"/>
          </a:p>
          <a:p>
            <a:r>
              <a:rPr lang="sl-SI" dirty="0"/>
              <a:t>ba</a:t>
            </a:r>
            <a:r>
              <a:rPr lang="sl-SI" b="1" dirty="0"/>
              <a:t>rj</a:t>
            </a:r>
            <a:r>
              <a:rPr lang="sl-SI" dirty="0"/>
              <a:t>e= bar-je ali </a:t>
            </a:r>
            <a:r>
              <a:rPr lang="sl-SI" dirty="0" err="1"/>
              <a:t>ba</a:t>
            </a:r>
            <a:r>
              <a:rPr lang="sl-SI" dirty="0"/>
              <a:t>-</a:t>
            </a:r>
            <a:r>
              <a:rPr lang="sl-SI" b="1" dirty="0"/>
              <a:t>rj</a:t>
            </a:r>
            <a:r>
              <a:rPr lang="sl-SI" dirty="0"/>
              <a:t>e (</a:t>
            </a:r>
            <a:r>
              <a:rPr lang="sl-SI" sz="1800" b="1" i="1" dirty="0"/>
              <a:t>rj</a:t>
            </a:r>
            <a:r>
              <a:rPr lang="sl-SI" sz="1800" i="1" dirty="0"/>
              <a:t>av</a:t>
            </a:r>
            <a:r>
              <a:rPr lang="sl-SI" dirty="0"/>
              <a:t>)</a:t>
            </a:r>
          </a:p>
          <a:p>
            <a:endParaRPr lang="sl-SI" dirty="0"/>
          </a:p>
          <a:p>
            <a:r>
              <a:rPr lang="sl-SI" dirty="0"/>
              <a:t>na</a:t>
            </a:r>
            <a:r>
              <a:rPr lang="sl-SI" b="1" dirty="0"/>
              <a:t>sl</a:t>
            </a:r>
            <a:r>
              <a:rPr lang="sl-SI" dirty="0"/>
              <a:t>ov = na-</a:t>
            </a:r>
            <a:r>
              <a:rPr lang="sl-SI" b="1" dirty="0"/>
              <a:t>sl</a:t>
            </a:r>
            <a:r>
              <a:rPr lang="sl-SI" dirty="0"/>
              <a:t>ov(</a:t>
            </a:r>
            <a:r>
              <a:rPr lang="sl-SI" sz="1800" b="1" i="1" dirty="0"/>
              <a:t>sl</a:t>
            </a:r>
            <a:r>
              <a:rPr lang="sl-SI" sz="1800" i="1" dirty="0"/>
              <a:t>ovar</a:t>
            </a:r>
            <a:r>
              <a:rPr lang="sl-SI" dirty="0"/>
              <a:t>) ali nas-lov</a:t>
            </a:r>
          </a:p>
        </p:txBody>
      </p:sp>
    </p:spTree>
    <p:extLst>
      <p:ext uri="{BB962C8B-B14F-4D97-AF65-F5344CB8AC3E}">
        <p14:creationId xmlns:p14="http://schemas.microsoft.com/office/powerpoint/2010/main" val="1507505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Besede, ki jih lahko delimo na 3 ali več načinov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7467600" cy="4989168"/>
          </a:xfrm>
        </p:spPr>
        <p:txBody>
          <a:bodyPr>
            <a:normAutofit lnSpcReduction="10000"/>
          </a:bodyPr>
          <a:lstStyle/>
          <a:p>
            <a:r>
              <a:rPr lang="sl-SI" b="1" dirty="0"/>
              <a:t>matematika</a:t>
            </a:r>
            <a:r>
              <a:rPr lang="sl-SI" dirty="0"/>
              <a:t> = </a:t>
            </a:r>
            <a:r>
              <a:rPr lang="sl-SI" dirty="0" err="1"/>
              <a:t>ma</a:t>
            </a:r>
            <a:r>
              <a:rPr lang="sl-SI" dirty="0"/>
              <a:t>-tematika </a:t>
            </a:r>
            <a:r>
              <a:rPr lang="sl-SI" sz="1800" i="1" dirty="0"/>
              <a:t>ali</a:t>
            </a:r>
            <a:r>
              <a:rPr lang="sl-SI" dirty="0"/>
              <a:t> mate-</a:t>
            </a:r>
            <a:r>
              <a:rPr lang="sl-SI" dirty="0" err="1"/>
              <a:t>matika</a:t>
            </a:r>
            <a:r>
              <a:rPr lang="sl-SI" dirty="0"/>
              <a:t> </a:t>
            </a:r>
            <a:r>
              <a:rPr lang="sl-SI" sz="1800" i="1" dirty="0"/>
              <a:t>ali</a:t>
            </a:r>
            <a:r>
              <a:rPr lang="sl-SI" dirty="0"/>
              <a:t> </a:t>
            </a:r>
            <a:r>
              <a:rPr lang="sl-SI" dirty="0" err="1"/>
              <a:t>matema</a:t>
            </a:r>
            <a:r>
              <a:rPr lang="sl-SI" dirty="0"/>
              <a:t>-tika </a:t>
            </a:r>
            <a:r>
              <a:rPr lang="sl-SI" sz="1800" i="1" dirty="0"/>
              <a:t>ali</a:t>
            </a:r>
            <a:r>
              <a:rPr lang="sl-SI" dirty="0"/>
              <a:t> </a:t>
            </a:r>
            <a:r>
              <a:rPr lang="sl-SI" dirty="0" err="1"/>
              <a:t>matemati</a:t>
            </a:r>
            <a:r>
              <a:rPr lang="sl-SI" dirty="0"/>
              <a:t>-</a:t>
            </a:r>
            <a:r>
              <a:rPr lang="sl-SI" dirty="0" err="1"/>
              <a:t>ka</a:t>
            </a:r>
            <a:endParaRPr lang="sl-SI" dirty="0"/>
          </a:p>
          <a:p>
            <a:endParaRPr lang="sl-SI" dirty="0"/>
          </a:p>
          <a:p>
            <a:r>
              <a:rPr lang="sl-SI" b="1" dirty="0"/>
              <a:t>poplava</a:t>
            </a:r>
            <a:r>
              <a:rPr lang="sl-SI" dirty="0"/>
              <a:t> = po-plava </a:t>
            </a:r>
            <a:r>
              <a:rPr lang="sl-SI" i="1" dirty="0"/>
              <a:t>ali</a:t>
            </a:r>
            <a:r>
              <a:rPr lang="sl-SI" dirty="0"/>
              <a:t> </a:t>
            </a:r>
            <a:r>
              <a:rPr lang="sl-SI" dirty="0" err="1"/>
              <a:t>popla</a:t>
            </a:r>
            <a:r>
              <a:rPr lang="sl-SI" dirty="0"/>
              <a:t>-</a:t>
            </a:r>
            <a:r>
              <a:rPr lang="sl-SI" dirty="0" err="1"/>
              <a:t>va</a:t>
            </a:r>
            <a:r>
              <a:rPr lang="sl-SI" dirty="0"/>
              <a:t> </a:t>
            </a:r>
            <a:r>
              <a:rPr lang="sl-SI" i="1" dirty="0"/>
              <a:t>ali</a:t>
            </a:r>
            <a:r>
              <a:rPr lang="sl-SI" dirty="0"/>
              <a:t> pop-lava</a:t>
            </a:r>
          </a:p>
          <a:p>
            <a:endParaRPr lang="sl-SI" dirty="0"/>
          </a:p>
          <a:p>
            <a:r>
              <a:rPr lang="sl-SI" b="1" dirty="0"/>
              <a:t>močvirje</a:t>
            </a:r>
            <a:r>
              <a:rPr lang="sl-SI" dirty="0"/>
              <a:t> = mo-</a:t>
            </a:r>
            <a:r>
              <a:rPr lang="sl-SI" dirty="0" err="1">
                <a:solidFill>
                  <a:srgbClr val="FF0000"/>
                </a:solidFill>
              </a:rPr>
              <a:t>čv</a:t>
            </a:r>
            <a:r>
              <a:rPr lang="sl-SI" dirty="0" err="1"/>
              <a:t>irje</a:t>
            </a:r>
            <a:r>
              <a:rPr lang="sl-SI" dirty="0"/>
              <a:t> </a:t>
            </a:r>
            <a:r>
              <a:rPr lang="sl-SI" sz="1600" dirty="0"/>
              <a:t>(</a:t>
            </a:r>
            <a:r>
              <a:rPr lang="sl-SI" sz="1600" i="1" dirty="0" err="1"/>
              <a:t>čvrčeč</a:t>
            </a:r>
            <a:r>
              <a:rPr lang="sl-SI" sz="1600" i="1" dirty="0"/>
              <a:t>)</a:t>
            </a:r>
            <a:r>
              <a:rPr lang="sl-SI" sz="1600" dirty="0"/>
              <a:t> </a:t>
            </a:r>
            <a:r>
              <a:rPr lang="sl-SI" i="1" dirty="0"/>
              <a:t>ali</a:t>
            </a:r>
            <a:r>
              <a:rPr lang="sl-SI" dirty="0"/>
              <a:t> moč-</a:t>
            </a:r>
            <a:r>
              <a:rPr lang="sl-SI" dirty="0" err="1"/>
              <a:t>virje</a:t>
            </a:r>
            <a:r>
              <a:rPr lang="sl-SI" dirty="0"/>
              <a:t> </a:t>
            </a:r>
            <a:r>
              <a:rPr lang="sl-SI" i="1" dirty="0"/>
              <a:t>ali</a:t>
            </a:r>
            <a:r>
              <a:rPr lang="sl-SI" dirty="0"/>
              <a:t> </a:t>
            </a:r>
            <a:r>
              <a:rPr lang="sl-SI" dirty="0" err="1"/>
              <a:t>močvir</a:t>
            </a:r>
            <a:r>
              <a:rPr lang="sl-SI" dirty="0"/>
              <a:t>-je </a:t>
            </a:r>
            <a:r>
              <a:rPr lang="sl-SI" i="1" dirty="0"/>
              <a:t>ali</a:t>
            </a:r>
            <a:r>
              <a:rPr lang="sl-SI" dirty="0"/>
              <a:t> </a:t>
            </a:r>
            <a:r>
              <a:rPr lang="sl-SI" dirty="0" err="1"/>
              <a:t>močvi</a:t>
            </a:r>
            <a:r>
              <a:rPr lang="sl-SI" dirty="0"/>
              <a:t>-rje</a:t>
            </a:r>
          </a:p>
          <a:p>
            <a:endParaRPr lang="sl-SI" dirty="0"/>
          </a:p>
          <a:p>
            <a:r>
              <a:rPr lang="sl-SI" b="1" dirty="0"/>
              <a:t>poletje</a:t>
            </a:r>
            <a:r>
              <a:rPr lang="sl-SI" dirty="0"/>
              <a:t> = po-</a:t>
            </a:r>
            <a:r>
              <a:rPr lang="sl-SI" dirty="0" err="1"/>
              <a:t>letje</a:t>
            </a:r>
            <a:r>
              <a:rPr lang="sl-SI" dirty="0"/>
              <a:t> </a:t>
            </a:r>
            <a:r>
              <a:rPr lang="sl-SI" i="1" dirty="0"/>
              <a:t>ali</a:t>
            </a:r>
            <a:r>
              <a:rPr lang="sl-SI" dirty="0"/>
              <a:t> polet-je </a:t>
            </a:r>
            <a:r>
              <a:rPr lang="sl-SI" i="1" dirty="0"/>
              <a:t>ali</a:t>
            </a:r>
            <a:r>
              <a:rPr lang="sl-SI" dirty="0"/>
              <a:t> pole-</a:t>
            </a:r>
            <a:r>
              <a:rPr lang="sl-SI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tj</a:t>
            </a:r>
            <a:r>
              <a:rPr lang="sl-SI" dirty="0" err="1"/>
              <a:t>e</a:t>
            </a:r>
            <a:r>
              <a:rPr lang="sl-SI" dirty="0"/>
              <a:t> </a:t>
            </a:r>
            <a:r>
              <a:rPr lang="sl-SI" sz="1600" dirty="0"/>
              <a:t>(</a:t>
            </a:r>
            <a:r>
              <a:rPr lang="sl-SI" sz="1600" i="1" dirty="0"/>
              <a:t>tja, tjulenj</a:t>
            </a:r>
            <a:r>
              <a:rPr lang="sl-SI" sz="1600" dirty="0"/>
              <a:t>)</a:t>
            </a:r>
          </a:p>
          <a:p>
            <a:endParaRPr lang="sl-SI" dirty="0"/>
          </a:p>
          <a:p>
            <a:r>
              <a:rPr lang="sl-SI" b="1" dirty="0"/>
              <a:t>naselbina</a:t>
            </a:r>
            <a:r>
              <a:rPr lang="sl-SI" dirty="0"/>
              <a:t> = na-</a:t>
            </a:r>
            <a:r>
              <a:rPr lang="sl-SI" dirty="0" err="1"/>
              <a:t>selbina</a:t>
            </a:r>
            <a:r>
              <a:rPr lang="sl-SI" dirty="0"/>
              <a:t> </a:t>
            </a:r>
            <a:r>
              <a:rPr lang="sl-SI" i="1" dirty="0"/>
              <a:t>ali</a:t>
            </a:r>
            <a:r>
              <a:rPr lang="sl-SI" dirty="0"/>
              <a:t> </a:t>
            </a:r>
            <a:r>
              <a:rPr lang="sl-SI" dirty="0" err="1"/>
              <a:t>nasel</a:t>
            </a:r>
            <a:r>
              <a:rPr lang="sl-SI" dirty="0"/>
              <a:t>-</a:t>
            </a:r>
            <a:r>
              <a:rPr lang="sl-SI" dirty="0" err="1"/>
              <a:t>bina</a:t>
            </a:r>
            <a:r>
              <a:rPr lang="sl-SI" dirty="0"/>
              <a:t> </a:t>
            </a:r>
            <a:r>
              <a:rPr lang="sl-SI" i="1" dirty="0"/>
              <a:t>ali</a:t>
            </a:r>
            <a:r>
              <a:rPr lang="sl-SI" dirty="0"/>
              <a:t> </a:t>
            </a:r>
            <a:r>
              <a:rPr lang="sl-SI" dirty="0" err="1"/>
              <a:t>naselbi</a:t>
            </a:r>
            <a:r>
              <a:rPr lang="sl-SI" dirty="0"/>
              <a:t>-na</a:t>
            </a:r>
          </a:p>
        </p:txBody>
      </p:sp>
    </p:spTree>
    <p:extLst>
      <p:ext uri="{BB962C8B-B14F-4D97-AF65-F5344CB8AC3E}">
        <p14:creationId xmlns:p14="http://schemas.microsoft.com/office/powerpoint/2010/main" val="93621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/>
          <a:lstStyle/>
          <a:p>
            <a:r>
              <a:rPr lang="sl-SI" dirty="0" smtClean="0"/>
              <a:t>deli besede.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sz="2800" b="1" dirty="0" smtClean="0"/>
              <a:t>slovenščina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2800" dirty="0" smtClean="0"/>
              <a:t>(slo-</a:t>
            </a:r>
            <a:r>
              <a:rPr lang="sl-SI" sz="2800" dirty="0" err="1" smtClean="0"/>
              <a:t>venščina</a:t>
            </a:r>
            <a:r>
              <a:rPr lang="sl-SI" sz="2800" dirty="0"/>
              <a:t>, </a:t>
            </a:r>
            <a:r>
              <a:rPr lang="sl-SI" sz="2800" dirty="0" err="1"/>
              <a:t>sloven</a:t>
            </a:r>
            <a:r>
              <a:rPr lang="sl-SI" sz="2800" dirty="0"/>
              <a:t>-</a:t>
            </a:r>
            <a:r>
              <a:rPr lang="sl-SI" sz="2800" dirty="0" err="1"/>
              <a:t>ščina</a:t>
            </a:r>
            <a:r>
              <a:rPr lang="sl-SI" sz="2800" dirty="0"/>
              <a:t>, </a:t>
            </a:r>
            <a:r>
              <a:rPr lang="sl-SI" sz="2800" dirty="0" err="1" smtClean="0"/>
              <a:t>slovenšči</a:t>
            </a:r>
            <a:r>
              <a:rPr lang="sl-SI" sz="2800" dirty="0" smtClean="0"/>
              <a:t>-na)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2800" b="1" dirty="0"/>
              <a:t>p</a:t>
            </a:r>
            <a:r>
              <a:rPr lang="sl-SI" sz="2800" b="1" dirty="0" smtClean="0"/>
              <a:t>astir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2800" dirty="0"/>
              <a:t>pa-</a:t>
            </a:r>
            <a:r>
              <a:rPr lang="sl-SI" sz="2800" dirty="0" err="1"/>
              <a:t>stir</a:t>
            </a:r>
            <a:r>
              <a:rPr lang="sl-SI" sz="2800" dirty="0"/>
              <a:t>, </a:t>
            </a:r>
            <a:r>
              <a:rPr lang="sl-SI" sz="2800" dirty="0" smtClean="0"/>
              <a:t>past-ir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2800" b="1" dirty="0"/>
              <a:t>n</a:t>
            </a:r>
            <a:r>
              <a:rPr lang="sl-SI" sz="2800" b="1" dirty="0" smtClean="0"/>
              <a:t>ogomet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2800" dirty="0"/>
              <a:t>no-</a:t>
            </a:r>
            <a:r>
              <a:rPr lang="sl-SI" sz="2800" dirty="0" err="1"/>
              <a:t>gomet</a:t>
            </a:r>
            <a:r>
              <a:rPr lang="sl-SI" sz="2800" dirty="0"/>
              <a:t>, </a:t>
            </a:r>
            <a:r>
              <a:rPr lang="sl-SI" sz="2800" dirty="0" smtClean="0"/>
              <a:t>nogo-met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2800" b="1" dirty="0"/>
              <a:t>t</a:t>
            </a:r>
            <a:r>
              <a:rPr lang="sl-SI" sz="2800" b="1" dirty="0" smtClean="0"/>
              <a:t>elovadba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2800" dirty="0"/>
              <a:t>te-</a:t>
            </a:r>
            <a:r>
              <a:rPr lang="sl-SI" sz="2800" dirty="0" err="1"/>
              <a:t>lovadba</a:t>
            </a:r>
            <a:r>
              <a:rPr lang="sl-SI" sz="2800" dirty="0"/>
              <a:t>, telo-vadba, </a:t>
            </a:r>
            <a:r>
              <a:rPr lang="sl-SI" sz="2800" dirty="0" err="1" smtClean="0"/>
              <a:t>telovad</a:t>
            </a:r>
            <a:r>
              <a:rPr lang="sl-SI" sz="2800" dirty="0" smtClean="0"/>
              <a:t>-</a:t>
            </a:r>
            <a:r>
              <a:rPr lang="sl-SI" sz="2800" dirty="0" err="1" smtClean="0"/>
              <a:t>ba</a:t>
            </a:r>
            <a:endParaRPr lang="sl-SI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l-SI" sz="2800" b="1" dirty="0"/>
              <a:t>p</a:t>
            </a:r>
            <a:r>
              <a:rPr lang="sl-SI" sz="2800" b="1" dirty="0" smtClean="0"/>
              <a:t>oljubček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2800" dirty="0"/>
              <a:t>po-ljubček, pol-</a:t>
            </a:r>
            <a:r>
              <a:rPr lang="sl-SI" sz="2800" dirty="0" err="1"/>
              <a:t>jubček</a:t>
            </a:r>
            <a:r>
              <a:rPr lang="sl-SI" sz="2800" dirty="0"/>
              <a:t>, poljub-ček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dirty="0" smtClean="0"/>
          </a:p>
          <a:p>
            <a:pPr>
              <a:buFont typeface="Wingdings" panose="05000000000000000000" pitchFamily="2" charset="2"/>
              <a:buChar char="Ø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5164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Zakaj delimo besede?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43192" cy="4873752"/>
          </a:xfrm>
        </p:spPr>
        <p:txBody>
          <a:bodyPr/>
          <a:lstStyle/>
          <a:p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Včasih se nam zgodi, da nam med pisanjem zmanjka prostora za zapis celotne besede, zato jo moramo deliti. </a:t>
            </a:r>
            <a:endParaRPr lang="sl-S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Za deljenje uporabimo znak, ki mu pravimo </a:t>
            </a:r>
            <a:r>
              <a:rPr lang="sl-SI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deljaj </a:t>
            </a:r>
            <a:r>
              <a:rPr lang="sl-SI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sl-SI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</a:p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Deljaj napišemo na koncu vrste.</a:t>
            </a:r>
          </a:p>
          <a:p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Pri deljenju upoštevamo določena pravopisna </a:t>
            </a:r>
            <a:r>
              <a:rPr lang="sl-SI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pravila.</a:t>
            </a:r>
            <a:endParaRPr lang="sl-S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390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7467600" cy="1084982"/>
          </a:xfrm>
        </p:spPr>
        <p:txBody>
          <a:bodyPr>
            <a:normAutofit/>
          </a:bodyPr>
          <a:lstStyle/>
          <a:p>
            <a:r>
              <a:rPr lang="sl-SI" dirty="0"/>
              <a:t>Besed iz enega zloga </a:t>
            </a:r>
            <a:r>
              <a:rPr lang="sl-SI" b="1" dirty="0">
                <a:solidFill>
                  <a:srgbClr val="FF0000"/>
                </a:solidFill>
              </a:rPr>
              <a:t>NE </a:t>
            </a:r>
            <a:r>
              <a:rPr lang="sl-SI" b="1" dirty="0" smtClean="0">
                <a:solidFill>
                  <a:srgbClr val="FF0000"/>
                </a:solidFill>
              </a:rPr>
              <a:t>delimo</a:t>
            </a:r>
            <a:r>
              <a:rPr lang="sl-SI" b="1" dirty="0" smtClean="0"/>
              <a:t>.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PRIMERI:</a:t>
            </a:r>
          </a:p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pot</a:t>
            </a:r>
          </a:p>
          <a:p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sok, </a:t>
            </a:r>
            <a:endParaRPr lang="sl-S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sl-S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riž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sl-S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volk,</a:t>
            </a:r>
          </a:p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kij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sl-S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stolp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sl-S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mrak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81497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sl-SI" b="1" dirty="0" smtClean="0">
                <a:solidFill>
                  <a:srgbClr val="FF0000"/>
                </a:solidFill>
              </a:rPr>
              <a:t>Kako delimo besede?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/>
              <a:t>Besede delimo med </a:t>
            </a:r>
            <a:r>
              <a:rPr lang="sl-SI" dirty="0">
                <a:solidFill>
                  <a:srgbClr val="FF0000"/>
                </a:solidFill>
              </a:rPr>
              <a:t>dvema zlogoma</a:t>
            </a:r>
            <a:r>
              <a:rPr lang="sl-SI" dirty="0" smtClean="0"/>
              <a:t>.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PRIMERI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err="1" smtClean="0"/>
              <a:t>zma</a:t>
            </a:r>
            <a:r>
              <a:rPr lang="sl-SI" dirty="0" smtClean="0"/>
              <a:t>-jem (zmaj-</a:t>
            </a:r>
            <a:r>
              <a:rPr lang="sl-SI" dirty="0" err="1" smtClean="0"/>
              <a:t>em</a:t>
            </a:r>
            <a:r>
              <a:rPr lang="sl-SI" dirty="0" smtClean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tor-ta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err="1" smtClean="0"/>
              <a:t>šo</a:t>
            </a:r>
            <a:r>
              <a:rPr lang="sl-SI" dirty="0" smtClean="0"/>
              <a:t>-la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smtClean="0"/>
              <a:t>mi-za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err="1" smtClean="0"/>
              <a:t>šo</a:t>
            </a:r>
            <a:r>
              <a:rPr lang="sl-SI" dirty="0" smtClean="0"/>
              <a:t>-pek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err="1" smtClean="0"/>
              <a:t>va</a:t>
            </a:r>
            <a:r>
              <a:rPr lang="sl-SI" dirty="0" smtClean="0"/>
              <a:t>-za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 err="1" smtClean="0"/>
              <a:t>ro</a:t>
            </a:r>
            <a:r>
              <a:rPr lang="sl-SI" dirty="0" smtClean="0"/>
              <a:t>-</a:t>
            </a:r>
            <a:r>
              <a:rPr lang="sl-SI" dirty="0" err="1" smtClean="0"/>
              <a:t>bec</a:t>
            </a:r>
            <a:endParaRPr lang="sl-SI" dirty="0" smtClean="0"/>
          </a:p>
          <a:p>
            <a:pPr marL="0" indent="0">
              <a:buNone/>
            </a:pPr>
            <a:endParaRPr lang="sl-SI" b="1" dirty="0" smtClean="0"/>
          </a:p>
          <a:p>
            <a:pPr marL="0" indent="0">
              <a:buNone/>
            </a:pPr>
            <a:endParaRPr lang="sl-SI" b="1" dirty="0" smtClean="0"/>
          </a:p>
          <a:p>
            <a:endParaRPr lang="sl-SI" dirty="0" smtClean="0"/>
          </a:p>
          <a:p>
            <a:endParaRPr lang="sl-SI" dirty="0"/>
          </a:p>
          <a:p>
            <a:pPr marL="0" indent="0">
              <a:buNone/>
            </a:pPr>
            <a:endParaRPr lang="sl-SI" dirty="0" smtClean="0"/>
          </a:p>
        </p:txBody>
      </p:sp>
      <p:cxnSp>
        <p:nvCxnSpPr>
          <p:cNvPr id="5" name="Raven povezovalnik 4"/>
          <p:cNvCxnSpPr/>
          <p:nvPr/>
        </p:nvCxnSpPr>
        <p:spPr>
          <a:xfrm flipV="1">
            <a:off x="2481924" y="2531158"/>
            <a:ext cx="720080" cy="432048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052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26170"/>
          </a:xfrm>
        </p:spPr>
        <p:txBody>
          <a:bodyPr>
            <a:normAutofit fontScale="90000"/>
          </a:bodyPr>
          <a:lstStyle/>
          <a:p>
            <a:r>
              <a:rPr lang="sl-SI" dirty="0"/>
              <a:t>V vrsti </a:t>
            </a:r>
            <a:r>
              <a:rPr lang="sl-SI" dirty="0">
                <a:solidFill>
                  <a:srgbClr val="FF0000"/>
                </a:solidFill>
              </a:rPr>
              <a:t>ne smemo pustiti ene same </a:t>
            </a:r>
            <a:r>
              <a:rPr lang="sl-SI" dirty="0" smtClean="0">
                <a:solidFill>
                  <a:srgbClr val="FF0000"/>
                </a:solidFill>
              </a:rPr>
              <a:t>črke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/>
              <a:t>(npr. </a:t>
            </a:r>
            <a:r>
              <a:rPr lang="sl-SI" b="1" dirty="0"/>
              <a:t>kol-o ali k-</a:t>
            </a:r>
            <a:r>
              <a:rPr lang="sl-SI" b="1" dirty="0" err="1"/>
              <a:t>olo</a:t>
            </a:r>
            <a:r>
              <a:rPr lang="sl-SI" dirty="0" smtClean="0"/>
              <a:t>)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l-SI" dirty="0" smtClean="0"/>
          </a:p>
          <a:p>
            <a:endParaRPr lang="sl-SI" dirty="0"/>
          </a:p>
        </p:txBody>
      </p:sp>
      <p:pic>
        <p:nvPicPr>
          <p:cNvPr id="6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2420888"/>
            <a:ext cx="6999540" cy="2894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274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7030A0"/>
                </a:solidFill>
              </a:rPr>
              <a:t>Kako delimo besede z več zaporednimi soglasniki sredi besede?</a:t>
            </a:r>
            <a:endParaRPr lang="sl-SI" dirty="0">
              <a:solidFill>
                <a:srgbClr val="7030A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altLang="sl-SI" dirty="0">
                <a:solidFill>
                  <a:srgbClr val="FF0000"/>
                </a:solidFill>
                <a:cs typeface="Arial" charset="0"/>
              </a:rPr>
              <a:t>To pomeni, da dva ali več soglasnikov, ki so v besedi skupaj, razdelimo</a:t>
            </a:r>
            <a:r>
              <a:rPr lang="sl-SI" altLang="sl-SI" dirty="0" smtClean="0">
                <a:solidFill>
                  <a:srgbClr val="FF0000"/>
                </a:solidFill>
                <a:cs typeface="Arial" charset="0"/>
              </a:rPr>
              <a:t>.</a:t>
            </a:r>
          </a:p>
          <a:p>
            <a:pPr marL="0" indent="0">
              <a:buFont typeface="Arial" charset="0"/>
              <a:buNone/>
            </a:pPr>
            <a:r>
              <a:rPr lang="sl-SI" altLang="sl-SI" dirty="0">
                <a:cs typeface="Arial" charset="0"/>
              </a:rPr>
              <a:t>Primer z razlago:</a:t>
            </a:r>
          </a:p>
          <a:p>
            <a:pPr marL="0" indent="0">
              <a:buFont typeface="Arial" charset="0"/>
              <a:buNone/>
            </a:pPr>
            <a:r>
              <a:rPr lang="sl-SI" altLang="sl-SI" sz="3200" dirty="0">
                <a:cs typeface="Arial" charset="0"/>
              </a:rPr>
              <a:t>to</a:t>
            </a:r>
            <a:r>
              <a:rPr lang="sl-SI" altLang="sl-SI" sz="3200" u="sng" dirty="0">
                <a:solidFill>
                  <a:srgbClr val="FF0000"/>
                </a:solidFill>
                <a:cs typeface="Arial" charset="0"/>
              </a:rPr>
              <a:t>rb</a:t>
            </a:r>
            <a:r>
              <a:rPr lang="sl-SI" altLang="sl-SI" sz="3200" dirty="0">
                <a:cs typeface="Arial" charset="0"/>
              </a:rPr>
              <a:t>a</a:t>
            </a:r>
            <a:r>
              <a:rPr lang="sl-SI" altLang="sl-SI" dirty="0">
                <a:cs typeface="Arial" charset="0"/>
              </a:rPr>
              <a:t>    </a:t>
            </a:r>
            <a:endParaRPr lang="sl-SI" altLang="sl-SI" dirty="0" smtClean="0">
              <a:cs typeface="Arial" charset="0"/>
            </a:endParaRPr>
          </a:p>
          <a:p>
            <a:pPr marL="0" indent="0">
              <a:buFont typeface="Arial" charset="0"/>
              <a:buNone/>
            </a:pPr>
            <a:endParaRPr lang="sl-SI" altLang="sl-SI" dirty="0">
              <a:cs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sl-SI" altLang="sl-SI" dirty="0">
                <a:cs typeface="Arial" charset="0"/>
              </a:rPr>
              <a:t>Tu sta skupaj soglasnika r in b. Soglasniški sklop je </a:t>
            </a:r>
            <a:r>
              <a:rPr lang="sl-SI" altLang="sl-SI" dirty="0" err="1">
                <a:solidFill>
                  <a:srgbClr val="FF0000"/>
                </a:solidFill>
                <a:cs typeface="Arial" charset="0"/>
              </a:rPr>
              <a:t>rb</a:t>
            </a:r>
            <a:r>
              <a:rPr lang="sl-SI" altLang="sl-SI" dirty="0">
                <a:cs typeface="Arial" charset="0"/>
              </a:rPr>
              <a:t>. Moramo ga razdeliti, torej besedo delimo tako:  </a:t>
            </a:r>
            <a:r>
              <a:rPr lang="sl-SI" altLang="sl-SI" sz="4000" dirty="0">
                <a:cs typeface="Arial" charset="0"/>
              </a:rPr>
              <a:t>to</a:t>
            </a:r>
            <a:r>
              <a:rPr lang="sl-SI" altLang="sl-SI" sz="4000" dirty="0">
                <a:solidFill>
                  <a:srgbClr val="FF0000"/>
                </a:solidFill>
                <a:cs typeface="Arial" charset="0"/>
              </a:rPr>
              <a:t>r</a:t>
            </a:r>
            <a:r>
              <a:rPr lang="sl-SI" altLang="sl-SI" sz="4000" dirty="0">
                <a:cs typeface="Arial" charset="0"/>
              </a:rPr>
              <a:t>-</a:t>
            </a:r>
            <a:r>
              <a:rPr lang="sl-SI" altLang="sl-SI" sz="4000" dirty="0" err="1">
                <a:solidFill>
                  <a:srgbClr val="FF0000"/>
                </a:solidFill>
                <a:cs typeface="Arial" charset="0"/>
              </a:rPr>
              <a:t>b</a:t>
            </a:r>
            <a:r>
              <a:rPr lang="sl-SI" altLang="sl-SI" sz="4000" dirty="0" err="1">
                <a:cs typeface="Arial" charset="0"/>
              </a:rPr>
              <a:t>a</a:t>
            </a:r>
            <a:endParaRPr lang="sl-SI" altLang="sl-SI" sz="4000" dirty="0">
              <a:cs typeface="Arial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40765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otnik 7"/>
          <p:cNvSpPr/>
          <p:nvPr/>
        </p:nvSpPr>
        <p:spPr>
          <a:xfrm>
            <a:off x="755576" y="4509120"/>
            <a:ext cx="7128792" cy="1080508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Nekatere besede lahko delimo na več načinov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/>
          <a:lstStyle/>
          <a:p>
            <a:r>
              <a:rPr lang="sl-SI" dirty="0" smtClean="0"/>
              <a:t>Besedo me</a:t>
            </a:r>
            <a:r>
              <a:rPr lang="sl-SI" b="1" dirty="0" smtClean="0"/>
              <a:t>st</a:t>
            </a:r>
            <a:r>
              <a:rPr lang="sl-SI" dirty="0" smtClean="0"/>
              <a:t>o lahko delimo na 2 načina:</a:t>
            </a:r>
          </a:p>
          <a:p>
            <a:endParaRPr lang="sl-SI" dirty="0" smtClean="0"/>
          </a:p>
          <a:p>
            <a:r>
              <a:rPr lang="sl-SI" dirty="0" err="1" smtClean="0"/>
              <a:t>mes</a:t>
            </a:r>
            <a:r>
              <a:rPr lang="sl-SI" dirty="0" smtClean="0"/>
              <a:t>-to                              me-</a:t>
            </a:r>
            <a:r>
              <a:rPr lang="sl-SI" dirty="0" smtClean="0">
                <a:solidFill>
                  <a:srgbClr val="FF0000"/>
                </a:solidFill>
              </a:rPr>
              <a:t>st</a:t>
            </a:r>
            <a:r>
              <a:rPr lang="sl-SI" dirty="0" smtClean="0"/>
              <a:t>o</a:t>
            </a:r>
          </a:p>
          <a:p>
            <a:endParaRPr lang="sl-SI" dirty="0"/>
          </a:p>
          <a:p>
            <a:r>
              <a:rPr lang="sl-SI" altLang="sl-SI" i="1" dirty="0">
                <a:cs typeface="Arial" charset="0"/>
              </a:rPr>
              <a:t>Na soglasniški sklop </a:t>
            </a:r>
            <a:r>
              <a:rPr lang="sl-SI" altLang="sl-SI" i="1" dirty="0" smtClean="0">
                <a:solidFill>
                  <a:srgbClr val="FF0000"/>
                </a:solidFill>
                <a:cs typeface="Arial" charset="0"/>
              </a:rPr>
              <a:t>st</a:t>
            </a:r>
            <a:r>
              <a:rPr lang="sl-SI" altLang="sl-SI" i="1" dirty="0" smtClean="0">
                <a:cs typeface="Arial" charset="0"/>
              </a:rPr>
              <a:t> </a:t>
            </a:r>
            <a:r>
              <a:rPr lang="sl-SI" altLang="sl-SI" i="1" dirty="0">
                <a:cs typeface="Arial" charset="0"/>
              </a:rPr>
              <a:t>se recimo začne več slovenskih knjižnih besed, na primer: </a:t>
            </a:r>
            <a:r>
              <a:rPr lang="sl-SI" altLang="sl-SI" i="1" dirty="0" smtClean="0">
                <a:solidFill>
                  <a:srgbClr val="FF0000"/>
                </a:solidFill>
                <a:cs typeface="Arial" charset="0"/>
              </a:rPr>
              <a:t>st</a:t>
            </a:r>
            <a:r>
              <a:rPr lang="sl-SI" altLang="sl-SI" i="1" dirty="0" smtClean="0">
                <a:cs typeface="Arial" charset="0"/>
              </a:rPr>
              <a:t>opnica, </a:t>
            </a:r>
            <a:r>
              <a:rPr lang="sl-SI" altLang="sl-SI" i="1" dirty="0" smtClean="0">
                <a:solidFill>
                  <a:srgbClr val="FF0000"/>
                </a:solidFill>
                <a:cs typeface="Arial" charset="0"/>
              </a:rPr>
              <a:t>st</a:t>
            </a:r>
            <a:r>
              <a:rPr lang="sl-SI" altLang="sl-SI" i="1" dirty="0" smtClean="0">
                <a:cs typeface="Arial" charset="0"/>
              </a:rPr>
              <a:t>opiti, </a:t>
            </a:r>
            <a:r>
              <a:rPr lang="sl-SI" altLang="sl-SI" i="1" dirty="0" smtClean="0">
                <a:solidFill>
                  <a:srgbClr val="FF0000"/>
                </a:solidFill>
                <a:cs typeface="Arial" charset="0"/>
              </a:rPr>
              <a:t>st</a:t>
            </a:r>
            <a:r>
              <a:rPr lang="sl-SI" altLang="sl-SI" i="1" dirty="0" smtClean="0">
                <a:cs typeface="Arial" charset="0"/>
              </a:rPr>
              <a:t>anovanje…</a:t>
            </a:r>
            <a:r>
              <a:rPr lang="sl-SI" altLang="sl-SI" i="1" dirty="0">
                <a:cs typeface="Arial" charset="0"/>
              </a:rPr>
              <a:t/>
            </a:r>
            <a:br>
              <a:rPr lang="sl-SI" altLang="sl-SI" i="1" dirty="0">
                <a:cs typeface="Arial" charset="0"/>
              </a:rPr>
            </a:br>
            <a:endParaRPr lang="sl-SI" dirty="0" smtClean="0"/>
          </a:p>
          <a:p>
            <a:r>
              <a:rPr lang="sl-SI" dirty="0" smtClean="0"/>
              <a:t>Pri deljenju premisli, ali se katera slovenska beseda začenja s temi soglasniki.</a:t>
            </a:r>
          </a:p>
        </p:txBody>
      </p:sp>
      <p:cxnSp>
        <p:nvCxnSpPr>
          <p:cNvPr id="5" name="Raven puščični povezovalnik 4"/>
          <p:cNvCxnSpPr/>
          <p:nvPr/>
        </p:nvCxnSpPr>
        <p:spPr>
          <a:xfrm flipH="1">
            <a:off x="1475656" y="1700808"/>
            <a:ext cx="165618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en puščični povezovalnik 6"/>
          <p:cNvCxnSpPr/>
          <p:nvPr/>
        </p:nvCxnSpPr>
        <p:spPr>
          <a:xfrm>
            <a:off x="3779912" y="1700808"/>
            <a:ext cx="79208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199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primeri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l-SI" altLang="sl-SI" sz="2800" dirty="0" smtClean="0">
                <a:solidFill>
                  <a:srgbClr val="FF0000"/>
                </a:solidFill>
                <a:cs typeface="Arial" charset="0"/>
              </a:rPr>
              <a:t>1. </a:t>
            </a:r>
            <a:r>
              <a:rPr lang="sl-SI" altLang="sl-SI" sz="2800" dirty="0" smtClean="0">
                <a:cs typeface="Arial" charset="0"/>
              </a:rPr>
              <a:t>po</a:t>
            </a:r>
            <a:r>
              <a:rPr lang="sl-SI" altLang="sl-SI" sz="2800" dirty="0" smtClean="0">
                <a:solidFill>
                  <a:srgbClr val="FF0000"/>
                </a:solidFill>
                <a:cs typeface="Arial" charset="0"/>
              </a:rPr>
              <a:t>lj</a:t>
            </a:r>
            <a:r>
              <a:rPr lang="sl-SI" altLang="sl-SI" sz="2800" dirty="0" smtClean="0">
                <a:cs typeface="Arial" charset="0"/>
              </a:rPr>
              <a:t>e  (po-</a:t>
            </a:r>
            <a:r>
              <a:rPr lang="sl-SI" altLang="sl-SI" sz="2800" dirty="0" err="1" smtClean="0">
                <a:cs typeface="Arial" charset="0"/>
              </a:rPr>
              <a:t>lje</a:t>
            </a:r>
            <a:r>
              <a:rPr lang="sl-SI" altLang="sl-SI" sz="2800" dirty="0" smtClean="0">
                <a:cs typeface="Arial" charset="0"/>
              </a:rPr>
              <a:t> ali pol-je)</a:t>
            </a:r>
            <a:r>
              <a:rPr lang="sl-SI" altLang="sl-SI" sz="2800" dirty="0">
                <a:cs typeface="Arial" charset="0"/>
              </a:rPr>
              <a:t/>
            </a:r>
            <a:br>
              <a:rPr lang="sl-SI" altLang="sl-SI" sz="2800" dirty="0">
                <a:cs typeface="Arial" charset="0"/>
              </a:rPr>
            </a:br>
            <a:r>
              <a:rPr lang="sl-SI" altLang="sl-SI" sz="2800" dirty="0">
                <a:cs typeface="Arial" charset="0"/>
              </a:rPr>
              <a:t/>
            </a:r>
            <a:br>
              <a:rPr lang="sl-SI" altLang="sl-SI" sz="2800" dirty="0">
                <a:cs typeface="Arial" charset="0"/>
              </a:rPr>
            </a:br>
            <a:r>
              <a:rPr lang="sl-SI" altLang="sl-SI" i="1" dirty="0">
                <a:cs typeface="Arial" charset="0"/>
              </a:rPr>
              <a:t>Na soglasniški sklop </a:t>
            </a:r>
            <a:r>
              <a:rPr lang="sl-SI" altLang="sl-SI" i="1" dirty="0" err="1">
                <a:solidFill>
                  <a:srgbClr val="FF0000"/>
                </a:solidFill>
                <a:cs typeface="Arial" charset="0"/>
              </a:rPr>
              <a:t>lj</a:t>
            </a:r>
            <a:r>
              <a:rPr lang="sl-SI" altLang="sl-SI" i="1" dirty="0">
                <a:cs typeface="Arial" charset="0"/>
              </a:rPr>
              <a:t> se recimo začne več slovenskih knjižnih besed, na primer: </a:t>
            </a:r>
            <a:r>
              <a:rPr lang="sl-SI" altLang="sl-SI" i="1" dirty="0">
                <a:solidFill>
                  <a:srgbClr val="FF0000"/>
                </a:solidFill>
                <a:cs typeface="Arial" charset="0"/>
              </a:rPr>
              <a:t>lj</a:t>
            </a:r>
            <a:r>
              <a:rPr lang="sl-SI" altLang="sl-SI" i="1" dirty="0">
                <a:cs typeface="Arial" charset="0"/>
              </a:rPr>
              <a:t>ubezen, </a:t>
            </a:r>
            <a:r>
              <a:rPr lang="sl-SI" altLang="sl-SI" i="1" dirty="0">
                <a:solidFill>
                  <a:srgbClr val="FF0000"/>
                </a:solidFill>
                <a:cs typeface="Arial" charset="0"/>
              </a:rPr>
              <a:t>Lj</a:t>
            </a:r>
            <a:r>
              <a:rPr lang="sl-SI" altLang="sl-SI" i="1" dirty="0">
                <a:cs typeface="Arial" charset="0"/>
              </a:rPr>
              <a:t>ubljana, </a:t>
            </a:r>
            <a:r>
              <a:rPr lang="sl-SI" altLang="sl-SI" i="1" dirty="0">
                <a:solidFill>
                  <a:srgbClr val="FF0000"/>
                </a:solidFill>
                <a:cs typeface="Arial" charset="0"/>
              </a:rPr>
              <a:t>lj</a:t>
            </a:r>
            <a:r>
              <a:rPr lang="sl-SI" altLang="sl-SI" i="1" dirty="0">
                <a:cs typeface="Arial" charset="0"/>
              </a:rPr>
              <a:t>udje…</a:t>
            </a:r>
            <a:br>
              <a:rPr lang="sl-SI" altLang="sl-SI" i="1" dirty="0">
                <a:cs typeface="Arial" charset="0"/>
              </a:rPr>
            </a:br>
            <a:r>
              <a:rPr lang="sl-SI" altLang="sl-SI" i="1" dirty="0">
                <a:cs typeface="Arial" charset="0"/>
              </a:rPr>
              <a:t/>
            </a:r>
            <a:br>
              <a:rPr lang="sl-SI" altLang="sl-SI" i="1" dirty="0">
                <a:cs typeface="Arial" charset="0"/>
              </a:rPr>
            </a:br>
            <a:r>
              <a:rPr lang="sl-SI" altLang="sl-SI" sz="2800" dirty="0">
                <a:cs typeface="Arial" charset="0"/>
              </a:rPr>
              <a:t>Zato lahko besedo polje delimo tudi takole:  </a:t>
            </a:r>
            <a:r>
              <a:rPr lang="sl-SI" altLang="sl-SI" sz="2800" dirty="0" smtClean="0">
                <a:cs typeface="Arial" charset="0"/>
              </a:rPr>
              <a:t>po-</a:t>
            </a:r>
            <a:r>
              <a:rPr lang="sl-SI" altLang="sl-SI" sz="2800" dirty="0" err="1" smtClean="0">
                <a:solidFill>
                  <a:srgbClr val="FF0000"/>
                </a:solidFill>
                <a:cs typeface="Arial" charset="0"/>
              </a:rPr>
              <a:t>lj</a:t>
            </a:r>
            <a:r>
              <a:rPr lang="sl-SI" altLang="sl-SI" sz="2800" dirty="0" err="1" smtClean="0">
                <a:cs typeface="Arial" charset="0"/>
              </a:rPr>
              <a:t>e</a:t>
            </a:r>
            <a:r>
              <a:rPr lang="sl-SI" altLang="sl-SI" sz="2800" dirty="0" smtClean="0">
                <a:cs typeface="Arial" charset="0"/>
              </a:rPr>
              <a:t> </a:t>
            </a:r>
            <a:r>
              <a:rPr lang="sl-SI" altLang="sl-SI" sz="2800" dirty="0">
                <a:cs typeface="Arial" charset="0"/>
              </a:rPr>
              <a:t/>
            </a:r>
            <a:br>
              <a:rPr lang="sl-SI" altLang="sl-SI" sz="2800" dirty="0">
                <a:cs typeface="Arial" charset="0"/>
              </a:rPr>
            </a:br>
            <a:r>
              <a:rPr lang="sl-SI" altLang="sl-SI" sz="2800" dirty="0">
                <a:cs typeface="Arial" charset="0"/>
              </a:rPr>
              <a:t/>
            </a:r>
            <a:br>
              <a:rPr lang="sl-SI" altLang="sl-SI" sz="2800" dirty="0">
                <a:cs typeface="Arial" charset="0"/>
              </a:rPr>
            </a:br>
            <a:r>
              <a:rPr lang="sl-SI" altLang="sl-SI" sz="2800" dirty="0">
                <a:solidFill>
                  <a:srgbClr val="FF0000"/>
                </a:solidFill>
                <a:cs typeface="Arial" charset="0"/>
              </a:rPr>
              <a:t>2. </a:t>
            </a:r>
            <a:r>
              <a:rPr lang="sl-SI" altLang="sl-SI" sz="2800" dirty="0">
                <a:cs typeface="Arial" charset="0"/>
              </a:rPr>
              <a:t>paja</a:t>
            </a:r>
            <a:r>
              <a:rPr lang="sl-SI" altLang="sl-SI" sz="2800" dirty="0">
                <a:solidFill>
                  <a:srgbClr val="FF0000"/>
                </a:solidFill>
                <a:cs typeface="Arial" charset="0"/>
              </a:rPr>
              <a:t>ck</a:t>
            </a:r>
            <a:r>
              <a:rPr lang="sl-SI" altLang="sl-SI" sz="2800" dirty="0">
                <a:cs typeface="Arial" charset="0"/>
              </a:rPr>
              <a:t>i</a:t>
            </a:r>
            <a:br>
              <a:rPr lang="sl-SI" altLang="sl-SI" sz="2800" dirty="0">
                <a:cs typeface="Arial" charset="0"/>
              </a:rPr>
            </a:br>
            <a:r>
              <a:rPr lang="sl-SI" altLang="sl-SI" sz="2800" dirty="0">
                <a:cs typeface="Arial" charset="0"/>
              </a:rPr>
              <a:t/>
            </a:r>
            <a:br>
              <a:rPr lang="sl-SI" altLang="sl-SI" sz="2800" dirty="0">
                <a:cs typeface="Arial" charset="0"/>
              </a:rPr>
            </a:br>
            <a:r>
              <a:rPr lang="sl-SI" altLang="sl-SI" i="1" dirty="0">
                <a:cs typeface="Arial" charset="0"/>
              </a:rPr>
              <a:t>Besed, ki bi se začele na soglasniški sklop </a:t>
            </a:r>
            <a:r>
              <a:rPr lang="sl-SI" altLang="sl-SI" i="1" dirty="0" err="1">
                <a:solidFill>
                  <a:srgbClr val="FF0000"/>
                </a:solidFill>
                <a:cs typeface="Arial" charset="0"/>
              </a:rPr>
              <a:t>ck</a:t>
            </a:r>
            <a:r>
              <a:rPr lang="sl-SI" altLang="sl-SI" i="1" dirty="0">
                <a:cs typeface="Arial" charset="0"/>
              </a:rPr>
              <a:t> ne </a:t>
            </a:r>
            <a:r>
              <a:rPr lang="sl-SI" altLang="sl-SI" i="1" dirty="0" smtClean="0">
                <a:cs typeface="Arial" charset="0"/>
              </a:rPr>
              <a:t>najdemo</a:t>
            </a:r>
            <a:r>
              <a:rPr lang="sl-SI" altLang="sl-SI" i="1" dirty="0">
                <a:cs typeface="Arial" charset="0"/>
              </a:rPr>
              <a:t>, zato te besede ne moremo deliti tako kot besedo </a:t>
            </a:r>
            <a:r>
              <a:rPr lang="sl-SI" altLang="sl-SI" i="1" dirty="0" smtClean="0">
                <a:cs typeface="Arial" charset="0"/>
              </a:rPr>
              <a:t>polje ali mesto.</a:t>
            </a:r>
          </a:p>
          <a:p>
            <a:pPr marL="0" indent="0" algn="ctr">
              <a:buNone/>
            </a:pPr>
            <a:r>
              <a:rPr lang="sl-SI" altLang="sl-SI" dirty="0" err="1" smtClean="0">
                <a:cs typeface="Arial" charset="0"/>
              </a:rPr>
              <a:t>paja</a:t>
            </a:r>
            <a:r>
              <a:rPr lang="sl-SI" altLang="sl-SI" dirty="0" smtClean="0">
                <a:cs typeface="Arial" charset="0"/>
              </a:rPr>
              <a:t>-</a:t>
            </a:r>
            <a:r>
              <a:rPr lang="sl-SI" altLang="sl-SI" dirty="0" err="1" smtClean="0">
                <a:cs typeface="Arial" charset="0"/>
              </a:rPr>
              <a:t>cki</a:t>
            </a:r>
            <a:r>
              <a:rPr lang="sl-SI" altLang="sl-SI" i="1" dirty="0">
                <a:cs typeface="Arial" charset="0"/>
              </a:rPr>
              <a:t/>
            </a:r>
            <a:br>
              <a:rPr lang="sl-SI" altLang="sl-SI" i="1" dirty="0">
                <a:cs typeface="Arial" charset="0"/>
              </a:rPr>
            </a:br>
            <a:r>
              <a:rPr lang="sl-SI" altLang="sl-SI" i="1" dirty="0">
                <a:cs typeface="Arial" charset="0"/>
              </a:rPr>
              <a:t/>
            </a:r>
            <a:br>
              <a:rPr lang="sl-SI" altLang="sl-SI" i="1" dirty="0">
                <a:cs typeface="Arial" charset="0"/>
              </a:rPr>
            </a:br>
            <a:r>
              <a:rPr lang="sl-SI" altLang="sl-SI" sz="2800" dirty="0">
                <a:cs typeface="Arial" charset="0"/>
              </a:rPr>
              <a:t>Pravilno deljenje je torej le: </a:t>
            </a:r>
            <a:r>
              <a:rPr lang="sl-SI" altLang="sl-SI" sz="2800" dirty="0" smtClean="0">
                <a:cs typeface="Arial" charset="0"/>
              </a:rPr>
              <a:t>paja</a:t>
            </a:r>
            <a:r>
              <a:rPr lang="sl-SI" altLang="sl-SI" sz="2800" dirty="0" smtClean="0">
                <a:solidFill>
                  <a:srgbClr val="FF0000"/>
                </a:solidFill>
                <a:cs typeface="Arial" charset="0"/>
              </a:rPr>
              <a:t>c</a:t>
            </a:r>
            <a:r>
              <a:rPr lang="sl-SI" altLang="sl-SI" sz="2800" dirty="0" smtClean="0">
                <a:cs typeface="Arial" charset="0"/>
              </a:rPr>
              <a:t>-</a:t>
            </a:r>
            <a:r>
              <a:rPr lang="sl-SI" altLang="sl-SI" sz="2800" dirty="0" smtClean="0">
                <a:solidFill>
                  <a:srgbClr val="FF0000"/>
                </a:solidFill>
                <a:cs typeface="Arial" charset="0"/>
              </a:rPr>
              <a:t>k</a:t>
            </a:r>
            <a:r>
              <a:rPr lang="sl-SI" altLang="sl-SI" sz="2800" dirty="0" smtClean="0">
                <a:cs typeface="Arial" charset="0"/>
              </a:rPr>
              <a:t>i ali pa-</a:t>
            </a:r>
            <a:r>
              <a:rPr lang="sl-SI" altLang="sl-SI" sz="2800" dirty="0" err="1" smtClean="0">
                <a:cs typeface="Arial" charset="0"/>
              </a:rPr>
              <a:t>jacki</a:t>
            </a:r>
            <a:endParaRPr lang="sl-SI" dirty="0"/>
          </a:p>
        </p:txBody>
      </p:sp>
      <p:cxnSp>
        <p:nvCxnSpPr>
          <p:cNvPr id="5" name="Raven povezovalnik 4"/>
          <p:cNvCxnSpPr/>
          <p:nvPr/>
        </p:nvCxnSpPr>
        <p:spPr>
          <a:xfrm flipV="1">
            <a:off x="3923928" y="5445224"/>
            <a:ext cx="504056" cy="5760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5404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/>
              <a:t>3. za</a:t>
            </a:r>
            <a:r>
              <a:rPr lang="sl-SI" dirty="0">
                <a:solidFill>
                  <a:srgbClr val="FF0000"/>
                </a:solidFill>
              </a:rPr>
              <a:t>nk</a:t>
            </a:r>
            <a:r>
              <a:rPr lang="sl-SI" dirty="0"/>
              <a:t>a</a:t>
            </a:r>
          </a:p>
          <a:p>
            <a:pPr marL="0" indent="0">
              <a:buNone/>
            </a:pPr>
            <a:r>
              <a:rPr lang="sl-SI" altLang="sl-SI" i="1" dirty="0">
                <a:cs typeface="Arial" charset="0"/>
              </a:rPr>
              <a:t>Besed, ki bi se začele na soglasniški sklop </a:t>
            </a:r>
            <a:r>
              <a:rPr lang="sl-SI" altLang="sl-SI" i="1" dirty="0" err="1">
                <a:solidFill>
                  <a:srgbClr val="FF0000"/>
                </a:solidFill>
                <a:cs typeface="Arial" charset="0"/>
              </a:rPr>
              <a:t>nk</a:t>
            </a:r>
            <a:r>
              <a:rPr lang="sl-SI" altLang="sl-SI" i="1" dirty="0">
                <a:cs typeface="Arial" charset="0"/>
              </a:rPr>
              <a:t> ne najdemo, zato te besede ne moremo deliti tako kot besedo polje ali mesto</a:t>
            </a:r>
            <a:r>
              <a:rPr lang="sl-SI" altLang="sl-SI" i="1" dirty="0" smtClean="0">
                <a:cs typeface="Arial" charset="0"/>
              </a:rPr>
              <a:t>.</a:t>
            </a:r>
          </a:p>
          <a:p>
            <a:pPr marL="0" indent="0" algn="ctr">
              <a:buNone/>
            </a:pPr>
            <a:r>
              <a:rPr lang="sl-SI" altLang="sl-SI" dirty="0" smtClean="0">
                <a:cs typeface="Arial" charset="0"/>
              </a:rPr>
              <a:t>za-</a:t>
            </a:r>
            <a:r>
              <a:rPr lang="sl-SI" altLang="sl-SI" dirty="0" err="1" smtClean="0">
                <a:cs typeface="Arial" charset="0"/>
              </a:rPr>
              <a:t>nka</a:t>
            </a:r>
            <a:endParaRPr lang="sl-SI" altLang="sl-SI" dirty="0">
              <a:cs typeface="Arial" charset="0"/>
            </a:endParaRPr>
          </a:p>
          <a:p>
            <a:pPr marL="0" indent="0">
              <a:buNone/>
            </a:pPr>
            <a:endParaRPr lang="sl-SI" altLang="sl-SI" i="1" dirty="0">
              <a:cs typeface="Arial" charset="0"/>
            </a:endParaRPr>
          </a:p>
          <a:p>
            <a:pPr marL="0" indent="0">
              <a:buNone/>
            </a:pPr>
            <a:r>
              <a:rPr lang="sl-SI" altLang="sl-SI" dirty="0">
                <a:cs typeface="Arial" charset="0"/>
              </a:rPr>
              <a:t>Pravilno deljenje je: </a:t>
            </a:r>
            <a:r>
              <a:rPr lang="sl-SI" altLang="sl-SI" dirty="0" err="1">
                <a:cs typeface="Arial" charset="0"/>
              </a:rPr>
              <a:t>zan</a:t>
            </a:r>
            <a:r>
              <a:rPr lang="sl-SI" altLang="sl-SI" dirty="0">
                <a:cs typeface="Arial" charset="0"/>
              </a:rPr>
              <a:t>-</a:t>
            </a:r>
            <a:r>
              <a:rPr lang="sl-SI" altLang="sl-SI" dirty="0" err="1">
                <a:cs typeface="Arial" charset="0"/>
              </a:rPr>
              <a:t>ka</a:t>
            </a:r>
            <a:endParaRPr lang="sl-SI" altLang="sl-SI" dirty="0">
              <a:cs typeface="Arial" charset="0"/>
            </a:endParaRPr>
          </a:p>
          <a:p>
            <a:endParaRPr lang="sl-SI" dirty="0"/>
          </a:p>
        </p:txBody>
      </p:sp>
      <p:cxnSp>
        <p:nvCxnSpPr>
          <p:cNvPr id="5" name="Raven povezovalnik 4"/>
          <p:cNvCxnSpPr/>
          <p:nvPr/>
        </p:nvCxnSpPr>
        <p:spPr>
          <a:xfrm flipV="1">
            <a:off x="3779912" y="3212976"/>
            <a:ext cx="720080" cy="5760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421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ltana">
  <a:themeElements>
    <a:clrScheme name="Altan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ltan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ltan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344</TotalTime>
  <Words>406</Words>
  <Application>Microsoft Office PowerPoint</Application>
  <PresentationFormat>Diaprojekcija na zaslonu (4:3)</PresentationFormat>
  <Paragraphs>89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7" baseType="lpstr">
      <vt:lpstr>Arial</vt:lpstr>
      <vt:lpstr>Century Schoolbook</vt:lpstr>
      <vt:lpstr>Wingdings</vt:lpstr>
      <vt:lpstr>Wingdings 2</vt:lpstr>
      <vt:lpstr>Altana</vt:lpstr>
      <vt:lpstr>KAKO DELIMO DOMAČE BESEDE?</vt:lpstr>
      <vt:lpstr>Zakaj delimo besede?</vt:lpstr>
      <vt:lpstr>Besed iz enega zloga NE delimo.</vt:lpstr>
      <vt:lpstr>Kako delimo besede? Besede delimo med dvema zlogoma.</vt:lpstr>
      <vt:lpstr>V vrsti ne smemo pustiti ene same črke (npr. kol-o ali k-olo) </vt:lpstr>
      <vt:lpstr>Kako delimo besede z več zaporednimi soglasniki sredi besede?</vt:lpstr>
      <vt:lpstr>Nekatere besede lahko delimo na več načinov</vt:lpstr>
      <vt:lpstr>primeri</vt:lpstr>
      <vt:lpstr>PowerPointova predstavitev</vt:lpstr>
      <vt:lpstr>PowerPointova predstavitev</vt:lpstr>
      <vt:lpstr>Besede, ki jih lahko delimo na 3 ali več načinov</vt:lpstr>
      <vt:lpstr>deli besede.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KAKO DELIMO DOMAČE BESEDE?</dc:title>
  <dc:creator>solapodgorje</dc:creator>
  <cp:lastModifiedBy>Vesna</cp:lastModifiedBy>
  <cp:revision>18</cp:revision>
  <dcterms:created xsi:type="dcterms:W3CDTF">2020-11-16T08:13:51Z</dcterms:created>
  <dcterms:modified xsi:type="dcterms:W3CDTF">2020-12-08T10:16:01Z</dcterms:modified>
</cp:coreProperties>
</file>