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Nunito" panose="020B0604020202020204" charset="0"/>
      <p:regular r:id="rId14"/>
      <p:bold r:id="rId15"/>
      <p:italic r:id="rId16"/>
      <p:boldItalic r:id="rId17"/>
    </p:embeddedFont>
    <p:embeddedFont>
      <p:font typeface="Raleway"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3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634287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342510a1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342510a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342510a1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342510a1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342510a19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342510a1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342510a19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342510a1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d9cff000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d9cff000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s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tJL_3Jy7Q"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0XViah7DJr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3e_0H9ztaB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dailymotion.com/video/x2comhz"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792941" y="484094"/>
            <a:ext cx="5427062" cy="27868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 sz="5000" b="1" dirty="0"/>
              <a:t>Z GLASBO </a:t>
            </a:r>
            <a:r>
              <a:rPr lang="sl" sz="5000" b="1" dirty="0" smtClean="0"/>
              <a:t> IN FILMOM V </a:t>
            </a:r>
            <a:r>
              <a:rPr lang="sl" sz="5000" b="1" dirty="0"/>
              <a:t>ALPSKI </a:t>
            </a:r>
            <a:r>
              <a:rPr lang="sl" sz="5000" b="1" dirty="0" smtClean="0"/>
              <a:t>SVET</a:t>
            </a:r>
            <a:br>
              <a:rPr lang="sl" sz="5000" b="1" dirty="0" smtClean="0"/>
            </a:br>
            <a:r>
              <a:rPr lang="sl" sz="2000" b="1" dirty="0" smtClean="0"/>
              <a:t>GLASBA IN KNJIŽEVNOST, 5. r.</a:t>
            </a:r>
            <a:endParaRPr sz="5000" b="1" dirty="0"/>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l-SI" b="1" dirty="0" smtClean="0">
                <a:solidFill>
                  <a:schemeClr val="accent1">
                    <a:lumMod val="50000"/>
                  </a:schemeClr>
                </a:solidFill>
              </a:rPr>
              <a:t>PREBERI SI SPODNJE PROSOJNICE IN S KLIKOM NA FOTOGRAFIJE POSLUŠAJ POSNETKE</a:t>
            </a:r>
            <a:endParaRPr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6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b="1"/>
              <a:t>VSE LEPOTE ALPSKEGA SVETA</a:t>
            </a:r>
            <a:endParaRPr b="1"/>
          </a:p>
        </p:txBody>
      </p:sp>
      <p:sp>
        <p:nvSpPr>
          <p:cNvPr id="135" name="Google Shape;135;p14"/>
          <p:cNvSpPr txBox="1">
            <a:spLocks noGrp="1"/>
          </p:cNvSpPr>
          <p:nvPr>
            <p:ph type="body" idx="1"/>
          </p:nvPr>
        </p:nvSpPr>
        <p:spPr>
          <a:xfrm>
            <a:off x="819150" y="1512950"/>
            <a:ext cx="7505700" cy="34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1500">
                <a:latin typeface="Raleway"/>
                <a:ea typeface="Raleway"/>
                <a:cs typeface="Raleway"/>
                <a:sym typeface="Raleway"/>
              </a:rPr>
              <a:t>V prejšnji uri si odkrival pesmi celotne Slovenije. Danes se selimo le v Alpski svet, katerega lepote je v svoje pesmi in skladbe vključilo veliko pesnikov, skladateljev, pevcev ali glasbenih skupin.</a:t>
            </a:r>
            <a:endParaRPr sz="1500">
              <a:latin typeface="Raleway"/>
              <a:ea typeface="Raleway"/>
              <a:cs typeface="Raleway"/>
              <a:sym typeface="Raleway"/>
            </a:endParaRPr>
          </a:p>
          <a:p>
            <a:pPr marL="0" lvl="0" indent="0" algn="l" rtl="0">
              <a:spcBef>
                <a:spcPts val="1600"/>
              </a:spcBef>
              <a:spcAft>
                <a:spcPts val="0"/>
              </a:spcAft>
              <a:buNone/>
            </a:pPr>
            <a:endParaRPr sz="1500">
              <a:latin typeface="Raleway"/>
              <a:ea typeface="Raleway"/>
              <a:cs typeface="Raleway"/>
              <a:sym typeface="Raleway"/>
            </a:endParaRPr>
          </a:p>
          <a:p>
            <a:pPr marL="0" lvl="0" indent="0" algn="l" rtl="0">
              <a:spcBef>
                <a:spcPts val="1600"/>
              </a:spcBef>
              <a:spcAft>
                <a:spcPts val="0"/>
              </a:spcAft>
              <a:buNone/>
            </a:pPr>
            <a:r>
              <a:rPr lang="sl" sz="1500">
                <a:latin typeface="Raleway"/>
                <a:ea typeface="Raleway"/>
                <a:cs typeface="Raleway"/>
                <a:sym typeface="Raleway"/>
              </a:rPr>
              <a:t>Gore, jezera, mesta, doline, reke, Julijske Alpe, </a:t>
            </a:r>
            <a:endParaRPr sz="1500">
              <a:latin typeface="Raleway"/>
              <a:ea typeface="Raleway"/>
              <a:cs typeface="Raleway"/>
              <a:sym typeface="Raleway"/>
            </a:endParaRPr>
          </a:p>
          <a:p>
            <a:pPr marL="0" lvl="0" indent="0" algn="l" rtl="0">
              <a:spcBef>
                <a:spcPts val="0"/>
              </a:spcBef>
              <a:spcAft>
                <a:spcPts val="0"/>
              </a:spcAft>
              <a:buNone/>
            </a:pPr>
            <a:r>
              <a:rPr lang="sl" sz="1500">
                <a:latin typeface="Raleway"/>
                <a:ea typeface="Raleway"/>
                <a:cs typeface="Raleway"/>
                <a:sym typeface="Raleway"/>
              </a:rPr>
              <a:t>Kamniško-Savinjske Alpe, Karavanke, Triglav, </a:t>
            </a:r>
            <a:endParaRPr sz="1500">
              <a:latin typeface="Raleway"/>
              <a:ea typeface="Raleway"/>
              <a:cs typeface="Raleway"/>
              <a:sym typeface="Raleway"/>
            </a:endParaRPr>
          </a:p>
          <a:p>
            <a:pPr marL="0" lvl="0" indent="0" algn="l" rtl="0">
              <a:spcBef>
                <a:spcPts val="0"/>
              </a:spcBef>
              <a:spcAft>
                <a:spcPts val="0"/>
              </a:spcAft>
              <a:buNone/>
            </a:pPr>
            <a:r>
              <a:rPr lang="sl" sz="1500">
                <a:latin typeface="Raleway"/>
                <a:ea typeface="Raleway"/>
                <a:cs typeface="Raleway"/>
                <a:sym typeface="Raleway"/>
              </a:rPr>
              <a:t>Golica, Begunjščica in mnogo drugih najdemo </a:t>
            </a:r>
            <a:endParaRPr sz="1500">
              <a:latin typeface="Raleway"/>
              <a:ea typeface="Raleway"/>
              <a:cs typeface="Raleway"/>
              <a:sym typeface="Raleway"/>
            </a:endParaRPr>
          </a:p>
          <a:p>
            <a:pPr marL="0" lvl="0" indent="0" algn="l" rtl="0">
              <a:spcBef>
                <a:spcPts val="0"/>
              </a:spcBef>
              <a:spcAft>
                <a:spcPts val="0"/>
              </a:spcAft>
              <a:buNone/>
            </a:pPr>
            <a:r>
              <a:rPr lang="sl" sz="1500">
                <a:latin typeface="Raleway"/>
                <a:ea typeface="Raleway"/>
                <a:cs typeface="Raleway"/>
                <a:sym typeface="Raleway"/>
              </a:rPr>
              <a:t>v skoraj vsaki pesmi, ki je nastala v tem delu </a:t>
            </a:r>
            <a:endParaRPr sz="1500">
              <a:latin typeface="Raleway"/>
              <a:ea typeface="Raleway"/>
              <a:cs typeface="Raleway"/>
              <a:sym typeface="Raleway"/>
            </a:endParaRPr>
          </a:p>
          <a:p>
            <a:pPr marL="0" lvl="0" indent="0" algn="l" rtl="0">
              <a:spcBef>
                <a:spcPts val="0"/>
              </a:spcBef>
              <a:spcAft>
                <a:spcPts val="0"/>
              </a:spcAft>
              <a:buNone/>
            </a:pPr>
            <a:r>
              <a:rPr lang="sl" sz="1500">
                <a:latin typeface="Raleway"/>
                <a:ea typeface="Raleway"/>
                <a:cs typeface="Raleway"/>
                <a:sym typeface="Raleway"/>
              </a:rPr>
              <a:t>prelepe Slovenije.</a:t>
            </a:r>
            <a:endParaRPr sz="1500">
              <a:latin typeface="Raleway"/>
              <a:ea typeface="Raleway"/>
              <a:cs typeface="Raleway"/>
              <a:sym typeface="Raleway"/>
            </a:endParaRPr>
          </a:p>
        </p:txBody>
      </p:sp>
      <p:pic>
        <p:nvPicPr>
          <p:cNvPr id="136" name="Google Shape;136;p14"/>
          <p:cNvPicPr preferRelativeResize="0"/>
          <p:nvPr/>
        </p:nvPicPr>
        <p:blipFill>
          <a:blip r:embed="rId3">
            <a:alphaModFix/>
          </a:blip>
          <a:stretch>
            <a:fillRect/>
          </a:stretch>
        </p:blipFill>
        <p:spPr>
          <a:xfrm>
            <a:off x="5047550" y="2519250"/>
            <a:ext cx="4096451" cy="2624259"/>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705600" y="300600"/>
            <a:ext cx="7505700" cy="57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b="1"/>
              <a:t>OJ, TRIGLAV, MOJ DOM!</a:t>
            </a:r>
            <a:endParaRPr b="1"/>
          </a:p>
        </p:txBody>
      </p:sp>
      <p:sp>
        <p:nvSpPr>
          <p:cNvPr id="142" name="Google Shape;142;p15"/>
          <p:cNvSpPr txBox="1">
            <a:spLocks noGrp="1"/>
          </p:cNvSpPr>
          <p:nvPr>
            <p:ph type="body" idx="1"/>
          </p:nvPr>
        </p:nvSpPr>
        <p:spPr>
          <a:xfrm>
            <a:off x="568450" y="1024799"/>
            <a:ext cx="3348900" cy="3851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1500" dirty="0">
                <a:latin typeface="Raleway"/>
                <a:ea typeface="Raleway"/>
                <a:cs typeface="Raleway"/>
                <a:sym typeface="Raleway"/>
              </a:rPr>
              <a:t>Poslušaj in si oglej sosednji posnetek</a:t>
            </a:r>
            <a:r>
              <a:rPr lang="sl" sz="1500" dirty="0" smtClean="0">
                <a:latin typeface="Raleway"/>
                <a:ea typeface="Raleway"/>
                <a:cs typeface="Raleway"/>
                <a:sym typeface="Raleway"/>
              </a:rPr>
              <a:t>.</a:t>
            </a:r>
          </a:p>
          <a:p>
            <a:pPr marL="0" lvl="0" indent="0" algn="l" rtl="0">
              <a:spcBef>
                <a:spcPts val="0"/>
              </a:spcBef>
              <a:spcAft>
                <a:spcPts val="0"/>
              </a:spcAft>
              <a:buNone/>
            </a:pPr>
            <a:r>
              <a:rPr lang="sl" sz="1500" dirty="0" smtClean="0">
                <a:latin typeface="Raleway"/>
                <a:ea typeface="Raleway"/>
                <a:cs typeface="Raleway"/>
                <a:sym typeface="Raleway"/>
              </a:rPr>
              <a:t>ZAPIŠI V ZVEZEK</a:t>
            </a:r>
            <a:endParaRPr sz="1500" dirty="0">
              <a:latin typeface="Raleway"/>
              <a:ea typeface="Raleway"/>
              <a:cs typeface="Raleway"/>
              <a:sym typeface="Raleway"/>
            </a:endParaRPr>
          </a:p>
          <a:p>
            <a:pPr marL="0" lvl="0" indent="0" algn="l" rtl="0">
              <a:spcBef>
                <a:spcPts val="1600"/>
              </a:spcBef>
              <a:spcAft>
                <a:spcPts val="0"/>
              </a:spcAft>
              <a:buNone/>
            </a:pPr>
            <a:endParaRPr sz="400" dirty="0">
              <a:latin typeface="Raleway"/>
              <a:ea typeface="Raleway"/>
              <a:cs typeface="Raleway"/>
              <a:sym typeface="Raleway"/>
            </a:endParaRPr>
          </a:p>
          <a:p>
            <a:pPr marL="0" lvl="0" indent="0" algn="l" rtl="0">
              <a:spcBef>
                <a:spcPts val="1600"/>
              </a:spcBef>
              <a:spcAft>
                <a:spcPts val="0"/>
              </a:spcAft>
              <a:buNone/>
            </a:pPr>
            <a:r>
              <a:rPr lang="sl" sz="1500" dirty="0">
                <a:latin typeface="Raleway"/>
                <a:ea typeface="Raleway"/>
                <a:cs typeface="Raleway"/>
                <a:sym typeface="Raleway"/>
              </a:rPr>
              <a:t>Zakaj meniš, da  je pesem med Slovenci tako priljubljena? Kakšni občutki se ti ob tej pesmi prebujajo?</a:t>
            </a:r>
            <a:endParaRPr sz="1500" dirty="0">
              <a:latin typeface="Raleway"/>
              <a:ea typeface="Raleway"/>
              <a:cs typeface="Raleway"/>
              <a:sym typeface="Raleway"/>
            </a:endParaRPr>
          </a:p>
          <a:p>
            <a:pPr marL="0" lvl="0" indent="0" algn="l" rtl="0">
              <a:spcBef>
                <a:spcPts val="1600"/>
              </a:spcBef>
              <a:spcAft>
                <a:spcPts val="0"/>
              </a:spcAft>
              <a:buNone/>
            </a:pPr>
            <a:r>
              <a:rPr lang="sl" sz="1500" dirty="0" smtClean="0">
                <a:latin typeface="Raleway"/>
                <a:ea typeface="Raleway"/>
                <a:cs typeface="Raleway"/>
                <a:sym typeface="Raleway"/>
              </a:rPr>
              <a:t>Besedilo </a:t>
            </a:r>
            <a:r>
              <a:rPr lang="sl" sz="1500" dirty="0">
                <a:latin typeface="Raleway"/>
                <a:ea typeface="Raleway"/>
                <a:cs typeface="Raleway"/>
                <a:sym typeface="Raleway"/>
              </a:rPr>
              <a:t>za pesem je napisal Matija Zemljič. Leto po zapisu jo je uglasbil Jakob Aljaž, ki je bil tudi glavni pobudnik za postavitev stolpa na Triglavu. Po njem nosi tudi ime Aljažev stolp.</a:t>
            </a:r>
            <a:endParaRPr sz="1500" dirty="0">
              <a:latin typeface="Raleway"/>
              <a:ea typeface="Raleway"/>
              <a:cs typeface="Raleway"/>
              <a:sym typeface="Raleway"/>
            </a:endParaRPr>
          </a:p>
          <a:p>
            <a:pPr marL="0" lvl="0" indent="0" algn="l" rtl="0">
              <a:spcBef>
                <a:spcPts val="1600"/>
              </a:spcBef>
              <a:spcAft>
                <a:spcPts val="0"/>
              </a:spcAft>
              <a:buNone/>
            </a:pPr>
            <a:endParaRPr sz="1500" dirty="0">
              <a:latin typeface="Raleway"/>
              <a:ea typeface="Raleway"/>
              <a:cs typeface="Raleway"/>
              <a:sym typeface="Raleway"/>
            </a:endParaRPr>
          </a:p>
          <a:p>
            <a:pPr marL="0" lvl="0" indent="0" algn="l" rtl="0">
              <a:spcBef>
                <a:spcPts val="1600"/>
              </a:spcBef>
              <a:spcAft>
                <a:spcPts val="0"/>
              </a:spcAft>
              <a:buNone/>
            </a:pPr>
            <a:endParaRPr sz="1500" dirty="0">
              <a:latin typeface="Raleway"/>
              <a:ea typeface="Raleway"/>
              <a:cs typeface="Raleway"/>
              <a:sym typeface="Raleway"/>
            </a:endParaRPr>
          </a:p>
          <a:p>
            <a:pPr marL="0" lvl="0" indent="0" algn="l" rtl="0">
              <a:spcBef>
                <a:spcPts val="1600"/>
              </a:spcBef>
              <a:spcAft>
                <a:spcPts val="1600"/>
              </a:spcAft>
              <a:buNone/>
            </a:pPr>
            <a:endParaRPr sz="1500" dirty="0">
              <a:latin typeface="Raleway"/>
              <a:ea typeface="Raleway"/>
              <a:cs typeface="Raleway"/>
              <a:sym typeface="Raleway"/>
            </a:endParaRPr>
          </a:p>
        </p:txBody>
      </p:sp>
      <p:pic>
        <p:nvPicPr>
          <p:cNvPr id="143" name="Google Shape;143;p15" descr="GORENJSKI OKTET&#10;Umetniška vodja Eva Jelenc Drozg&#10;&#10;http://www.gorenjski-oktet.si/&#10;&#10;Oblikovanje zvoka Roboton produkcija, Robert Obed s.p.&#10;Fotografije Vili Vogelnik" title="Gorenjski oktet - Oj, Triglav, moj dom (Jakob Aljaž, besedilo: Matija Zemljič - Slavin)">
            <a:hlinkClick r:id="rId3"/>
          </p:cNvPr>
          <p:cNvPicPr preferRelativeResize="0"/>
          <p:nvPr/>
        </p:nvPicPr>
        <p:blipFill>
          <a:blip r:embed="rId4">
            <a:alphaModFix/>
          </a:blip>
          <a:stretch>
            <a:fillRect/>
          </a:stretch>
        </p:blipFill>
        <p:spPr>
          <a:xfrm>
            <a:off x="3917342" y="1024800"/>
            <a:ext cx="4939033" cy="3704275"/>
          </a:xfrm>
          <a:prstGeom prst="rect">
            <a:avLst/>
          </a:prstGeom>
          <a:noFill/>
          <a:ln>
            <a:noFill/>
          </a:ln>
        </p:spPr>
      </p:pic>
      <p:sp>
        <p:nvSpPr>
          <p:cNvPr id="2" name="Levo ukrivljena puščica 1"/>
          <p:cNvSpPr/>
          <p:nvPr/>
        </p:nvSpPr>
        <p:spPr>
          <a:xfrm>
            <a:off x="2187388" y="1837765"/>
            <a:ext cx="277906" cy="5020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19150" y="845600"/>
            <a:ext cx="7505700" cy="58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b="1"/>
              <a:t>FILMSKI SVET</a:t>
            </a:r>
            <a:endParaRPr b="1"/>
          </a:p>
        </p:txBody>
      </p:sp>
      <p:sp>
        <p:nvSpPr>
          <p:cNvPr id="149" name="Google Shape;149;p16"/>
          <p:cNvSpPr txBox="1">
            <a:spLocks noGrp="1"/>
          </p:cNvSpPr>
          <p:nvPr>
            <p:ph type="body" idx="1"/>
          </p:nvPr>
        </p:nvSpPr>
        <p:spPr>
          <a:xfrm>
            <a:off x="819150" y="1558400"/>
            <a:ext cx="4790700" cy="32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1500">
                <a:latin typeface="Raleway"/>
                <a:ea typeface="Raleway"/>
                <a:cs typeface="Raleway"/>
                <a:sym typeface="Raleway"/>
              </a:rPr>
              <a:t>Lepote Alpskega sveta niso le zapisane ali pete, ampak so velikokrat tudi posnete in predvajane na filmskih platnih. </a:t>
            </a:r>
            <a:endParaRPr sz="1500">
              <a:latin typeface="Raleway"/>
              <a:ea typeface="Raleway"/>
              <a:cs typeface="Raleway"/>
              <a:sym typeface="Raleway"/>
            </a:endParaRPr>
          </a:p>
          <a:p>
            <a:pPr marL="0" lvl="0" indent="0" algn="l" rtl="0">
              <a:spcBef>
                <a:spcPts val="1600"/>
              </a:spcBef>
              <a:spcAft>
                <a:spcPts val="0"/>
              </a:spcAft>
              <a:buNone/>
            </a:pPr>
            <a:endParaRPr sz="300">
              <a:latin typeface="Raleway"/>
              <a:ea typeface="Raleway"/>
              <a:cs typeface="Raleway"/>
              <a:sym typeface="Raleway"/>
            </a:endParaRPr>
          </a:p>
          <a:p>
            <a:pPr marL="0" lvl="0" indent="0" algn="l" rtl="0">
              <a:spcBef>
                <a:spcPts val="1600"/>
              </a:spcBef>
              <a:spcAft>
                <a:spcPts val="0"/>
              </a:spcAft>
              <a:buNone/>
            </a:pPr>
            <a:r>
              <a:rPr lang="sl" sz="1500">
                <a:latin typeface="Raleway"/>
                <a:ea typeface="Raleway"/>
                <a:cs typeface="Raleway"/>
                <a:sym typeface="Raleway"/>
              </a:rPr>
              <a:t>Eden najbolj znanih filmov KEKEC je bil posnet v krajih okoli Kranjske Gore in Bohinja. </a:t>
            </a:r>
            <a:endParaRPr sz="1500">
              <a:latin typeface="Raleway"/>
              <a:ea typeface="Raleway"/>
              <a:cs typeface="Raleway"/>
              <a:sym typeface="Raleway"/>
            </a:endParaRPr>
          </a:p>
          <a:p>
            <a:pPr marL="0" lvl="0" indent="0" algn="l" rtl="0">
              <a:spcBef>
                <a:spcPts val="1600"/>
              </a:spcBef>
              <a:spcAft>
                <a:spcPts val="0"/>
              </a:spcAft>
              <a:buNone/>
            </a:pPr>
            <a:endParaRPr sz="400">
              <a:latin typeface="Raleway"/>
              <a:ea typeface="Raleway"/>
              <a:cs typeface="Raleway"/>
              <a:sym typeface="Raleway"/>
            </a:endParaRPr>
          </a:p>
          <a:p>
            <a:pPr marL="0" lvl="0" indent="0" algn="l" rtl="0">
              <a:spcBef>
                <a:spcPts val="1600"/>
              </a:spcBef>
              <a:spcAft>
                <a:spcPts val="1600"/>
              </a:spcAft>
              <a:buNone/>
            </a:pPr>
            <a:r>
              <a:rPr lang="sl" sz="1500">
                <a:latin typeface="Raleway"/>
                <a:ea typeface="Raleway"/>
                <a:cs typeface="Raleway"/>
                <a:sym typeface="Raleway"/>
              </a:rPr>
              <a:t>Zagotovo ne smemo pozabiti filmov V KRALJESTVU ZLATOROGA in najnovejših dveh delov filma GREMO MI PO SVOJE.</a:t>
            </a:r>
            <a:endParaRPr sz="1500">
              <a:latin typeface="Raleway"/>
              <a:ea typeface="Raleway"/>
              <a:cs typeface="Raleway"/>
              <a:sym typeface="Raleway"/>
            </a:endParaRPr>
          </a:p>
        </p:txBody>
      </p:sp>
      <p:pic>
        <p:nvPicPr>
          <p:cNvPr id="150" name="Google Shape;150;p16"/>
          <p:cNvPicPr preferRelativeResize="0"/>
          <p:nvPr/>
        </p:nvPicPr>
        <p:blipFill>
          <a:blip r:embed="rId3">
            <a:alphaModFix/>
          </a:blip>
          <a:stretch>
            <a:fillRect/>
          </a:stretch>
        </p:blipFill>
        <p:spPr>
          <a:xfrm>
            <a:off x="5535175" y="0"/>
            <a:ext cx="1533350" cy="2300025"/>
          </a:xfrm>
          <a:prstGeom prst="rect">
            <a:avLst/>
          </a:prstGeom>
          <a:noFill/>
          <a:ln>
            <a:noFill/>
          </a:ln>
        </p:spPr>
      </p:pic>
      <p:pic>
        <p:nvPicPr>
          <p:cNvPr id="151" name="Google Shape;151;p16"/>
          <p:cNvPicPr preferRelativeResize="0"/>
          <p:nvPr/>
        </p:nvPicPr>
        <p:blipFill>
          <a:blip r:embed="rId4">
            <a:alphaModFix/>
          </a:blip>
          <a:stretch>
            <a:fillRect/>
          </a:stretch>
        </p:blipFill>
        <p:spPr>
          <a:xfrm>
            <a:off x="6775625" y="2095650"/>
            <a:ext cx="2368375" cy="1927250"/>
          </a:xfrm>
          <a:prstGeom prst="rect">
            <a:avLst/>
          </a:prstGeom>
          <a:noFill/>
          <a:ln>
            <a:noFill/>
          </a:ln>
        </p:spPr>
      </p:pic>
      <p:pic>
        <p:nvPicPr>
          <p:cNvPr id="152" name="Google Shape;152;p16"/>
          <p:cNvPicPr preferRelativeResize="0"/>
          <p:nvPr/>
        </p:nvPicPr>
        <p:blipFill rotWithShape="1">
          <a:blip r:embed="rId5">
            <a:alphaModFix/>
          </a:blip>
          <a:srcRect r="12656"/>
          <a:stretch/>
        </p:blipFill>
        <p:spPr>
          <a:xfrm>
            <a:off x="5755050" y="4136425"/>
            <a:ext cx="3388950" cy="9213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819150" y="845600"/>
            <a:ext cx="7505700" cy="57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b="1"/>
              <a:t>KEKČEVA PESEM</a:t>
            </a:r>
            <a:endParaRPr b="1"/>
          </a:p>
        </p:txBody>
      </p:sp>
      <p:sp>
        <p:nvSpPr>
          <p:cNvPr id="158" name="Google Shape;158;p17"/>
          <p:cNvSpPr txBox="1">
            <a:spLocks noGrp="1"/>
          </p:cNvSpPr>
          <p:nvPr>
            <p:ph type="body" idx="1"/>
          </p:nvPr>
        </p:nvSpPr>
        <p:spPr>
          <a:xfrm>
            <a:off x="819150" y="1581075"/>
            <a:ext cx="3753000" cy="33584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1500" dirty="0">
                <a:latin typeface="Raleway"/>
                <a:ea typeface="Raleway"/>
                <a:cs typeface="Raleway"/>
                <a:sym typeface="Raleway"/>
              </a:rPr>
              <a:t>Vsi poznamo znano Kekčevo pesem Jaz pa pojdem, malokdo pa ve, da Kekec ni zapel le te pesmi.</a:t>
            </a:r>
            <a:endParaRPr sz="1500" dirty="0">
              <a:latin typeface="Raleway"/>
              <a:ea typeface="Raleway"/>
              <a:cs typeface="Raleway"/>
              <a:sym typeface="Raleway"/>
            </a:endParaRPr>
          </a:p>
          <a:p>
            <a:pPr marL="0" lvl="0" indent="0" algn="l" rtl="0">
              <a:spcBef>
                <a:spcPts val="1600"/>
              </a:spcBef>
              <a:spcAft>
                <a:spcPts val="0"/>
              </a:spcAft>
              <a:buNone/>
            </a:pPr>
            <a:endParaRPr sz="300" dirty="0">
              <a:latin typeface="Raleway"/>
              <a:ea typeface="Raleway"/>
              <a:cs typeface="Raleway"/>
              <a:sym typeface="Raleway"/>
            </a:endParaRPr>
          </a:p>
          <a:p>
            <a:pPr marL="0" lvl="0" indent="0" algn="l" rtl="0">
              <a:spcBef>
                <a:spcPts val="1600"/>
              </a:spcBef>
              <a:spcAft>
                <a:spcPts val="0"/>
              </a:spcAft>
              <a:buNone/>
            </a:pPr>
            <a:r>
              <a:rPr lang="sl" sz="1500" dirty="0">
                <a:latin typeface="Raleway"/>
                <a:ea typeface="Raleway"/>
                <a:cs typeface="Raleway"/>
                <a:sym typeface="Raleway"/>
              </a:rPr>
              <a:t>Zapoj jo ob sosednjem videu, saj jo zagotovo poznaš že od prej.</a:t>
            </a:r>
            <a:endParaRPr sz="1500" dirty="0">
              <a:latin typeface="Raleway"/>
              <a:ea typeface="Raleway"/>
              <a:cs typeface="Raleway"/>
              <a:sym typeface="Raleway"/>
            </a:endParaRPr>
          </a:p>
          <a:p>
            <a:pPr marL="0" lvl="0" indent="0" algn="l" rtl="0">
              <a:spcBef>
                <a:spcPts val="1600"/>
              </a:spcBef>
              <a:spcAft>
                <a:spcPts val="0"/>
              </a:spcAft>
              <a:buNone/>
            </a:pPr>
            <a:endParaRPr sz="300" dirty="0">
              <a:latin typeface="Raleway"/>
              <a:ea typeface="Raleway"/>
              <a:cs typeface="Raleway"/>
              <a:sym typeface="Raleway"/>
            </a:endParaRPr>
          </a:p>
          <a:p>
            <a:pPr marL="0" lvl="0" indent="0" algn="l" rtl="0">
              <a:spcBef>
                <a:spcPts val="1600"/>
              </a:spcBef>
              <a:spcAft>
                <a:spcPts val="0"/>
              </a:spcAft>
              <a:buNone/>
            </a:pPr>
            <a:r>
              <a:rPr lang="sl" sz="1500" dirty="0">
                <a:latin typeface="Raleway"/>
                <a:ea typeface="Raleway"/>
                <a:cs typeface="Raleway"/>
                <a:sym typeface="Raleway"/>
              </a:rPr>
              <a:t>Na naslednji strani najdeš še drugo Kekčevo pesem: DOBRA VOLJA JE NAJBOLJA, ki jo </a:t>
            </a:r>
            <a:r>
              <a:rPr lang="sl" sz="1500" b="1" u="sng" dirty="0" smtClean="0">
                <a:solidFill>
                  <a:srgbClr val="92D050"/>
                </a:solidFill>
                <a:latin typeface="Raleway"/>
                <a:ea typeface="Raleway"/>
                <a:cs typeface="Raleway"/>
                <a:sym typeface="Raleway"/>
              </a:rPr>
              <a:t>preberi, zapoj in prepiši v zvezek!</a:t>
            </a:r>
            <a:endParaRPr sz="1500" b="1" u="sng" dirty="0">
              <a:solidFill>
                <a:srgbClr val="92D050"/>
              </a:solidFill>
              <a:latin typeface="Raleway"/>
              <a:ea typeface="Raleway"/>
              <a:cs typeface="Raleway"/>
              <a:sym typeface="Raleway"/>
            </a:endParaRPr>
          </a:p>
          <a:p>
            <a:pPr marL="0" lvl="0" indent="0" algn="l" rtl="0">
              <a:spcBef>
                <a:spcPts val="1600"/>
              </a:spcBef>
              <a:spcAft>
                <a:spcPts val="1600"/>
              </a:spcAft>
              <a:buNone/>
            </a:pPr>
            <a:endParaRPr sz="1500" dirty="0">
              <a:latin typeface="Raleway"/>
              <a:ea typeface="Raleway"/>
              <a:cs typeface="Raleway"/>
              <a:sym typeface="Raleway"/>
            </a:endParaRPr>
          </a:p>
        </p:txBody>
      </p:sp>
      <p:pic>
        <p:nvPicPr>
          <p:cNvPr id="159" name="Google Shape;159;p17" descr="Glasba iz drugega Kekca - Srečno Kekec (1963)." title="KEKEC - Kekčeva pesem">
            <a:hlinkClick r:id="rId3"/>
          </p:cNvPr>
          <p:cNvPicPr preferRelativeResize="0"/>
          <p:nvPr/>
        </p:nvPicPr>
        <p:blipFill>
          <a:blip r:embed="rId4">
            <a:alphaModFix/>
          </a:blip>
          <a:stretch>
            <a:fillRect/>
          </a:stretch>
        </p:blipFill>
        <p:spPr>
          <a:xfrm>
            <a:off x="4572150" y="933788"/>
            <a:ext cx="4572000" cy="34290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318875" y="425500"/>
            <a:ext cx="85383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b="1"/>
              <a:t>DOBRA VOLJA JE NAJBOLJA</a:t>
            </a:r>
            <a:endParaRPr b="1"/>
          </a:p>
          <a:p>
            <a:pPr marL="0" lvl="0" indent="0" algn="l" rtl="0">
              <a:spcBef>
                <a:spcPts val="0"/>
              </a:spcBef>
              <a:spcAft>
                <a:spcPts val="0"/>
              </a:spcAft>
              <a:buNone/>
            </a:pPr>
            <a:r>
              <a:rPr lang="sl" sz="1500" b="1">
                <a:solidFill>
                  <a:srgbClr val="000000"/>
                </a:solidFill>
              </a:rPr>
              <a:t>Preberi spodnje besedilo in si ob spodnji povezavi zapoj pesem. Zagotovo boš boljše volje.</a:t>
            </a:r>
            <a:endParaRPr sz="1500" b="1">
              <a:solidFill>
                <a:srgbClr val="000000"/>
              </a:solidFill>
            </a:endParaRPr>
          </a:p>
        </p:txBody>
      </p:sp>
      <p:sp>
        <p:nvSpPr>
          <p:cNvPr id="165" name="Google Shape;165;p18"/>
          <p:cNvSpPr txBox="1">
            <a:spLocks noGrp="1"/>
          </p:cNvSpPr>
          <p:nvPr>
            <p:ph type="body" idx="1"/>
          </p:nvPr>
        </p:nvSpPr>
        <p:spPr>
          <a:xfrm>
            <a:off x="512600" y="1546975"/>
            <a:ext cx="2588100" cy="258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 sz="1500">
                <a:solidFill>
                  <a:srgbClr val="000000"/>
                </a:solidFill>
                <a:latin typeface="Raleway"/>
                <a:ea typeface="Raleway"/>
                <a:cs typeface="Raleway"/>
                <a:sym typeface="Raleway"/>
              </a:rPr>
              <a:t>Kaj mi poje ptičica,</a:t>
            </a:r>
            <a:endParaRPr sz="1500">
              <a:solidFill>
                <a:srgbClr val="000000"/>
              </a:solidFill>
              <a:latin typeface="Raleway"/>
              <a:ea typeface="Raleway"/>
              <a:cs typeface="Raleway"/>
              <a:sym typeface="Raleway"/>
            </a:endParaRPr>
          </a:p>
          <a:p>
            <a:pPr marL="0" marR="292100" lvl="0" indent="0" algn="l" rtl="0">
              <a:spcBef>
                <a:spcPts val="1600"/>
              </a:spcBef>
              <a:spcAft>
                <a:spcPts val="0"/>
              </a:spcAft>
              <a:buNone/>
            </a:pPr>
            <a:r>
              <a:rPr lang="sl" sz="1500">
                <a:solidFill>
                  <a:srgbClr val="000000"/>
                </a:solidFill>
                <a:latin typeface="Raleway"/>
                <a:ea typeface="Raleway"/>
                <a:cs typeface="Raleway"/>
                <a:sym typeface="Raleway"/>
              </a:rPr>
              <a:t>ptičica sinička?</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Dobra volja je najbolja,</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to si piši za uho.</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Mile jere, kisle cmere,</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z nami vštric ne pojdejo.</a:t>
            </a:r>
            <a:endParaRPr sz="11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
        <p:nvSpPr>
          <p:cNvPr id="166" name="Google Shape;166;p18"/>
          <p:cNvSpPr txBox="1">
            <a:spLocks noGrp="1"/>
          </p:cNvSpPr>
          <p:nvPr>
            <p:ph type="body" idx="1"/>
          </p:nvPr>
        </p:nvSpPr>
        <p:spPr>
          <a:xfrm>
            <a:off x="3043900" y="1365200"/>
            <a:ext cx="3133800" cy="2668200"/>
          </a:xfrm>
          <a:prstGeom prst="rect">
            <a:avLst/>
          </a:prstGeom>
        </p:spPr>
        <p:txBody>
          <a:bodyPr spcFirstLastPara="1" wrap="square" lIns="91425" tIns="91425" rIns="91425" bIns="91425" anchor="t" anchorCtr="0">
            <a:noAutofit/>
          </a:bodyPr>
          <a:lstStyle/>
          <a:p>
            <a:pPr marL="0" marR="292100" lvl="0" indent="0" algn="l" rtl="0">
              <a:spcBef>
                <a:spcPts val="1200"/>
              </a:spcBef>
              <a:spcAft>
                <a:spcPts val="0"/>
              </a:spcAft>
              <a:buNone/>
            </a:pPr>
            <a:r>
              <a:rPr lang="sl" sz="1500">
                <a:solidFill>
                  <a:srgbClr val="000000"/>
                </a:solidFill>
                <a:latin typeface="Raleway"/>
                <a:ea typeface="Raleway"/>
                <a:cs typeface="Raleway"/>
                <a:sym typeface="Raleway"/>
              </a:rPr>
              <a:t>Kaj odmeva mi korak,</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ko po stezi stopam?</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Dobra volja je najbolja,</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bodi dan na dan vesel.</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Smej se, vriskaj, pesmi piskaj,</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pa lahko boš srečo ujel.</a:t>
            </a:r>
            <a:endParaRPr sz="1500">
              <a:solidFill>
                <a:srgbClr val="000000"/>
              </a:solidFill>
              <a:latin typeface="Raleway"/>
              <a:ea typeface="Raleway"/>
              <a:cs typeface="Raleway"/>
              <a:sym typeface="Raleway"/>
            </a:endParaRPr>
          </a:p>
          <a:p>
            <a:pPr marL="863600" marR="29210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
        <p:nvSpPr>
          <p:cNvPr id="167" name="Google Shape;167;p18"/>
          <p:cNvSpPr txBox="1">
            <a:spLocks noGrp="1"/>
          </p:cNvSpPr>
          <p:nvPr>
            <p:ph type="body" idx="1"/>
          </p:nvPr>
        </p:nvSpPr>
        <p:spPr>
          <a:xfrm>
            <a:off x="6177675" y="1342400"/>
            <a:ext cx="2757300" cy="2713800"/>
          </a:xfrm>
          <a:prstGeom prst="rect">
            <a:avLst/>
          </a:prstGeom>
        </p:spPr>
        <p:txBody>
          <a:bodyPr spcFirstLastPara="1" wrap="square" lIns="91425" tIns="91425" rIns="91425" bIns="91425" anchor="t" anchorCtr="0">
            <a:noAutofit/>
          </a:bodyPr>
          <a:lstStyle/>
          <a:p>
            <a:pPr marL="0" marR="292100" lvl="0" indent="0" algn="l" rtl="0">
              <a:spcBef>
                <a:spcPts val="1200"/>
              </a:spcBef>
              <a:spcAft>
                <a:spcPts val="0"/>
              </a:spcAft>
              <a:buNone/>
            </a:pPr>
            <a:r>
              <a:rPr lang="sl" sz="1500">
                <a:solidFill>
                  <a:srgbClr val="000000"/>
                </a:solidFill>
                <a:latin typeface="Raleway"/>
                <a:ea typeface="Raleway"/>
                <a:cs typeface="Raleway"/>
                <a:sym typeface="Raleway"/>
              </a:rPr>
              <a:t>Kaj mi potok žubori,</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ko po kamnih skače?</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Dobra volja je najbolja,</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na vsej širni zemlji tej.</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Lica rdeča, smeh in sreča,</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r>
              <a:rPr lang="sl" sz="1500">
                <a:solidFill>
                  <a:srgbClr val="000000"/>
                </a:solidFill>
                <a:latin typeface="Raleway"/>
                <a:ea typeface="Raleway"/>
                <a:cs typeface="Raleway"/>
                <a:sym typeface="Raleway"/>
              </a:rPr>
              <a:t>to zaklad je, hej, juhej.</a:t>
            </a:r>
            <a:endParaRPr sz="1500">
              <a:solidFill>
                <a:srgbClr val="000000"/>
              </a:solidFill>
              <a:latin typeface="Raleway"/>
              <a:ea typeface="Raleway"/>
              <a:cs typeface="Raleway"/>
              <a:sym typeface="Raleway"/>
            </a:endParaRPr>
          </a:p>
          <a:p>
            <a:pPr marL="0" marR="29210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
        <p:nvSpPr>
          <p:cNvPr id="168" name="Google Shape;168;p18"/>
          <p:cNvSpPr txBox="1">
            <a:spLocks noGrp="1"/>
          </p:cNvSpPr>
          <p:nvPr>
            <p:ph type="title"/>
          </p:nvPr>
        </p:nvSpPr>
        <p:spPr>
          <a:xfrm>
            <a:off x="302850" y="4279400"/>
            <a:ext cx="85383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l" sz="1900" b="1" u="sng">
                <a:solidFill>
                  <a:schemeClr val="hlink"/>
                </a:solidFill>
                <a:latin typeface="Arial"/>
                <a:ea typeface="Arial"/>
                <a:cs typeface="Arial"/>
                <a:sym typeface="Arial"/>
                <a:hlinkClick r:id="rId3"/>
              </a:rPr>
              <a:t>https://www.youtube.com/watch?v=3e_0H9ztaBU</a:t>
            </a:r>
            <a:endParaRPr sz="2000" b="1">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9150" y="845600"/>
            <a:ext cx="7505700" cy="1413506"/>
          </a:xfrm>
        </p:spPr>
        <p:txBody>
          <a:bodyPr/>
          <a:lstStyle/>
          <a:p>
            <a:r>
              <a:rPr lang="sl-SI" dirty="0" smtClean="0"/>
              <a:t>OGLED FILMA</a:t>
            </a:r>
            <a:r>
              <a:rPr lang="sl-SI" dirty="0"/>
              <a:t>: </a:t>
            </a:r>
            <a:r>
              <a:rPr lang="sl-SI" dirty="0">
                <a:hlinkClick r:id="rId2"/>
              </a:rPr>
              <a:t>https://</a:t>
            </a:r>
            <a:r>
              <a:rPr lang="sl-SI" dirty="0" smtClean="0">
                <a:hlinkClick r:id="rId2"/>
              </a:rPr>
              <a:t>www.dailymotion.com/video/x2comhz</a:t>
            </a:r>
            <a:r>
              <a:rPr lang="sl-SI" dirty="0" smtClean="0"/>
              <a:t>   </a:t>
            </a:r>
            <a:r>
              <a:rPr lang="sl-SI" sz="1400" dirty="0" smtClean="0">
                <a:solidFill>
                  <a:schemeClr val="bg2"/>
                </a:solidFill>
              </a:rPr>
              <a:t>LAHKO SI NAJDEŠ KAKŠEN BOLJŠI POSNETEK NA YOUTUBU</a:t>
            </a:r>
            <a:r>
              <a:rPr lang="sl-SI" dirty="0" smtClean="0"/>
              <a:t>.</a:t>
            </a:r>
            <a:br>
              <a:rPr lang="sl-SI" dirty="0" smtClean="0"/>
            </a:br>
            <a:r>
              <a:rPr lang="sl-SI" sz="2400" dirty="0" smtClean="0"/>
              <a:t>OGLEJ SI FILM IN BODI POZOREN NA:</a:t>
            </a:r>
            <a:br>
              <a:rPr lang="sl-SI" sz="2400" dirty="0" smtClean="0"/>
            </a:br>
            <a:r>
              <a:rPr lang="sl-SI" sz="2400" dirty="0" smtClean="0"/>
              <a:t>- kraj dogajanja</a:t>
            </a:r>
            <a:br>
              <a:rPr lang="sl-SI" sz="2400" dirty="0" smtClean="0"/>
            </a:br>
            <a:r>
              <a:rPr lang="sl-SI" sz="2400" dirty="0" smtClean="0"/>
              <a:t>-čas dogajanja</a:t>
            </a:r>
            <a:br>
              <a:rPr lang="sl-SI" sz="2400" dirty="0" smtClean="0"/>
            </a:br>
            <a:r>
              <a:rPr lang="sl-SI" sz="2400" dirty="0" smtClean="0"/>
              <a:t>-glavne osebe</a:t>
            </a:r>
            <a:br>
              <a:rPr lang="sl-SI" sz="2400" dirty="0" smtClean="0"/>
            </a:br>
            <a:r>
              <a:rPr lang="sl-SI" sz="2400" dirty="0" smtClean="0"/>
              <a:t>- zaplete</a:t>
            </a:r>
            <a:br>
              <a:rPr lang="sl-SI" sz="2400" dirty="0" smtClean="0"/>
            </a:br>
            <a:r>
              <a:rPr lang="sl-SI" sz="2400" dirty="0" smtClean="0"/>
              <a:t>- konec</a:t>
            </a:r>
            <a:br>
              <a:rPr lang="sl-SI" sz="2400" dirty="0" smtClean="0"/>
            </a:br>
            <a:r>
              <a:rPr lang="sl-SI" sz="2400" b="1" u="sng" smtClean="0">
                <a:solidFill>
                  <a:srgbClr val="FF0000"/>
                </a:solidFill>
              </a:rPr>
              <a:t>V </a:t>
            </a:r>
            <a:r>
              <a:rPr lang="sl-SI" sz="2400" b="1" u="sng" smtClean="0">
                <a:solidFill>
                  <a:srgbClr val="FF0000"/>
                </a:solidFill>
              </a:rPr>
              <a:t>TOREK</a:t>
            </a:r>
            <a:r>
              <a:rPr lang="sl-SI" sz="2400" b="1" u="sng" smtClean="0">
                <a:solidFill>
                  <a:srgbClr val="FF0000"/>
                </a:solidFill>
              </a:rPr>
              <a:t> </a:t>
            </a:r>
            <a:r>
              <a:rPr lang="sl-SI" sz="2400" b="1" u="sng" dirty="0" smtClean="0">
                <a:solidFill>
                  <a:srgbClr val="FF0000"/>
                </a:solidFill>
              </a:rPr>
              <a:t>POROČAŠ O FILMU</a:t>
            </a:r>
            <a:r>
              <a:rPr lang="sl-SI" sz="2400" dirty="0" smtClean="0"/>
              <a:t>!</a:t>
            </a:r>
            <a:endParaRPr lang="sl-SI" sz="2400" dirty="0"/>
          </a:p>
        </p:txBody>
      </p:sp>
    </p:spTree>
    <p:extLst>
      <p:ext uri="{BB962C8B-B14F-4D97-AF65-F5344CB8AC3E}">
        <p14:creationId xmlns:p14="http://schemas.microsoft.com/office/powerpoint/2010/main" val="110343512"/>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430</Words>
  <Application>Microsoft Office PowerPoint</Application>
  <PresentationFormat>Diaprojekcija na zaslonu (16:9)</PresentationFormat>
  <Paragraphs>51</Paragraphs>
  <Slides>7</Slides>
  <Notes>6</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7</vt:i4>
      </vt:variant>
    </vt:vector>
  </HeadingPairs>
  <TitlesOfParts>
    <vt:vector size="12" baseType="lpstr">
      <vt:lpstr>Calibri</vt:lpstr>
      <vt:lpstr>Nunito</vt:lpstr>
      <vt:lpstr>Arial</vt:lpstr>
      <vt:lpstr>Raleway</vt:lpstr>
      <vt:lpstr>Shift</vt:lpstr>
      <vt:lpstr>Z GLASBO  IN FILMOM V ALPSKI SVET GLASBA IN KNJIŽEVNOST, 5. r.</vt:lpstr>
      <vt:lpstr>VSE LEPOTE ALPSKEGA SVETA</vt:lpstr>
      <vt:lpstr>OJ, TRIGLAV, MOJ DOM!</vt:lpstr>
      <vt:lpstr>FILMSKI SVET</vt:lpstr>
      <vt:lpstr>KEKČEVA PESEM</vt:lpstr>
      <vt:lpstr>DOBRA VOLJA JE NAJBOLJA Preberi spodnje besedilo in si ob spodnji povezavi zapoj pesem. Zagotovo boš boljše volje.</vt:lpstr>
      <vt:lpstr>OGLED FILMA: https://www.dailymotion.com/video/x2comhz   LAHKO SI NAJDEŠ KAKŠEN BOLJŠI POSNETEK NA YOUTUBU. OGLEJ SI FILM IN BODI POZOREN NA: - kraj dogajanja -čas dogajanja -glavne osebe - zaplete - konec V TOREK POROČAŠ O FILMU!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 GLASBO V ALPSKI SVET</dc:title>
  <dc:creator>Alenka</dc:creator>
  <cp:lastModifiedBy>Vesna</cp:lastModifiedBy>
  <cp:revision>5</cp:revision>
  <dcterms:modified xsi:type="dcterms:W3CDTF">2020-12-13T17:44:20Z</dcterms:modified>
</cp:coreProperties>
</file>