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4" r:id="rId8"/>
    <p:sldId id="265" r:id="rId9"/>
    <p:sldId id="266" r:id="rId10"/>
    <p:sldId id="268" r:id="rId11"/>
    <p:sldId id="267" r:id="rId12"/>
    <p:sldId id="269" r:id="rId13"/>
    <p:sldId id="263" r:id="rId14"/>
    <p:sldId id="262" r:id="rId15"/>
    <p:sldId id="270" r:id="rId16"/>
    <p:sldId id="271" r:id="rId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81" d="100"/>
          <a:sy n="81" d="100"/>
        </p:scale>
        <p:origin x="12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21836-1300-4E27-B5BE-A76EC4FCD3E9}" type="datetimeFigureOut">
              <a:rPr lang="sl-SI" smtClean="0"/>
              <a:t>7.1.2021</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2B1E5-22AC-4499-B464-0074DA1F5266}" type="slidenum">
              <a:rPr lang="sl-SI" smtClean="0"/>
              <a:t>‹#›</a:t>
            </a:fld>
            <a:endParaRPr lang="sl-SI"/>
          </a:p>
        </p:txBody>
      </p:sp>
    </p:spTree>
    <p:extLst>
      <p:ext uri="{BB962C8B-B14F-4D97-AF65-F5344CB8AC3E}">
        <p14:creationId xmlns:p14="http://schemas.microsoft.com/office/powerpoint/2010/main" val="40856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Pisateljica Kristina Brenkova se je rodila v Horjulu, z dekliškim priimkom Vrhovec. Doma so imeli manjšo kmetijo. Mama Frančiška je pekla kruh in pogače za celo dolino, da je kaj zaslužila. Vsak dan je spekla 30 hlebcev kruha. Kristina Brenkova je imela lepe spomine na otroštvo. Otroštvo je preživela v kmečkem svetu – svetu, ki je povezan z zemljo in s pradavnimi izročili. Imela je dve mlajši sestri, Julko in Stano. Pri pisateljici se je že zgodaj budilo hrepenenje po znanju in lepoti. Tudi knjige so jo zgodaj prevzele. Komaj šestletna je sedela na pručki pri katedru in pomagala učiteljici. Pred vsemi sošolci je znala Abecednik. Prebrala je tudi Martina Krpana Frana Levstika. V rojstnem kraju Horjul je končala štiri razrede osnovne šole. </a:t>
            </a:r>
          </a:p>
        </p:txBody>
      </p:sp>
      <p:sp>
        <p:nvSpPr>
          <p:cNvPr id="4" name="Označba mesta številke diapozitiva 3"/>
          <p:cNvSpPr>
            <a:spLocks noGrp="1"/>
          </p:cNvSpPr>
          <p:nvPr>
            <p:ph type="sldNum" sz="quarter" idx="5"/>
          </p:nvPr>
        </p:nvSpPr>
        <p:spPr/>
        <p:txBody>
          <a:bodyPr/>
          <a:lstStyle/>
          <a:p>
            <a:fld id="{0DF2B1E5-22AC-4499-B464-0074DA1F5266}" type="slidenum">
              <a:rPr lang="sl-SI" smtClean="0"/>
              <a:t>3</a:t>
            </a:fld>
            <a:endParaRPr lang="sl-SI"/>
          </a:p>
        </p:txBody>
      </p:sp>
    </p:spTree>
    <p:extLst>
      <p:ext uri="{BB962C8B-B14F-4D97-AF65-F5344CB8AC3E}">
        <p14:creationId xmlns:p14="http://schemas.microsoft.com/office/powerpoint/2010/main" val="1591649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D3F5B0-F806-4677-A4BE-533598D971FE}"/>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88BC4D4-2D61-4A41-AB92-5323DB7F48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C53DD4B6-5941-4E2D-8071-422F31050C80}"/>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5" name="Označba mesta noge 4">
            <a:extLst>
              <a:ext uri="{FF2B5EF4-FFF2-40B4-BE49-F238E27FC236}">
                <a16:creationId xmlns:a16="http://schemas.microsoft.com/office/drawing/2014/main" id="{1965E680-A6DC-49C2-A793-89A95824EE1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FCE7941-BAAC-4BCE-9B1B-5F6EE917A126}"/>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304232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4A6DE6-9318-4848-8A8C-0076D3C2C87E}"/>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85923658-6B86-40A7-BB7E-64A6525AD238}"/>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861D877-5495-4E6D-8435-7F4E336F38F6}"/>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5" name="Označba mesta noge 4">
            <a:extLst>
              <a:ext uri="{FF2B5EF4-FFF2-40B4-BE49-F238E27FC236}">
                <a16:creationId xmlns:a16="http://schemas.microsoft.com/office/drawing/2014/main" id="{31B764C2-0A5F-4ADD-ACEB-4EB26E23AF5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3D6D88E-30AF-4CF8-B235-6E07F8A78111}"/>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192659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F4EF3E9E-5D83-485B-9DC5-B7F0613295BA}"/>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1D61326-2135-4BF8-9FBF-C95D2D747E7A}"/>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3EE2FD8-803A-40C4-A0D4-4CF309FCFD9D}"/>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5" name="Označba mesta noge 4">
            <a:extLst>
              <a:ext uri="{FF2B5EF4-FFF2-40B4-BE49-F238E27FC236}">
                <a16:creationId xmlns:a16="http://schemas.microsoft.com/office/drawing/2014/main" id="{325952D5-225A-48F8-8CC8-1F12B43601C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D3B8493-F134-47D6-B3F3-5D3F735FD544}"/>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359677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E17BBA-6C35-47A0-8E79-B9A5037BC5B1}"/>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2E5E98B-5F53-4AD4-8B60-3A11A25A488F}"/>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383E7A5-7C22-4EA3-B5E7-222F069EABF5}"/>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5" name="Označba mesta noge 4">
            <a:extLst>
              <a:ext uri="{FF2B5EF4-FFF2-40B4-BE49-F238E27FC236}">
                <a16:creationId xmlns:a16="http://schemas.microsoft.com/office/drawing/2014/main" id="{F0A92882-AB9C-4CF6-81CC-AB9EDEBE375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577D013-BA2B-4608-8324-A983B3110CF9}"/>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368693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110E4D-55B0-42EF-B727-9A03DB8D850B}"/>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532175CE-7888-4225-9DEC-307D3CF148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DD1C6193-8606-4CD6-B93B-026FBE9EA7D6}"/>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5" name="Označba mesta noge 4">
            <a:extLst>
              <a:ext uri="{FF2B5EF4-FFF2-40B4-BE49-F238E27FC236}">
                <a16:creationId xmlns:a16="http://schemas.microsoft.com/office/drawing/2014/main" id="{E14505B4-2179-4867-AC61-0F660A01354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136C61C-2313-4624-AC06-9DA48C853DB4}"/>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76010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48E415A-9C64-412A-8583-662A40D435B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550771C-C6B6-4F06-95DE-D001BE587F3A}"/>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40977079-D2FA-41E8-BDD1-43A71F261D23}"/>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3858F4FE-9D27-41EA-965E-F85C675B37A6}"/>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6" name="Označba mesta noge 5">
            <a:extLst>
              <a:ext uri="{FF2B5EF4-FFF2-40B4-BE49-F238E27FC236}">
                <a16:creationId xmlns:a16="http://schemas.microsoft.com/office/drawing/2014/main" id="{94B54671-22A0-44ED-B785-2E5A7064626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9D9F6A0-50FD-4BFA-8C65-E542AB9CE6FD}"/>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260311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02F865E-9B37-4D22-BA5D-4D410EF32DB1}"/>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295E074F-4558-4204-AB09-726362D41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3C4BE3FA-0416-4382-BA9E-A64D1F47F247}"/>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30D9DA91-93E9-415B-B5E3-38D50F34D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3BF75091-D21B-40F7-946F-B6C2900D6FF9}"/>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0E01D296-3198-4546-B72E-17249FEDFE1C}"/>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8" name="Označba mesta noge 7">
            <a:extLst>
              <a:ext uri="{FF2B5EF4-FFF2-40B4-BE49-F238E27FC236}">
                <a16:creationId xmlns:a16="http://schemas.microsoft.com/office/drawing/2014/main" id="{6DC9328E-FE15-4151-B1EF-7328B9C9CBEA}"/>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E8106E8E-C6B6-45BE-98B3-83EBC2F0D2C1}"/>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157281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2F342A-4587-4947-90DE-A275D1CF512E}"/>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6F25B21B-6474-4780-9E89-A52055C6A6ED}"/>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4" name="Označba mesta noge 3">
            <a:extLst>
              <a:ext uri="{FF2B5EF4-FFF2-40B4-BE49-F238E27FC236}">
                <a16:creationId xmlns:a16="http://schemas.microsoft.com/office/drawing/2014/main" id="{9E1DF3D3-BD7E-4D86-B9D7-EA727C5E40A3}"/>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670F405E-35DE-4A8E-B3C9-BEBA693CC631}"/>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277917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50033594-81C9-44EB-B38B-915CE136F1F5}"/>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3" name="Označba mesta noge 2">
            <a:extLst>
              <a:ext uri="{FF2B5EF4-FFF2-40B4-BE49-F238E27FC236}">
                <a16:creationId xmlns:a16="http://schemas.microsoft.com/office/drawing/2014/main" id="{78BE8C7B-FA5C-432A-A1C1-0FF7CA86DFD4}"/>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B8ECA619-271F-4842-A47E-1E3790F235B1}"/>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42441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10D2D6-D580-4C8F-A3AE-CD5CE636DC8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088D24EE-1693-478A-8ACD-5406CF49C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5A9C28F-F89C-4A48-9693-758B7E4EC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9112A3D-5263-4F28-9E27-426772A26EC4}"/>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6" name="Označba mesta noge 5">
            <a:extLst>
              <a:ext uri="{FF2B5EF4-FFF2-40B4-BE49-F238E27FC236}">
                <a16:creationId xmlns:a16="http://schemas.microsoft.com/office/drawing/2014/main" id="{7C04FAC1-04CA-4C55-94D1-50C3DA8D5F0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6B3F303-27C9-40AB-9492-9B00380732B9}"/>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239199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D54C3E-A4C6-4746-B557-B4A52260B4D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8AD427EA-6661-4FAF-9942-A971C6E345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C792A446-353F-4FFD-8832-A38345F83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06AEAFCC-BE57-41BD-90ED-A3685131C36C}"/>
              </a:ext>
            </a:extLst>
          </p:cNvPr>
          <p:cNvSpPr>
            <a:spLocks noGrp="1"/>
          </p:cNvSpPr>
          <p:nvPr>
            <p:ph type="dt" sz="half" idx="10"/>
          </p:nvPr>
        </p:nvSpPr>
        <p:spPr/>
        <p:txBody>
          <a:bodyPr/>
          <a:lstStyle/>
          <a:p>
            <a:fld id="{84EA82E5-E425-451D-A8DE-363260FE91FA}" type="datetimeFigureOut">
              <a:rPr lang="sl-SI" smtClean="0"/>
              <a:t>7.1.2021</a:t>
            </a:fld>
            <a:endParaRPr lang="sl-SI"/>
          </a:p>
        </p:txBody>
      </p:sp>
      <p:sp>
        <p:nvSpPr>
          <p:cNvPr id="6" name="Označba mesta noge 5">
            <a:extLst>
              <a:ext uri="{FF2B5EF4-FFF2-40B4-BE49-F238E27FC236}">
                <a16:creationId xmlns:a16="http://schemas.microsoft.com/office/drawing/2014/main" id="{A0C66544-B4D3-474B-B771-405084E4F255}"/>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0EE56C4-DD9D-4D5C-B40C-0910AD4A96D8}"/>
              </a:ext>
            </a:extLst>
          </p:cNvPr>
          <p:cNvSpPr>
            <a:spLocks noGrp="1"/>
          </p:cNvSpPr>
          <p:nvPr>
            <p:ph type="sldNum" sz="quarter" idx="12"/>
          </p:nvPr>
        </p:nvSpPr>
        <p:spPr/>
        <p:txBody>
          <a:bodyPr/>
          <a:lstStyle/>
          <a:p>
            <a:fld id="{85D01ED3-8BDF-4235-8312-CF2AA614CB2A}" type="slidenum">
              <a:rPr lang="sl-SI" smtClean="0"/>
              <a:t>‹#›</a:t>
            </a:fld>
            <a:endParaRPr lang="sl-SI"/>
          </a:p>
        </p:txBody>
      </p:sp>
    </p:spTree>
    <p:extLst>
      <p:ext uri="{BB962C8B-B14F-4D97-AF65-F5344CB8AC3E}">
        <p14:creationId xmlns:p14="http://schemas.microsoft.com/office/powerpoint/2010/main" val="164337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28B97DA3-0732-4EB9-9EDB-358CD3C02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C902323-6780-479B-8B9C-1461B72702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D4B5E9C-175D-4016-80E1-C155E7B53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82E5-E425-451D-A8DE-363260FE91FA}" type="datetimeFigureOut">
              <a:rPr lang="sl-SI" smtClean="0"/>
              <a:t>7.1.2021</a:t>
            </a:fld>
            <a:endParaRPr lang="sl-SI"/>
          </a:p>
        </p:txBody>
      </p:sp>
      <p:sp>
        <p:nvSpPr>
          <p:cNvPr id="5" name="Označba mesta noge 4">
            <a:extLst>
              <a:ext uri="{FF2B5EF4-FFF2-40B4-BE49-F238E27FC236}">
                <a16:creationId xmlns:a16="http://schemas.microsoft.com/office/drawing/2014/main" id="{0904651E-48B6-4385-94B7-322940F91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EB01600F-1F97-4225-8F77-583E6D075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01ED3-8BDF-4235-8312-CF2AA614CB2A}" type="slidenum">
              <a:rPr lang="sl-SI" smtClean="0"/>
              <a:t>‹#›</a:t>
            </a:fld>
            <a:endParaRPr lang="sl-SI"/>
          </a:p>
        </p:txBody>
      </p:sp>
    </p:spTree>
    <p:extLst>
      <p:ext uri="{BB962C8B-B14F-4D97-AF65-F5344CB8AC3E}">
        <p14:creationId xmlns:p14="http://schemas.microsoft.com/office/powerpoint/2010/main" val="226407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s://sl.wikipedia.org/wiki/Slika:Psenica_najlepsi_cvet_ljproza1.jpg" TargetMode="External"/><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sl.wikipedia.org/wiki/Kristina_Brenk"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9.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DD661705-B402-4DC8-99B3-205247492EDB}"/>
              </a:ext>
            </a:extLst>
          </p:cNvPr>
          <p:cNvSpPr>
            <a:spLocks noGrp="1"/>
          </p:cNvSpPr>
          <p:nvPr>
            <p:ph type="ctrTitle"/>
          </p:nvPr>
        </p:nvSpPr>
        <p:spPr>
          <a:xfrm>
            <a:off x="6585882" y="4267832"/>
            <a:ext cx="4805996" cy="1401448"/>
          </a:xfrm>
        </p:spPr>
        <p:txBody>
          <a:bodyPr anchor="t">
            <a:normAutofit/>
          </a:bodyPr>
          <a:lstStyle/>
          <a:p>
            <a:pPr algn="l"/>
            <a:r>
              <a:rPr lang="sl-SI" sz="4400" b="1" dirty="0">
                <a:solidFill>
                  <a:srgbClr val="000000"/>
                </a:solidFill>
              </a:rPr>
              <a:t>Kristina Brenkova</a:t>
            </a:r>
            <a:r>
              <a:rPr lang="sl-SI" sz="4400" dirty="0">
                <a:solidFill>
                  <a:srgbClr val="000000"/>
                </a:solidFill>
              </a:rPr>
              <a:t>	</a:t>
            </a:r>
          </a:p>
        </p:txBody>
      </p:sp>
      <p:sp>
        <p:nvSpPr>
          <p:cNvPr id="3" name="Podnaslov 2">
            <a:extLst>
              <a:ext uri="{FF2B5EF4-FFF2-40B4-BE49-F238E27FC236}">
                <a16:creationId xmlns:a16="http://schemas.microsoft.com/office/drawing/2014/main" id="{67B0D57A-2965-4F13-809A-C51D59BEFEBA}"/>
              </a:ext>
            </a:extLst>
          </p:cNvPr>
          <p:cNvSpPr>
            <a:spLocks noGrp="1"/>
          </p:cNvSpPr>
          <p:nvPr>
            <p:ph type="subTitle" idx="1"/>
          </p:nvPr>
        </p:nvSpPr>
        <p:spPr>
          <a:xfrm>
            <a:off x="6432197" y="2590168"/>
            <a:ext cx="4805691" cy="838831"/>
          </a:xfrm>
        </p:spPr>
        <p:txBody>
          <a:bodyPr anchor="b">
            <a:normAutofit/>
          </a:bodyPr>
          <a:lstStyle/>
          <a:p>
            <a:pPr algn="l"/>
            <a:r>
              <a:rPr lang="sl-SI" sz="3600" b="1" dirty="0">
                <a:solidFill>
                  <a:srgbClr val="FF0000"/>
                </a:solidFill>
              </a:rPr>
              <a:t>Kaj manjka Ljubljani? </a:t>
            </a:r>
          </a:p>
        </p:txBody>
      </p:sp>
      <p:sp>
        <p:nvSpPr>
          <p:cNvPr id="13"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ka 3">
            <a:extLst>
              <a:ext uri="{FF2B5EF4-FFF2-40B4-BE49-F238E27FC236}">
                <a16:creationId xmlns:a16="http://schemas.microsoft.com/office/drawing/2014/main" id="{A3F83214-1FF2-41EC-A109-4F6CFB39FDD5}"/>
              </a:ext>
            </a:extLst>
          </p:cNvPr>
          <p:cNvPicPr>
            <a:picLocks noChangeAspect="1"/>
          </p:cNvPicPr>
          <p:nvPr/>
        </p:nvPicPr>
        <p:blipFill rotWithShape="1">
          <a:blip r:embed="rId3">
            <a:alphaModFix/>
          </a:blip>
          <a:srcRect l="2302" r="13116" b="2"/>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84981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slov 1">
            <a:extLst>
              <a:ext uri="{FF2B5EF4-FFF2-40B4-BE49-F238E27FC236}">
                <a16:creationId xmlns:a16="http://schemas.microsoft.com/office/drawing/2014/main" id="{31D0FA0C-135E-4796-B099-7DE1E4D4C999}"/>
              </a:ext>
            </a:extLst>
          </p:cNvPr>
          <p:cNvSpPr>
            <a:spLocks noGrp="1"/>
          </p:cNvSpPr>
          <p:nvPr>
            <p:ph type="title"/>
          </p:nvPr>
        </p:nvSpPr>
        <p:spPr>
          <a:xfrm>
            <a:off x="851105" y="1884513"/>
            <a:ext cx="4672584" cy="2101070"/>
          </a:xfrm>
        </p:spPr>
        <p:txBody>
          <a:bodyPr vert="horz" lIns="91440" tIns="45720" rIns="91440" bIns="45720" rtlCol="0" anchor="t">
            <a:normAutofit/>
          </a:bodyPr>
          <a:lstStyle/>
          <a:p>
            <a:r>
              <a:rPr lang="en-US" sz="3700" dirty="0">
                <a:solidFill>
                  <a:srgbClr val="000000"/>
                </a:solidFill>
              </a:rPr>
              <a:t>ILIRIJA VSTANI – </a:t>
            </a:r>
            <a:r>
              <a:rPr lang="en-US" sz="3700" dirty="0" err="1">
                <a:solidFill>
                  <a:srgbClr val="000000"/>
                </a:solidFill>
              </a:rPr>
              <a:t>besede</a:t>
            </a:r>
            <a:r>
              <a:rPr lang="en-US" sz="3700" dirty="0">
                <a:solidFill>
                  <a:srgbClr val="000000"/>
                </a:solidFill>
              </a:rPr>
              <a:t> Valentina </a:t>
            </a:r>
            <a:r>
              <a:rPr lang="en-US" sz="3700" dirty="0" err="1">
                <a:solidFill>
                  <a:srgbClr val="000000"/>
                </a:solidFill>
              </a:rPr>
              <a:t>Vodnika</a:t>
            </a:r>
            <a:r>
              <a:rPr lang="en-US" sz="3700" dirty="0">
                <a:solidFill>
                  <a:srgbClr val="000000"/>
                </a:solidFill>
              </a:rPr>
              <a:t> v </a:t>
            </a:r>
            <a:r>
              <a:rPr lang="en-US" sz="3700" dirty="0" err="1">
                <a:solidFill>
                  <a:srgbClr val="000000"/>
                </a:solidFill>
              </a:rPr>
              <a:t>času</a:t>
            </a:r>
            <a:r>
              <a:rPr lang="en-US" sz="3700" dirty="0">
                <a:solidFill>
                  <a:srgbClr val="000000"/>
                </a:solidFill>
              </a:rPr>
              <a:t> </a:t>
            </a:r>
            <a:r>
              <a:rPr lang="en-US" sz="3700" dirty="0" err="1">
                <a:solidFill>
                  <a:srgbClr val="000000"/>
                </a:solidFill>
              </a:rPr>
              <a:t>francoske</a:t>
            </a:r>
            <a:r>
              <a:rPr lang="en-US" sz="3700" dirty="0">
                <a:solidFill>
                  <a:srgbClr val="000000"/>
                </a:solidFill>
              </a:rPr>
              <a:t> </a:t>
            </a:r>
            <a:r>
              <a:rPr lang="en-US" sz="3700" dirty="0" err="1">
                <a:solidFill>
                  <a:srgbClr val="000000"/>
                </a:solidFill>
              </a:rPr>
              <a:t>oblasti</a:t>
            </a:r>
            <a:endParaRPr lang="en-US" sz="3700" dirty="0">
              <a:solidFill>
                <a:srgbClr val="000000"/>
              </a:solidFill>
            </a:endParaRPr>
          </a:p>
        </p:txBody>
      </p:sp>
      <p:sp>
        <p:nvSpPr>
          <p:cNvPr id="12"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Slika 2">
            <a:extLst>
              <a:ext uri="{FF2B5EF4-FFF2-40B4-BE49-F238E27FC236}">
                <a16:creationId xmlns:a16="http://schemas.microsoft.com/office/drawing/2014/main" id="{AA62D705-0947-4136-8B90-FD80565A9601}"/>
              </a:ext>
            </a:extLst>
          </p:cNvPr>
          <p:cNvPicPr>
            <a:picLocks noChangeAspect="1"/>
          </p:cNvPicPr>
          <p:nvPr/>
        </p:nvPicPr>
        <p:blipFill rotWithShape="1">
          <a:blip r:embed="rId3"/>
          <a:srcRect t="7843" r="1" b="1563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2254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slov 1">
            <a:extLst>
              <a:ext uri="{FF2B5EF4-FFF2-40B4-BE49-F238E27FC236}">
                <a16:creationId xmlns:a16="http://schemas.microsoft.com/office/drawing/2014/main" id="{A110D7FE-2991-4886-B5AE-BCF0EF6AC3F0}"/>
              </a:ext>
            </a:extLst>
          </p:cNvPr>
          <p:cNvSpPr>
            <a:spLocks noGrp="1"/>
          </p:cNvSpPr>
          <p:nvPr>
            <p:ph type="title"/>
          </p:nvPr>
        </p:nvSpPr>
        <p:spPr>
          <a:xfrm>
            <a:off x="482522" y="869274"/>
            <a:ext cx="4672584" cy="2101070"/>
          </a:xfrm>
        </p:spPr>
        <p:txBody>
          <a:bodyPr vert="horz" lIns="91440" tIns="45720" rIns="91440" bIns="45720" rtlCol="0" anchor="t">
            <a:noAutofit/>
          </a:bodyPr>
          <a:lstStyle/>
          <a:p>
            <a:r>
              <a:rPr lang="en-US" sz="3200" dirty="0">
                <a:solidFill>
                  <a:srgbClr val="000000"/>
                </a:solidFill>
                <a:latin typeface="+mn-lt"/>
              </a:rPr>
              <a:t>KRIŽANKE - </a:t>
            </a:r>
            <a:r>
              <a:rPr lang="en-US" sz="3200" b="0" i="0" dirty="0">
                <a:solidFill>
                  <a:srgbClr val="000000"/>
                </a:solidFill>
                <a:effectLst/>
                <a:latin typeface="+mn-lt"/>
              </a:rPr>
              <a:t> je </a:t>
            </a:r>
            <a:r>
              <a:rPr lang="en-US" sz="3200" b="0" i="0" dirty="0" err="1">
                <a:solidFill>
                  <a:srgbClr val="000000"/>
                </a:solidFill>
                <a:effectLst/>
                <a:latin typeface="+mn-lt"/>
              </a:rPr>
              <a:t>skupno</a:t>
            </a:r>
            <a:r>
              <a:rPr lang="en-US" sz="3200" b="0" i="0" dirty="0">
                <a:solidFill>
                  <a:srgbClr val="000000"/>
                </a:solidFill>
                <a:effectLst/>
                <a:latin typeface="+mn-lt"/>
              </a:rPr>
              <a:t> </a:t>
            </a:r>
            <a:r>
              <a:rPr lang="en-US" sz="3200" b="0" i="0" dirty="0" err="1">
                <a:solidFill>
                  <a:srgbClr val="000000"/>
                </a:solidFill>
                <a:effectLst/>
                <a:latin typeface="+mn-lt"/>
              </a:rPr>
              <a:t>ime</a:t>
            </a:r>
            <a:r>
              <a:rPr lang="en-US" sz="3200" b="0" i="0" dirty="0">
                <a:solidFill>
                  <a:srgbClr val="000000"/>
                </a:solidFill>
                <a:effectLst/>
                <a:latin typeface="+mn-lt"/>
              </a:rPr>
              <a:t> za </a:t>
            </a:r>
            <a:r>
              <a:rPr lang="en-US" sz="3200" b="0" i="0" dirty="0" err="1">
                <a:solidFill>
                  <a:srgbClr val="000000"/>
                </a:solidFill>
                <a:effectLst/>
                <a:latin typeface="+mn-lt"/>
              </a:rPr>
              <a:t>kompleks</a:t>
            </a:r>
            <a:r>
              <a:rPr lang="en-US" sz="3200" b="0" i="0" dirty="0">
                <a:solidFill>
                  <a:srgbClr val="000000"/>
                </a:solidFill>
                <a:effectLst/>
                <a:latin typeface="+mn-lt"/>
              </a:rPr>
              <a:t> </a:t>
            </a:r>
            <a:r>
              <a:rPr lang="en-US" sz="3200" b="0" i="0" dirty="0" err="1">
                <a:solidFill>
                  <a:srgbClr val="000000"/>
                </a:solidFill>
                <a:effectLst/>
                <a:latin typeface="+mn-lt"/>
              </a:rPr>
              <a:t>nekdanjega</a:t>
            </a:r>
            <a:r>
              <a:rPr lang="en-US" sz="3200" b="0" i="0" dirty="0">
                <a:solidFill>
                  <a:srgbClr val="000000"/>
                </a:solidFill>
                <a:effectLst/>
                <a:latin typeface="+mn-lt"/>
              </a:rPr>
              <a:t> </a:t>
            </a:r>
            <a:r>
              <a:rPr lang="en-US" sz="3200" b="0" i="0" dirty="0" err="1">
                <a:solidFill>
                  <a:srgbClr val="000000"/>
                </a:solidFill>
                <a:effectLst/>
                <a:latin typeface="+mn-lt"/>
              </a:rPr>
              <a:t>samostana</a:t>
            </a:r>
            <a:r>
              <a:rPr lang="en-US" sz="3200" b="0" i="0" dirty="0">
                <a:solidFill>
                  <a:srgbClr val="000000"/>
                </a:solidFill>
                <a:effectLst/>
                <a:latin typeface="+mn-lt"/>
              </a:rPr>
              <a:t>.  </a:t>
            </a:r>
            <a:r>
              <a:rPr lang="en-US" sz="3200" b="0" i="0" dirty="0" err="1">
                <a:solidFill>
                  <a:srgbClr val="000000"/>
                </a:solidFill>
                <a:effectLst/>
                <a:latin typeface="+mn-lt"/>
              </a:rPr>
              <a:t>Zunanji</a:t>
            </a:r>
            <a:r>
              <a:rPr lang="en-US" sz="3200" b="0" i="0" dirty="0">
                <a:solidFill>
                  <a:srgbClr val="000000"/>
                </a:solidFill>
                <a:effectLst/>
                <a:latin typeface="+mn-lt"/>
              </a:rPr>
              <a:t> </a:t>
            </a:r>
            <a:r>
              <a:rPr lang="en-US" sz="3200" b="0" i="0" dirty="0" err="1">
                <a:solidFill>
                  <a:srgbClr val="000000"/>
                </a:solidFill>
                <a:effectLst/>
                <a:latin typeface="+mn-lt"/>
              </a:rPr>
              <a:t>prostori</a:t>
            </a:r>
            <a:r>
              <a:rPr lang="en-US" sz="3200" b="0" i="0" dirty="0">
                <a:solidFill>
                  <a:srgbClr val="000000"/>
                </a:solidFill>
                <a:effectLst/>
                <a:latin typeface="+mn-lt"/>
              </a:rPr>
              <a:t> </a:t>
            </a:r>
            <a:r>
              <a:rPr lang="en-US" sz="3200" b="0" i="0" dirty="0" err="1">
                <a:solidFill>
                  <a:srgbClr val="000000"/>
                </a:solidFill>
                <a:effectLst/>
                <a:latin typeface="+mn-lt"/>
              </a:rPr>
              <a:t>služijo</a:t>
            </a:r>
            <a:r>
              <a:rPr lang="en-US" sz="3200" b="0" i="0" dirty="0">
                <a:solidFill>
                  <a:srgbClr val="000000"/>
                </a:solidFill>
                <a:effectLst/>
                <a:latin typeface="+mn-lt"/>
              </a:rPr>
              <a:t> </a:t>
            </a:r>
            <a:r>
              <a:rPr lang="en-US" sz="3200" b="0" i="0" dirty="0" err="1">
                <a:solidFill>
                  <a:srgbClr val="000000"/>
                </a:solidFill>
                <a:effectLst/>
                <a:latin typeface="+mn-lt"/>
              </a:rPr>
              <a:t>kot</a:t>
            </a:r>
            <a:r>
              <a:rPr lang="en-US" sz="3200" b="0" i="0" dirty="0">
                <a:solidFill>
                  <a:srgbClr val="000000"/>
                </a:solidFill>
                <a:effectLst/>
                <a:latin typeface="+mn-lt"/>
              </a:rPr>
              <a:t> </a:t>
            </a:r>
            <a:r>
              <a:rPr lang="en-US" sz="3200" b="0" i="0" dirty="0" err="1">
                <a:solidFill>
                  <a:srgbClr val="000000"/>
                </a:solidFill>
                <a:effectLst/>
                <a:latin typeface="+mn-lt"/>
              </a:rPr>
              <a:t>prostori</a:t>
            </a:r>
            <a:r>
              <a:rPr lang="en-US" sz="3200" b="0" i="0" dirty="0">
                <a:solidFill>
                  <a:srgbClr val="000000"/>
                </a:solidFill>
                <a:effectLst/>
                <a:latin typeface="+mn-lt"/>
              </a:rPr>
              <a:t> za </a:t>
            </a:r>
            <a:r>
              <a:rPr lang="en-US" sz="3200" b="0" i="0" dirty="0" err="1">
                <a:solidFill>
                  <a:srgbClr val="000000"/>
                </a:solidFill>
                <a:effectLst/>
                <a:latin typeface="+mn-lt"/>
              </a:rPr>
              <a:t>različne</a:t>
            </a:r>
            <a:r>
              <a:rPr lang="en-US" sz="3200" b="0" i="0" dirty="0">
                <a:solidFill>
                  <a:srgbClr val="000000"/>
                </a:solidFill>
                <a:effectLst/>
                <a:latin typeface="+mn-lt"/>
              </a:rPr>
              <a:t> </a:t>
            </a:r>
            <a:r>
              <a:rPr lang="en-US" sz="3200" b="0" i="0" dirty="0" err="1">
                <a:solidFill>
                  <a:srgbClr val="000000"/>
                </a:solidFill>
                <a:effectLst/>
                <a:latin typeface="+mn-lt"/>
              </a:rPr>
              <a:t>kulturne</a:t>
            </a:r>
            <a:r>
              <a:rPr lang="en-US" sz="3200" b="0" i="0" dirty="0">
                <a:solidFill>
                  <a:srgbClr val="000000"/>
                </a:solidFill>
                <a:effectLst/>
                <a:latin typeface="+mn-lt"/>
              </a:rPr>
              <a:t> </a:t>
            </a:r>
            <a:r>
              <a:rPr lang="en-US" sz="3200" b="0" i="0" dirty="0" err="1">
                <a:solidFill>
                  <a:srgbClr val="000000"/>
                </a:solidFill>
                <a:effectLst/>
                <a:latin typeface="+mn-lt"/>
              </a:rPr>
              <a:t>prireditve</a:t>
            </a:r>
            <a:r>
              <a:rPr lang="en-US" sz="3200" b="0" i="0" dirty="0">
                <a:solidFill>
                  <a:srgbClr val="000000"/>
                </a:solidFill>
                <a:effectLst/>
                <a:latin typeface="+mn-lt"/>
              </a:rPr>
              <a:t>; </a:t>
            </a:r>
            <a:r>
              <a:rPr lang="en-US" sz="3200" b="0" i="0" dirty="0" err="1">
                <a:solidFill>
                  <a:srgbClr val="000000"/>
                </a:solidFill>
                <a:effectLst/>
                <a:latin typeface="+mn-lt"/>
              </a:rPr>
              <a:t>ob</a:t>
            </a:r>
            <a:r>
              <a:rPr lang="en-US" sz="3200" b="0" i="0" dirty="0">
                <a:solidFill>
                  <a:srgbClr val="000000"/>
                </a:solidFill>
                <a:effectLst/>
                <a:latin typeface="+mn-lt"/>
              </a:rPr>
              <a:t> </a:t>
            </a:r>
            <a:r>
              <a:rPr lang="en-US" sz="3200" b="0" i="0" dirty="0" err="1">
                <a:solidFill>
                  <a:srgbClr val="000000"/>
                </a:solidFill>
                <a:effectLst/>
                <a:latin typeface="+mn-lt"/>
              </a:rPr>
              <a:t>velikem</a:t>
            </a:r>
            <a:r>
              <a:rPr lang="en-US" sz="3200" b="0" i="0" dirty="0">
                <a:solidFill>
                  <a:srgbClr val="000000"/>
                </a:solidFill>
                <a:effectLst/>
                <a:latin typeface="+mn-lt"/>
              </a:rPr>
              <a:t> </a:t>
            </a:r>
            <a:r>
              <a:rPr lang="en-US" sz="3200" b="0" i="0" dirty="0" err="1">
                <a:solidFill>
                  <a:srgbClr val="000000"/>
                </a:solidFill>
                <a:effectLst/>
                <a:latin typeface="+mn-lt"/>
              </a:rPr>
              <a:t>dvorišču</a:t>
            </a:r>
            <a:r>
              <a:rPr lang="en-US" sz="3200" b="0" i="0" dirty="0">
                <a:solidFill>
                  <a:srgbClr val="000000"/>
                </a:solidFill>
                <a:effectLst/>
                <a:latin typeface="+mn-lt"/>
              </a:rPr>
              <a:t> je </a:t>
            </a:r>
            <a:r>
              <a:rPr lang="en-US" sz="3200" b="0" i="0" dirty="0" err="1">
                <a:solidFill>
                  <a:srgbClr val="000000"/>
                </a:solidFill>
                <a:effectLst/>
                <a:latin typeface="+mn-lt"/>
              </a:rPr>
              <a:t>gostinski</a:t>
            </a:r>
            <a:r>
              <a:rPr lang="en-US" sz="3200" b="0" i="0" dirty="0">
                <a:solidFill>
                  <a:srgbClr val="000000"/>
                </a:solidFill>
                <a:effectLst/>
                <a:latin typeface="+mn-lt"/>
              </a:rPr>
              <a:t> </a:t>
            </a:r>
            <a:r>
              <a:rPr lang="en-US" sz="3200" b="0" i="0" dirty="0" err="1">
                <a:solidFill>
                  <a:srgbClr val="000000"/>
                </a:solidFill>
                <a:effectLst/>
                <a:latin typeface="+mn-lt"/>
              </a:rPr>
              <a:t>lokal</a:t>
            </a:r>
            <a:r>
              <a:rPr lang="en-US" sz="3200" b="0" i="0" dirty="0">
                <a:solidFill>
                  <a:srgbClr val="000000"/>
                </a:solidFill>
                <a:effectLst/>
                <a:latin typeface="+mn-lt"/>
              </a:rPr>
              <a:t> </a:t>
            </a:r>
            <a:r>
              <a:rPr lang="en-US" sz="3200" b="0" i="0" dirty="0" err="1">
                <a:solidFill>
                  <a:srgbClr val="000000"/>
                </a:solidFill>
                <a:effectLst/>
                <a:latin typeface="+mn-lt"/>
              </a:rPr>
              <a:t>Plečnikov</a:t>
            </a:r>
            <a:r>
              <a:rPr lang="en-US" sz="3200" b="0" i="0" dirty="0">
                <a:solidFill>
                  <a:srgbClr val="000000"/>
                </a:solidFill>
                <a:effectLst/>
                <a:latin typeface="+mn-lt"/>
              </a:rPr>
              <a:t> </a:t>
            </a:r>
            <a:r>
              <a:rPr lang="en-US" sz="3200" b="0" i="0" dirty="0" err="1">
                <a:solidFill>
                  <a:srgbClr val="000000"/>
                </a:solidFill>
                <a:effectLst/>
                <a:latin typeface="+mn-lt"/>
              </a:rPr>
              <a:t>hram</a:t>
            </a:r>
            <a:r>
              <a:rPr lang="en-US" sz="3200" b="0" i="0" dirty="0">
                <a:solidFill>
                  <a:srgbClr val="000000"/>
                </a:solidFill>
                <a:effectLst/>
                <a:latin typeface="+mn-lt"/>
              </a:rPr>
              <a:t>. Ima </a:t>
            </a:r>
            <a:r>
              <a:rPr lang="en-US" sz="3200" b="0" i="0" dirty="0" err="1">
                <a:solidFill>
                  <a:srgbClr val="000000"/>
                </a:solidFill>
                <a:effectLst/>
                <a:latin typeface="+mn-lt"/>
              </a:rPr>
              <a:t>ohranjeno</a:t>
            </a:r>
            <a:r>
              <a:rPr lang="en-US" sz="3200" b="0" i="0" dirty="0">
                <a:solidFill>
                  <a:srgbClr val="000000"/>
                </a:solidFill>
                <a:effectLst/>
                <a:latin typeface="+mn-lt"/>
              </a:rPr>
              <a:t> </a:t>
            </a:r>
            <a:r>
              <a:rPr lang="en-US" sz="3200" b="0" i="0" dirty="0" err="1">
                <a:solidFill>
                  <a:srgbClr val="000000"/>
                </a:solidFill>
                <a:effectLst/>
                <a:latin typeface="+mn-lt"/>
              </a:rPr>
              <a:t>notranjo</a:t>
            </a:r>
            <a:r>
              <a:rPr lang="en-US" sz="3200" b="0" i="0" dirty="0">
                <a:solidFill>
                  <a:srgbClr val="000000"/>
                </a:solidFill>
                <a:effectLst/>
                <a:latin typeface="+mn-lt"/>
              </a:rPr>
              <a:t> </a:t>
            </a:r>
            <a:r>
              <a:rPr lang="en-US" sz="3200" b="0" i="0" dirty="0" err="1">
                <a:solidFill>
                  <a:srgbClr val="000000"/>
                </a:solidFill>
                <a:effectLst/>
                <a:latin typeface="+mn-lt"/>
              </a:rPr>
              <a:t>opremo</a:t>
            </a:r>
            <a:r>
              <a:rPr lang="en-US" sz="3200" b="0" i="0" dirty="0">
                <a:solidFill>
                  <a:srgbClr val="000000"/>
                </a:solidFill>
                <a:effectLst/>
                <a:latin typeface="+mn-lt"/>
              </a:rPr>
              <a:t>, </a:t>
            </a:r>
            <a:r>
              <a:rPr lang="en-US" sz="3200" b="0" i="0" dirty="0" err="1">
                <a:solidFill>
                  <a:srgbClr val="000000"/>
                </a:solidFill>
                <a:effectLst/>
                <a:latin typeface="+mn-lt"/>
              </a:rPr>
              <a:t>narejeno</a:t>
            </a:r>
            <a:r>
              <a:rPr lang="en-US" sz="3200" b="0" i="0" dirty="0">
                <a:solidFill>
                  <a:srgbClr val="000000"/>
                </a:solidFill>
                <a:effectLst/>
                <a:latin typeface="+mn-lt"/>
              </a:rPr>
              <a:t> po </a:t>
            </a:r>
            <a:r>
              <a:rPr lang="en-US" sz="3200" b="0" i="0" dirty="0" err="1">
                <a:solidFill>
                  <a:srgbClr val="000000"/>
                </a:solidFill>
                <a:effectLst/>
                <a:latin typeface="+mn-lt"/>
              </a:rPr>
              <a:t>Plečnikovih</a:t>
            </a:r>
            <a:r>
              <a:rPr lang="en-US" sz="3200" b="0" i="0" dirty="0">
                <a:solidFill>
                  <a:srgbClr val="000000"/>
                </a:solidFill>
                <a:effectLst/>
                <a:latin typeface="+mn-lt"/>
              </a:rPr>
              <a:t> </a:t>
            </a:r>
            <a:r>
              <a:rPr lang="en-US" sz="3200" b="0" i="0" dirty="0" err="1">
                <a:solidFill>
                  <a:srgbClr val="000000"/>
                </a:solidFill>
                <a:effectLst/>
                <a:latin typeface="+mn-lt"/>
              </a:rPr>
              <a:t>zamislih</a:t>
            </a:r>
            <a:r>
              <a:rPr lang="en-US" sz="3200" b="0" i="0" dirty="0">
                <a:solidFill>
                  <a:srgbClr val="000000"/>
                </a:solidFill>
                <a:effectLst/>
                <a:latin typeface="+mn-lt"/>
              </a:rPr>
              <a:t>.</a:t>
            </a:r>
            <a:endParaRPr lang="en-US" sz="3200" dirty="0">
              <a:solidFill>
                <a:srgbClr val="000000"/>
              </a:solidFill>
              <a:latin typeface="+mn-lt"/>
            </a:endParaRPr>
          </a:p>
        </p:txBody>
      </p:sp>
      <p:sp>
        <p:nvSpPr>
          <p:cNvPr id="12"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Slika 2">
            <a:extLst>
              <a:ext uri="{FF2B5EF4-FFF2-40B4-BE49-F238E27FC236}">
                <a16:creationId xmlns:a16="http://schemas.microsoft.com/office/drawing/2014/main" id="{79D99465-FE56-43AA-9E1C-6E318CF6F284}"/>
              </a:ext>
            </a:extLst>
          </p:cNvPr>
          <p:cNvPicPr>
            <a:picLocks noChangeAspect="1"/>
          </p:cNvPicPr>
          <p:nvPr/>
        </p:nvPicPr>
        <p:blipFill rotWithShape="1">
          <a:blip r:embed="rId3"/>
          <a:srcRect l="22249" r="19529"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45012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9E94EA-29E2-47F2-87E3-68AB32F1AED0}"/>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kern="1200">
                <a:solidFill>
                  <a:schemeClr val="tx1"/>
                </a:solidFill>
                <a:latin typeface="+mj-lt"/>
                <a:ea typeface="+mj-ea"/>
                <a:cs typeface="+mj-cs"/>
              </a:rPr>
              <a:t>JOŽE PLEČNIK – slovenski arhitekt </a:t>
            </a:r>
          </a:p>
        </p:txBody>
      </p:sp>
      <p:sp>
        <p:nvSpPr>
          <p:cNvPr id="73" name="Freeform: Shape 72">
            <a:extLst>
              <a:ext uri="{FF2B5EF4-FFF2-40B4-BE49-F238E27FC236}">
                <a16:creationId xmlns:a16="http://schemas.microsoft.com/office/drawing/2014/main" id="{F6E384F5-137A-40B1-97F0-694CC6ECD5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DBC4630-03DA-474F-BBCB-BA3AE6B317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lika 4">
            <a:extLst>
              <a:ext uri="{FF2B5EF4-FFF2-40B4-BE49-F238E27FC236}">
                <a16:creationId xmlns:a16="http://schemas.microsoft.com/office/drawing/2014/main" id="{519904A9-6520-458C-B38D-0062A40E32BE}"/>
              </a:ext>
            </a:extLst>
          </p:cNvPr>
          <p:cNvPicPr>
            <a:picLocks noChangeAspect="1"/>
          </p:cNvPicPr>
          <p:nvPr/>
        </p:nvPicPr>
        <p:blipFill rotWithShape="1">
          <a:blip r:embed="rId2"/>
          <a:srcRect l="18418" r="23978" b="2"/>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3074" name="Picture 2" descr="Portret">
            <a:extLst>
              <a:ext uri="{FF2B5EF4-FFF2-40B4-BE49-F238E27FC236}">
                <a16:creationId xmlns:a16="http://schemas.microsoft.com/office/drawing/2014/main" id="{B769617C-A283-4BD1-A152-0E1AFE5EA7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44" r="-1" b="5905"/>
          <a:stretch/>
        </p:blipFill>
        <p:spPr bwMode="auto">
          <a:xfrm flipH="1">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77" name="Oval 76">
            <a:extLst>
              <a:ext uri="{FF2B5EF4-FFF2-40B4-BE49-F238E27FC236}">
                <a16:creationId xmlns:a16="http://schemas.microsoft.com/office/drawing/2014/main" id="{78418A25-6EAC-4140-BFE6-284E1925B5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a:extLst>
              <a:ext uri="{FF2B5EF4-FFF2-40B4-BE49-F238E27FC236}">
                <a16:creationId xmlns:a16="http://schemas.microsoft.com/office/drawing/2014/main" id="{6D770859-F4FE-40C9-ACAF-D469CAC950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544" b="-1"/>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6B9D64DB-4D5C-4A91-B45F-F301E3174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Slika 2">
            <a:extLst>
              <a:ext uri="{FF2B5EF4-FFF2-40B4-BE49-F238E27FC236}">
                <a16:creationId xmlns:a16="http://schemas.microsoft.com/office/drawing/2014/main" id="{8F456B69-9A98-4B2B-9A24-6BC50408A4D3}"/>
              </a:ext>
            </a:extLst>
          </p:cNvPr>
          <p:cNvPicPr>
            <a:picLocks noChangeAspect="1"/>
          </p:cNvPicPr>
          <p:nvPr/>
        </p:nvPicPr>
        <p:blipFill rotWithShape="1">
          <a:blip r:embed="rId5"/>
          <a:srcRect l="20396" r="18988"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81" name="Freeform: Shape 80">
            <a:extLst>
              <a:ext uri="{FF2B5EF4-FFF2-40B4-BE49-F238E27FC236}">
                <a16:creationId xmlns:a16="http://schemas.microsoft.com/office/drawing/2014/main" id="{CB14CE1B-4BC5-4EF2-BE3D-05E4F580B3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lika 3">
            <a:extLst>
              <a:ext uri="{FF2B5EF4-FFF2-40B4-BE49-F238E27FC236}">
                <a16:creationId xmlns:a16="http://schemas.microsoft.com/office/drawing/2014/main" id="{5562B307-5407-4A25-A7B5-B63DA879791A}"/>
              </a:ext>
            </a:extLst>
          </p:cNvPr>
          <p:cNvPicPr>
            <a:picLocks noChangeAspect="1"/>
          </p:cNvPicPr>
          <p:nvPr/>
        </p:nvPicPr>
        <p:blipFill rotWithShape="1">
          <a:blip r:embed="rId6"/>
          <a:srcRect l="15035" r="15937" b="-1"/>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426206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Pravokotnik 1">
            <a:extLst>
              <a:ext uri="{FF2B5EF4-FFF2-40B4-BE49-F238E27FC236}">
                <a16:creationId xmlns:a16="http://schemas.microsoft.com/office/drawing/2014/main" id="{465B15B4-1771-4DD5-B6FC-5B466D3C3FB7}"/>
              </a:ext>
            </a:extLst>
          </p:cNvPr>
          <p:cNvSpPr/>
          <p:nvPr/>
        </p:nvSpPr>
        <p:spPr>
          <a:xfrm>
            <a:off x="1334838" y="783578"/>
            <a:ext cx="4672584" cy="210107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dirty="0">
                <a:ln w="22225">
                  <a:solidFill>
                    <a:schemeClr val="accent2"/>
                  </a:solidFill>
                  <a:prstDash val="solid"/>
                </a:ln>
                <a:solidFill>
                  <a:srgbClr val="000000"/>
                </a:solidFill>
                <a:latin typeface="+mj-lt"/>
                <a:ea typeface="+mj-ea"/>
                <a:cs typeface="+mj-cs"/>
              </a:rPr>
              <a:t>DELO Z BESEDILOM</a:t>
            </a:r>
            <a:endParaRPr lang="en-US" sz="4400" b="1" cap="none" spc="0" dirty="0">
              <a:ln w="22225">
                <a:solidFill>
                  <a:schemeClr val="accent2"/>
                </a:solidFill>
                <a:prstDash val="solid"/>
              </a:ln>
              <a:solidFill>
                <a:srgbClr val="000000"/>
              </a:solidFill>
              <a:effectLst/>
              <a:latin typeface="+mj-lt"/>
              <a:ea typeface="+mj-ea"/>
              <a:cs typeface="+mj-cs"/>
            </a:endParaRPr>
          </a:p>
        </p:txBody>
      </p:sp>
      <p:sp>
        <p:nvSpPr>
          <p:cNvPr id="14"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lika 4">
            <a:extLst>
              <a:ext uri="{FF2B5EF4-FFF2-40B4-BE49-F238E27FC236}">
                <a16:creationId xmlns:a16="http://schemas.microsoft.com/office/drawing/2014/main" id="{26F517EC-DAD9-4D46-A112-BC6E7F0C6FC0}"/>
              </a:ext>
            </a:extLst>
          </p:cNvPr>
          <p:cNvPicPr>
            <a:picLocks noChangeAspect="1"/>
          </p:cNvPicPr>
          <p:nvPr/>
        </p:nvPicPr>
        <p:blipFill rotWithShape="1">
          <a:blip r:embed="rId3"/>
          <a:srcRect l="28692" r="13303"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PoljeZBesedilom 3">
            <a:extLst>
              <a:ext uri="{FF2B5EF4-FFF2-40B4-BE49-F238E27FC236}">
                <a16:creationId xmlns:a16="http://schemas.microsoft.com/office/drawing/2014/main" id="{AC3B02BF-CE79-40C9-A85F-C47E2347E3DB}"/>
              </a:ext>
            </a:extLst>
          </p:cNvPr>
          <p:cNvSpPr txBox="1"/>
          <p:nvPr/>
        </p:nvSpPr>
        <p:spPr>
          <a:xfrm>
            <a:off x="1" y="1819073"/>
            <a:ext cx="6184580" cy="2385268"/>
          </a:xfrm>
          <a:prstGeom prst="rect">
            <a:avLst/>
          </a:prstGeom>
          <a:noFill/>
        </p:spPr>
        <p:txBody>
          <a:bodyPr wrap="square">
            <a:spAutoFit/>
          </a:bodyPr>
          <a:lstStyle/>
          <a:p>
            <a:pPr algn="ctr">
              <a:spcAft>
                <a:spcPts val="600"/>
              </a:spcAft>
            </a:pPr>
            <a:r>
              <a:rPr lang="sl-SI"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l-SI" sz="4800" dirty="0">
                <a:effectLst/>
                <a:ea typeface="Times New Roman" panose="02020603050405020304" pitchFamily="18" charset="0"/>
                <a:cs typeface="Times New Roman" panose="02020603050405020304" pitchFamily="18" charset="0"/>
              </a:rPr>
              <a:t>Kako bi še lahko naslovili </a:t>
            </a:r>
          </a:p>
          <a:p>
            <a:pPr algn="ctr">
              <a:spcAft>
                <a:spcPts val="600"/>
              </a:spcAft>
            </a:pPr>
            <a:r>
              <a:rPr lang="sl-SI" sz="4800" dirty="0">
                <a:effectLst/>
                <a:ea typeface="Times New Roman" panose="02020603050405020304" pitchFamily="18" charset="0"/>
                <a:cs typeface="Times New Roman" panose="02020603050405020304" pitchFamily="18" charset="0"/>
              </a:rPr>
              <a:t>prebrano besedilo?</a:t>
            </a:r>
            <a:endParaRPr lang="sl-SI" sz="4800" dirty="0"/>
          </a:p>
        </p:txBody>
      </p:sp>
    </p:spTree>
    <p:extLst>
      <p:ext uri="{BB962C8B-B14F-4D97-AF65-F5344CB8AC3E}">
        <p14:creationId xmlns:p14="http://schemas.microsoft.com/office/powerpoint/2010/main" val="325133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PoljeZBesedilom 3">
            <a:extLst>
              <a:ext uri="{FF2B5EF4-FFF2-40B4-BE49-F238E27FC236}">
                <a16:creationId xmlns:a16="http://schemas.microsoft.com/office/drawing/2014/main" id="{E1251C18-7176-4765-AB7F-5A1889A8D1A0}"/>
              </a:ext>
            </a:extLst>
          </p:cNvPr>
          <p:cNvSpPr txBox="1"/>
          <p:nvPr/>
        </p:nvSpPr>
        <p:spPr>
          <a:xfrm>
            <a:off x="623924" y="2205023"/>
            <a:ext cx="4672584" cy="210107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dirty="0">
                <a:solidFill>
                  <a:srgbClr val="000000"/>
                </a:solidFill>
                <a:effectLst/>
                <a:latin typeface="+mj-lt"/>
                <a:ea typeface="+mj-ea"/>
                <a:cs typeface="+mj-cs"/>
              </a:rPr>
              <a:t> </a:t>
            </a:r>
            <a:r>
              <a:rPr lang="en-US" sz="4400" dirty="0" err="1">
                <a:solidFill>
                  <a:srgbClr val="000000"/>
                </a:solidFill>
                <a:effectLst/>
                <a:ea typeface="+mj-ea"/>
                <a:cs typeface="+mj-cs"/>
              </a:rPr>
              <a:t>Kdo</a:t>
            </a:r>
            <a:r>
              <a:rPr lang="en-US" sz="4400" dirty="0">
                <a:solidFill>
                  <a:srgbClr val="000000"/>
                </a:solidFill>
                <a:effectLst/>
                <a:ea typeface="+mj-ea"/>
                <a:cs typeface="+mj-cs"/>
              </a:rPr>
              <a:t> je </a:t>
            </a:r>
            <a:r>
              <a:rPr lang="en-US" sz="4400" dirty="0" err="1">
                <a:solidFill>
                  <a:srgbClr val="000000"/>
                </a:solidFill>
                <a:effectLst/>
                <a:ea typeface="+mj-ea"/>
                <a:cs typeface="+mj-cs"/>
              </a:rPr>
              <a:t>glavna</a:t>
            </a:r>
            <a:r>
              <a:rPr lang="en-US" sz="4400" dirty="0">
                <a:solidFill>
                  <a:srgbClr val="000000"/>
                </a:solidFill>
                <a:effectLst/>
                <a:ea typeface="+mj-ea"/>
                <a:cs typeface="+mj-cs"/>
              </a:rPr>
              <a:t> </a:t>
            </a:r>
            <a:r>
              <a:rPr lang="en-US" sz="4400" dirty="0" err="1">
                <a:solidFill>
                  <a:srgbClr val="000000"/>
                </a:solidFill>
                <a:effectLst/>
                <a:ea typeface="+mj-ea"/>
                <a:cs typeface="+mj-cs"/>
              </a:rPr>
              <a:t>književna</a:t>
            </a:r>
            <a:r>
              <a:rPr lang="en-US" sz="4400" dirty="0">
                <a:solidFill>
                  <a:srgbClr val="000000"/>
                </a:solidFill>
                <a:effectLst/>
                <a:ea typeface="+mj-ea"/>
                <a:cs typeface="+mj-cs"/>
              </a:rPr>
              <a:t> </a:t>
            </a:r>
            <a:r>
              <a:rPr lang="en-US" sz="4400" dirty="0" err="1">
                <a:solidFill>
                  <a:srgbClr val="000000"/>
                </a:solidFill>
                <a:effectLst/>
                <a:ea typeface="+mj-ea"/>
                <a:cs typeface="+mj-cs"/>
              </a:rPr>
              <a:t>oseba</a:t>
            </a:r>
            <a:r>
              <a:rPr lang="en-US" sz="4400" dirty="0">
                <a:solidFill>
                  <a:srgbClr val="000000"/>
                </a:solidFill>
                <a:effectLst/>
                <a:ea typeface="+mj-ea"/>
                <a:cs typeface="+mj-cs"/>
              </a:rPr>
              <a:t>?</a:t>
            </a:r>
            <a:endParaRPr lang="en-US" sz="4400" dirty="0">
              <a:solidFill>
                <a:srgbClr val="000000"/>
              </a:solidFill>
              <a:ea typeface="+mj-ea"/>
              <a:cs typeface="+mj-cs"/>
            </a:endParaRPr>
          </a:p>
        </p:txBody>
      </p:sp>
      <p:sp>
        <p:nvSpPr>
          <p:cNvPr id="14"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lika 4">
            <a:extLst>
              <a:ext uri="{FF2B5EF4-FFF2-40B4-BE49-F238E27FC236}">
                <a16:creationId xmlns:a16="http://schemas.microsoft.com/office/drawing/2014/main" id="{F4402731-1603-49F5-8788-6CCB020D3959}"/>
              </a:ext>
            </a:extLst>
          </p:cNvPr>
          <p:cNvPicPr>
            <a:picLocks noChangeAspect="1"/>
          </p:cNvPicPr>
          <p:nvPr/>
        </p:nvPicPr>
        <p:blipFill rotWithShape="1">
          <a:blip r:embed="rId3"/>
          <a:srcRect t="15281" r="-1" b="5019"/>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21070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2CB6C291-6CAF-46DF-ACFF-AADF0FD03F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9">
            <a:extLst>
              <a:ext uri="{FF2B5EF4-FFF2-40B4-BE49-F238E27FC236}">
                <a16:creationId xmlns:a16="http://schemas.microsoft.com/office/drawing/2014/main" id="{63C11A00-A2A3-417C-B33D-DC753ED7C3B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3" name="PoljeZBesedilom 2">
            <a:extLst>
              <a:ext uri="{FF2B5EF4-FFF2-40B4-BE49-F238E27FC236}">
                <a16:creationId xmlns:a16="http://schemas.microsoft.com/office/drawing/2014/main" id="{6E040A04-408E-4D70-ABC9-75E5E99F26FF}"/>
              </a:ext>
            </a:extLst>
          </p:cNvPr>
          <p:cNvSpPr txBox="1"/>
          <p:nvPr/>
        </p:nvSpPr>
        <p:spPr>
          <a:xfrm>
            <a:off x="1743960" y="1800519"/>
            <a:ext cx="9609840" cy="3609681"/>
          </a:xfrm>
          <a:prstGeom prst="rect">
            <a:avLst/>
          </a:prstGeom>
        </p:spPr>
        <p:txBody>
          <a:bodyPr vert="horz" lIns="91440" tIns="45720" rIns="91440" bIns="45720" rtlCol="0" anchor="t">
            <a:noAutofit/>
          </a:bodyPr>
          <a:lstStyle/>
          <a:p>
            <a:pPr indent="-228600">
              <a:lnSpc>
                <a:spcPct val="90000"/>
              </a:lnSpc>
              <a:spcAft>
                <a:spcPts val="800"/>
              </a:spcAft>
              <a:buFont typeface="Arial" panose="020B0604020202020204" pitchFamily="34" charset="0"/>
              <a:buChar char="•"/>
            </a:pPr>
            <a:r>
              <a:rPr lang="en-US" sz="3600" dirty="0" err="1">
                <a:solidFill>
                  <a:srgbClr val="FFFFFF"/>
                </a:solidFill>
                <a:effectLst/>
              </a:rPr>
              <a:t>Kje</a:t>
            </a:r>
            <a:r>
              <a:rPr lang="en-US" sz="3600" dirty="0">
                <a:solidFill>
                  <a:srgbClr val="FFFFFF"/>
                </a:solidFill>
                <a:effectLst/>
              </a:rPr>
              <a:t> se </a:t>
            </a:r>
            <a:r>
              <a:rPr lang="en-US" sz="3600" dirty="0" err="1">
                <a:solidFill>
                  <a:srgbClr val="FFFFFF"/>
                </a:solidFill>
                <a:effectLst/>
              </a:rPr>
              <a:t>sprehajata</a:t>
            </a:r>
            <a:r>
              <a:rPr lang="en-US" sz="3600" dirty="0">
                <a:solidFill>
                  <a:srgbClr val="FFFFFF"/>
                </a:solidFill>
                <a:effectLst/>
              </a:rPr>
              <a:t> Andrej in </a:t>
            </a:r>
            <a:r>
              <a:rPr lang="en-US" sz="3600" dirty="0" err="1">
                <a:solidFill>
                  <a:srgbClr val="FFFFFF"/>
                </a:solidFill>
                <a:effectLst/>
              </a:rPr>
              <a:t>njegova</a:t>
            </a:r>
            <a:r>
              <a:rPr lang="en-US" sz="3600" dirty="0">
                <a:solidFill>
                  <a:srgbClr val="FFFFFF"/>
                </a:solidFill>
                <a:effectLst/>
              </a:rPr>
              <a:t> </a:t>
            </a:r>
            <a:r>
              <a:rPr lang="en-US" sz="3600" dirty="0" err="1">
                <a:solidFill>
                  <a:srgbClr val="FFFFFF"/>
                </a:solidFill>
                <a:effectLst/>
              </a:rPr>
              <a:t>mati</a:t>
            </a:r>
            <a:r>
              <a:rPr lang="en-US" sz="3600" dirty="0">
                <a:solidFill>
                  <a:srgbClr val="FFFFFF"/>
                </a:solidFill>
                <a:effectLst/>
              </a:rPr>
              <a:t>?</a:t>
            </a:r>
          </a:p>
          <a:p>
            <a:pPr>
              <a:lnSpc>
                <a:spcPct val="90000"/>
              </a:lnSpc>
              <a:spcAft>
                <a:spcPts val="800"/>
              </a:spcAft>
            </a:pPr>
            <a:endParaRPr lang="en-US" sz="3600" dirty="0">
              <a:solidFill>
                <a:srgbClr val="FFFFFF"/>
              </a:solidFill>
              <a:effectLst/>
            </a:endParaRPr>
          </a:p>
          <a:p>
            <a:pPr indent="-228600">
              <a:lnSpc>
                <a:spcPct val="90000"/>
              </a:lnSpc>
              <a:spcAft>
                <a:spcPts val="800"/>
              </a:spcAft>
              <a:buFont typeface="Arial" panose="020B0604020202020204" pitchFamily="34" charset="0"/>
              <a:buChar char="•"/>
            </a:pPr>
            <a:r>
              <a:rPr lang="en-US" sz="3600" dirty="0">
                <a:solidFill>
                  <a:srgbClr val="FFFFFF"/>
                </a:solidFill>
                <a:effectLst/>
              </a:rPr>
              <a:t> </a:t>
            </a:r>
            <a:r>
              <a:rPr lang="en-US" sz="3600" dirty="0" err="1">
                <a:solidFill>
                  <a:srgbClr val="FFFFFF"/>
                </a:solidFill>
                <a:effectLst/>
              </a:rPr>
              <a:t>Kaj</a:t>
            </a:r>
            <a:r>
              <a:rPr lang="en-US" sz="3600" dirty="0">
                <a:solidFill>
                  <a:srgbClr val="FFFFFF"/>
                </a:solidFill>
                <a:effectLst/>
              </a:rPr>
              <a:t> po </a:t>
            </a:r>
            <a:r>
              <a:rPr lang="en-US" sz="3600" dirty="0" err="1">
                <a:solidFill>
                  <a:srgbClr val="FFFFFF"/>
                </a:solidFill>
                <a:effectLst/>
              </a:rPr>
              <a:t>njegovem</a:t>
            </a:r>
            <a:r>
              <a:rPr lang="en-US" sz="3600" dirty="0">
                <a:solidFill>
                  <a:srgbClr val="FFFFFF"/>
                </a:solidFill>
                <a:effectLst/>
              </a:rPr>
              <a:t> </a:t>
            </a:r>
            <a:r>
              <a:rPr lang="en-US" sz="3600" dirty="0" err="1">
                <a:solidFill>
                  <a:srgbClr val="FFFFFF"/>
                </a:solidFill>
                <a:effectLst/>
              </a:rPr>
              <a:t>mnenju</a:t>
            </a:r>
            <a:r>
              <a:rPr lang="en-US" sz="3600" dirty="0">
                <a:solidFill>
                  <a:srgbClr val="FFFFFF"/>
                </a:solidFill>
                <a:effectLst/>
              </a:rPr>
              <a:t> </a:t>
            </a:r>
            <a:r>
              <a:rPr lang="en-US" sz="3600" dirty="0" err="1">
                <a:solidFill>
                  <a:srgbClr val="FFFFFF"/>
                </a:solidFill>
                <a:effectLst/>
              </a:rPr>
              <a:t>manjka</a:t>
            </a:r>
            <a:r>
              <a:rPr lang="en-US" sz="3600" dirty="0">
                <a:solidFill>
                  <a:srgbClr val="FFFFFF"/>
                </a:solidFill>
                <a:effectLst/>
              </a:rPr>
              <a:t> </a:t>
            </a:r>
            <a:r>
              <a:rPr lang="en-US" sz="3600" dirty="0" err="1">
                <a:solidFill>
                  <a:srgbClr val="FFFFFF"/>
                </a:solidFill>
                <a:effectLst/>
              </a:rPr>
              <a:t>Ljubljani</a:t>
            </a:r>
            <a:r>
              <a:rPr lang="en-US" sz="3600" dirty="0">
                <a:solidFill>
                  <a:srgbClr val="FFFFFF"/>
                </a:solidFill>
                <a:effectLst/>
              </a:rPr>
              <a:t>?</a:t>
            </a:r>
          </a:p>
          <a:p>
            <a:pPr indent="-228600">
              <a:lnSpc>
                <a:spcPct val="90000"/>
              </a:lnSpc>
              <a:spcAft>
                <a:spcPts val="800"/>
              </a:spcAft>
              <a:buFont typeface="Arial" panose="020B0604020202020204" pitchFamily="34" charset="0"/>
              <a:buChar char="•"/>
            </a:pPr>
            <a:endParaRPr lang="en-US" sz="3600" dirty="0">
              <a:solidFill>
                <a:srgbClr val="FFFFFF"/>
              </a:solidFill>
              <a:effectLst/>
            </a:endParaRPr>
          </a:p>
          <a:p>
            <a:pPr indent="-228600">
              <a:lnSpc>
                <a:spcPct val="90000"/>
              </a:lnSpc>
              <a:spcAft>
                <a:spcPts val="800"/>
              </a:spcAft>
              <a:buFont typeface="Arial" panose="020B0604020202020204" pitchFamily="34" charset="0"/>
              <a:buChar char="•"/>
            </a:pPr>
            <a:r>
              <a:rPr lang="en-US" sz="3600" dirty="0">
                <a:solidFill>
                  <a:srgbClr val="FFFFFF"/>
                </a:solidFill>
                <a:effectLst/>
              </a:rPr>
              <a:t> Ali </a:t>
            </a:r>
            <a:r>
              <a:rPr lang="en-US" sz="3600" dirty="0" err="1">
                <a:solidFill>
                  <a:srgbClr val="FFFFFF"/>
                </a:solidFill>
                <a:effectLst/>
              </a:rPr>
              <a:t>tudi</a:t>
            </a:r>
            <a:r>
              <a:rPr lang="en-US" sz="3600" dirty="0">
                <a:solidFill>
                  <a:srgbClr val="FFFFFF"/>
                </a:solidFill>
                <a:effectLst/>
              </a:rPr>
              <a:t> vi </a:t>
            </a:r>
            <a:r>
              <a:rPr lang="en-US" sz="3600" dirty="0" err="1">
                <a:solidFill>
                  <a:srgbClr val="FFFFFF"/>
                </a:solidFill>
                <a:effectLst/>
              </a:rPr>
              <a:t>menite</a:t>
            </a:r>
            <a:r>
              <a:rPr lang="en-US" sz="3600" dirty="0">
                <a:solidFill>
                  <a:srgbClr val="FFFFFF"/>
                </a:solidFill>
                <a:effectLst/>
              </a:rPr>
              <a:t>, da </a:t>
            </a:r>
            <a:r>
              <a:rPr lang="en-US" sz="3600" dirty="0" err="1">
                <a:solidFill>
                  <a:srgbClr val="FFFFFF"/>
                </a:solidFill>
                <a:effectLst/>
              </a:rPr>
              <a:t>Ljubljani</a:t>
            </a:r>
            <a:r>
              <a:rPr lang="en-US" sz="3600" dirty="0">
                <a:solidFill>
                  <a:srgbClr val="FFFFFF"/>
                </a:solidFill>
                <a:effectLst/>
              </a:rPr>
              <a:t> </a:t>
            </a:r>
            <a:r>
              <a:rPr lang="en-US" sz="3600" dirty="0" err="1">
                <a:solidFill>
                  <a:srgbClr val="FFFFFF"/>
                </a:solidFill>
                <a:effectLst/>
              </a:rPr>
              <a:t>kaj</a:t>
            </a:r>
            <a:r>
              <a:rPr lang="en-US" sz="3600" dirty="0">
                <a:solidFill>
                  <a:srgbClr val="FFFFFF"/>
                </a:solidFill>
                <a:effectLst/>
              </a:rPr>
              <a:t> </a:t>
            </a:r>
            <a:r>
              <a:rPr lang="en-US" sz="3600" dirty="0" err="1">
                <a:solidFill>
                  <a:srgbClr val="FFFFFF"/>
                </a:solidFill>
                <a:effectLst/>
              </a:rPr>
              <a:t>manjka</a:t>
            </a:r>
            <a:r>
              <a:rPr lang="en-US" sz="3600" dirty="0">
                <a:solidFill>
                  <a:srgbClr val="FFFFFF"/>
                </a:solidFill>
                <a:effectLst/>
              </a:rPr>
              <a:t>? </a:t>
            </a:r>
            <a:endParaRPr lang="sl-SI" sz="3600" dirty="0" smtClean="0">
              <a:solidFill>
                <a:srgbClr val="FFFFFF"/>
              </a:solidFill>
              <a:effectLst/>
            </a:endParaRPr>
          </a:p>
          <a:p>
            <a:pPr indent="-228600">
              <a:lnSpc>
                <a:spcPct val="90000"/>
              </a:lnSpc>
              <a:spcAft>
                <a:spcPts val="800"/>
              </a:spcAft>
              <a:buFont typeface="Arial" panose="020B0604020202020204" pitchFamily="34" charset="0"/>
              <a:buChar char="•"/>
            </a:pPr>
            <a:r>
              <a:rPr lang="sl-SI" sz="3600" dirty="0" smtClean="0">
                <a:solidFill>
                  <a:srgbClr val="FFFFFF"/>
                </a:solidFill>
              </a:rPr>
              <a:t>Katere spomenike je opazil Andrej?</a:t>
            </a:r>
            <a:endParaRPr lang="en-US" sz="3600" dirty="0">
              <a:solidFill>
                <a:srgbClr val="FFFFFF"/>
              </a:solidFill>
              <a:effectLst/>
            </a:endParaRPr>
          </a:p>
        </p:txBody>
      </p:sp>
    </p:spTree>
    <p:extLst>
      <p:ext uri="{BB962C8B-B14F-4D97-AF65-F5344CB8AC3E}">
        <p14:creationId xmlns:p14="http://schemas.microsoft.com/office/powerpoint/2010/main" val="24283378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0BBAE0-B7CB-4E68-9899-6E6D077C526C}"/>
              </a:ext>
            </a:extLst>
          </p:cNvPr>
          <p:cNvSpPr>
            <a:spLocks noGrp="1"/>
          </p:cNvSpPr>
          <p:nvPr>
            <p:ph type="title"/>
          </p:nvPr>
        </p:nvSpPr>
        <p:spPr/>
        <p:txBody>
          <a:bodyPr>
            <a:noAutofit/>
          </a:bodyPr>
          <a:lstStyle/>
          <a:p>
            <a:r>
              <a:rPr lang="sl-SI" sz="3200" dirty="0">
                <a:cs typeface="Aldhabi" panose="01000000000000000000" pitchFamily="2" charset="-78"/>
              </a:rPr>
              <a:t/>
            </a:r>
            <a:br>
              <a:rPr lang="sl-SI" sz="3200" dirty="0">
                <a:cs typeface="Aldhabi" panose="01000000000000000000" pitchFamily="2" charset="-78"/>
              </a:rPr>
            </a:br>
            <a:r>
              <a:rPr lang="sl-SI" sz="3200" dirty="0">
                <a:cs typeface="Aldhabi" panose="01000000000000000000" pitchFamily="2" charset="-78"/>
              </a:rPr>
              <a:t/>
            </a:r>
            <a:br>
              <a:rPr lang="sl-SI" sz="3200" dirty="0">
                <a:cs typeface="Aldhabi" panose="01000000000000000000" pitchFamily="2" charset="-78"/>
              </a:rPr>
            </a:br>
            <a:r>
              <a:rPr lang="sl-SI" sz="3200" dirty="0">
                <a:cs typeface="Aldhabi" panose="01000000000000000000" pitchFamily="2" charset="-78"/>
              </a:rPr>
              <a:t/>
            </a:r>
            <a:br>
              <a:rPr lang="sl-SI" sz="3200" dirty="0">
                <a:cs typeface="Aldhabi" panose="01000000000000000000" pitchFamily="2" charset="-78"/>
              </a:rPr>
            </a:br>
            <a:r>
              <a:rPr lang="sl-SI" sz="3200" b="1" dirty="0">
                <a:solidFill>
                  <a:srgbClr val="FF0000"/>
                </a:solidFill>
                <a:cs typeface="Aldhabi" panose="01000000000000000000" pitchFamily="2" charset="-78"/>
              </a:rPr>
              <a:t>Domača naloga</a:t>
            </a:r>
            <a:r>
              <a:rPr lang="sl-SI" sz="3200" dirty="0">
                <a:cs typeface="Aldhabi" panose="01000000000000000000" pitchFamily="2" charset="-78"/>
              </a:rPr>
              <a:t/>
            </a:r>
            <a:br>
              <a:rPr lang="sl-SI" sz="3200" dirty="0">
                <a:cs typeface="Aldhabi" panose="01000000000000000000" pitchFamily="2" charset="-78"/>
              </a:rPr>
            </a:br>
            <a:r>
              <a:rPr lang="sl-SI" sz="3200" dirty="0">
                <a:cs typeface="Aldhabi" panose="01000000000000000000" pitchFamily="2" charset="-78"/>
              </a:rPr>
              <a:t/>
            </a:r>
            <a:br>
              <a:rPr lang="sl-SI" sz="3200" dirty="0">
                <a:cs typeface="Aldhabi" panose="01000000000000000000" pitchFamily="2" charset="-78"/>
              </a:rPr>
            </a:br>
            <a:r>
              <a:rPr lang="sl-SI" sz="3200" dirty="0">
                <a:cs typeface="Aldhabi" panose="01000000000000000000" pitchFamily="2" charset="-78"/>
              </a:rPr>
              <a:t>V zvezek – stran književnost napišeš naslov:</a:t>
            </a:r>
            <a:br>
              <a:rPr lang="sl-SI" sz="3200" dirty="0">
                <a:cs typeface="Aldhabi" panose="01000000000000000000" pitchFamily="2" charset="-78"/>
              </a:rPr>
            </a:br>
            <a:r>
              <a:rPr lang="sl-SI" sz="3200" b="1" dirty="0">
                <a:solidFill>
                  <a:srgbClr val="FF0000"/>
                </a:solidFill>
                <a:cs typeface="Aldhabi" panose="01000000000000000000" pitchFamily="2" charset="-78"/>
              </a:rPr>
              <a:t>KRISTINA BRENKOVA – KAJ MANJKA LJUBLJANI?</a:t>
            </a:r>
            <a:br>
              <a:rPr lang="sl-SI" sz="3200" b="1" dirty="0">
                <a:solidFill>
                  <a:srgbClr val="FF0000"/>
                </a:solidFill>
                <a:cs typeface="Aldhabi" panose="01000000000000000000" pitchFamily="2" charset="-78"/>
              </a:rPr>
            </a:br>
            <a:r>
              <a:rPr lang="sl-SI" sz="3200" dirty="0">
                <a:cs typeface="Aldhabi" panose="01000000000000000000" pitchFamily="2" charset="-78"/>
              </a:rPr>
              <a:t/>
            </a:r>
            <a:br>
              <a:rPr lang="sl-SI" sz="3200" dirty="0">
                <a:cs typeface="Aldhabi" panose="01000000000000000000" pitchFamily="2" charset="-78"/>
              </a:rPr>
            </a:br>
            <a:r>
              <a:rPr lang="sl-SI" sz="3200" dirty="0">
                <a:cs typeface="Aldhabi" panose="01000000000000000000" pitchFamily="2" charset="-78"/>
              </a:rPr>
              <a:t>Prepiši vprašanja z rdečo barvo in potrudi se z odgovori.</a:t>
            </a:r>
          </a:p>
        </p:txBody>
      </p:sp>
      <p:sp>
        <p:nvSpPr>
          <p:cNvPr id="4" name="PoljeZBesedilom 3">
            <a:extLst>
              <a:ext uri="{FF2B5EF4-FFF2-40B4-BE49-F238E27FC236}">
                <a16:creationId xmlns:a16="http://schemas.microsoft.com/office/drawing/2014/main" id="{0B41AEA4-6DFB-4475-B4E4-4F06EFDD6140}"/>
              </a:ext>
            </a:extLst>
          </p:cNvPr>
          <p:cNvSpPr txBox="1"/>
          <p:nvPr/>
        </p:nvSpPr>
        <p:spPr>
          <a:xfrm>
            <a:off x="838200" y="3150717"/>
            <a:ext cx="10199557" cy="3140540"/>
          </a:xfrm>
          <a:prstGeom prst="rect">
            <a:avLst/>
          </a:prstGeom>
          <a:noFill/>
        </p:spPr>
        <p:txBody>
          <a:bodyPr wrap="square">
            <a:spAutoFit/>
          </a:bodyPr>
          <a:lstStyle/>
          <a:p>
            <a:pPr algn="ctr">
              <a:lnSpc>
                <a:spcPct val="107000"/>
              </a:lnSpc>
              <a:spcAft>
                <a:spcPts val="800"/>
              </a:spcAft>
            </a:pPr>
            <a:r>
              <a:rPr lang="sl-SI" sz="4000"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sl-SI" sz="3200" dirty="0">
                <a:effectLst/>
                <a:latin typeface="Times New Roman" panose="02020603050405020304" pitchFamily="18" charset="0"/>
                <a:ea typeface="Times New Roman" panose="02020603050405020304" pitchFamily="18" charset="0"/>
                <a:cs typeface="Times New Roman" panose="02020603050405020304" pitchFamily="18" charset="0"/>
              </a:rPr>
              <a:t>Kaj pa manjka vašemu domačemu kraju?</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l-SI" sz="3200" dirty="0">
                <a:effectLst/>
                <a:latin typeface="Times New Roman" panose="02020603050405020304" pitchFamily="18" charset="0"/>
                <a:ea typeface="Times New Roman" panose="02020603050405020304" pitchFamily="18" charset="0"/>
                <a:cs typeface="Times New Roman" panose="02020603050405020304" pitchFamily="18" charset="0"/>
              </a:rPr>
              <a:t>       2. Katere znamenitosti so v tvojem domačem kraju?</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l-SI" sz="3200" dirty="0">
                <a:effectLst/>
                <a:latin typeface="Times New Roman" panose="02020603050405020304" pitchFamily="18" charset="0"/>
                <a:ea typeface="Times New Roman" panose="02020603050405020304" pitchFamily="18" charset="0"/>
                <a:cs typeface="Times New Roman" panose="02020603050405020304" pitchFamily="18" charset="0"/>
              </a:rPr>
              <a:t>       3. Kako si predstavljaš poved </a:t>
            </a:r>
            <a:r>
              <a:rPr lang="sl-SI" sz="3200" i="1" dirty="0">
                <a:effectLst/>
                <a:latin typeface="Times New Roman" panose="02020603050405020304" pitchFamily="18" charset="0"/>
                <a:ea typeface="Times New Roman" panose="02020603050405020304" pitchFamily="18" charset="0"/>
                <a:cs typeface="Times New Roman" panose="02020603050405020304" pitchFamily="18" charset="0"/>
              </a:rPr>
              <a:t>Minil boš, tvoja dela so tvoj spomin</a:t>
            </a:r>
            <a:r>
              <a:rPr lang="sl-SI"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l-SI" sz="3200" dirty="0">
                <a:effectLst/>
                <a:latin typeface="Times New Roman" panose="02020603050405020304" pitchFamily="18" charset="0"/>
                <a:ea typeface="Times New Roman" panose="02020603050405020304" pitchFamily="18" charset="0"/>
                <a:cs typeface="Times New Roman" panose="02020603050405020304" pitchFamily="18" charset="0"/>
              </a:rPr>
              <a:t>      4.  Po čem si želiš, da bi si zapomnili tebe?</a:t>
            </a:r>
            <a:endParaRPr lang="sl-SI" sz="3200" dirty="0"/>
          </a:p>
        </p:txBody>
      </p:sp>
    </p:spTree>
    <p:extLst>
      <p:ext uri="{BB962C8B-B14F-4D97-AF65-F5344CB8AC3E}">
        <p14:creationId xmlns:p14="http://schemas.microsoft.com/office/powerpoint/2010/main" val="259176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425D4AB-CD98-4DD6-9398-3C8961DE03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97818316-E7CB-4E73-AF79-E9CAB873E72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7" name="Oval 76">
            <a:extLst>
              <a:ext uri="{FF2B5EF4-FFF2-40B4-BE49-F238E27FC236}">
                <a16:creationId xmlns:a16="http://schemas.microsoft.com/office/drawing/2014/main" id="{D8B47C9F-A960-4902-8507-38F18DD3D0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Cute Boy Cartoon Reading Book Stock Vector - Illustration of imagination,  nerd: 39150186">
            <a:extLst>
              <a:ext uri="{FF2B5EF4-FFF2-40B4-BE49-F238E27FC236}">
                <a16:creationId xmlns:a16="http://schemas.microsoft.com/office/drawing/2014/main" id="{7B6C11EA-D953-4336-88AA-95A9250486A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6018938" y="871183"/>
            <a:ext cx="1153150" cy="1138736"/>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a:extLst>
              <a:ext uri="{FF2B5EF4-FFF2-40B4-BE49-F238E27FC236}">
                <a16:creationId xmlns:a16="http://schemas.microsoft.com/office/drawing/2014/main" id="{9D90DDE1-C052-4253-83D8-0BA88CA055FA}"/>
              </a:ext>
            </a:extLst>
          </p:cNvPr>
          <p:cNvSpPr txBox="1"/>
          <p:nvPr/>
        </p:nvSpPr>
        <p:spPr>
          <a:xfrm>
            <a:off x="267141" y="1371359"/>
            <a:ext cx="6378756" cy="4615458"/>
          </a:xfrm>
          <a:prstGeom prst="rect">
            <a:avLst/>
          </a:prstGeom>
        </p:spPr>
        <p:txBody>
          <a:bodyPr vert="horz" lIns="91440" tIns="45720" rIns="91440" bIns="45720" rtlCol="0" anchor="ctr">
            <a:normAutofit/>
          </a:bodyPr>
          <a:lstStyle/>
          <a:p>
            <a:pPr indent="-228600">
              <a:lnSpc>
                <a:spcPct val="90000"/>
              </a:lnSpc>
              <a:spcBef>
                <a:spcPct val="0"/>
              </a:spcBef>
              <a:spcAft>
                <a:spcPts val="800"/>
              </a:spcAft>
              <a:buFont typeface="Arial" panose="020B0604020202020204" pitchFamily="34" charset="0"/>
              <a:buChar char="•"/>
            </a:pPr>
            <a:r>
              <a:rPr lang="en-US" sz="3200" dirty="0" err="1">
                <a:solidFill>
                  <a:srgbClr val="000000"/>
                </a:solidFill>
                <a:effectLst/>
              </a:rPr>
              <a:t>Kaj</a:t>
            </a:r>
            <a:r>
              <a:rPr lang="en-US" sz="3200" dirty="0">
                <a:solidFill>
                  <a:srgbClr val="000000"/>
                </a:solidFill>
                <a:effectLst/>
              </a:rPr>
              <a:t> </a:t>
            </a:r>
            <a:r>
              <a:rPr lang="en-US" sz="3200" dirty="0" err="1">
                <a:solidFill>
                  <a:srgbClr val="000000"/>
                </a:solidFill>
                <a:effectLst/>
              </a:rPr>
              <a:t>najraje</a:t>
            </a:r>
            <a:r>
              <a:rPr lang="en-US" sz="3200" dirty="0">
                <a:solidFill>
                  <a:srgbClr val="000000"/>
                </a:solidFill>
                <a:effectLst/>
              </a:rPr>
              <a:t> </a:t>
            </a:r>
            <a:r>
              <a:rPr lang="en-US" sz="3200" dirty="0" err="1">
                <a:solidFill>
                  <a:srgbClr val="000000"/>
                </a:solidFill>
                <a:effectLst/>
              </a:rPr>
              <a:t>počnete</a:t>
            </a:r>
            <a:r>
              <a:rPr lang="en-US" sz="3200" dirty="0">
                <a:solidFill>
                  <a:srgbClr val="000000"/>
                </a:solidFill>
                <a:effectLst/>
              </a:rPr>
              <a:t> v </a:t>
            </a:r>
            <a:r>
              <a:rPr lang="en-US" sz="3200" dirty="0" err="1">
                <a:solidFill>
                  <a:srgbClr val="000000"/>
                </a:solidFill>
                <a:effectLst/>
              </a:rPr>
              <a:t>prostem</a:t>
            </a:r>
            <a:r>
              <a:rPr lang="en-US" sz="3200" dirty="0">
                <a:solidFill>
                  <a:srgbClr val="000000"/>
                </a:solidFill>
                <a:effectLst/>
              </a:rPr>
              <a:t> </a:t>
            </a:r>
            <a:r>
              <a:rPr lang="en-US" sz="3200" dirty="0" err="1">
                <a:solidFill>
                  <a:srgbClr val="000000"/>
                </a:solidFill>
                <a:effectLst/>
              </a:rPr>
              <a:t>času</a:t>
            </a:r>
            <a:r>
              <a:rPr lang="en-US" sz="3200" dirty="0">
                <a:solidFill>
                  <a:srgbClr val="000000"/>
                </a:solidFill>
                <a:effectLst/>
              </a:rPr>
              <a:t>? </a:t>
            </a:r>
          </a:p>
          <a:p>
            <a:pPr indent="-228600">
              <a:lnSpc>
                <a:spcPct val="90000"/>
              </a:lnSpc>
              <a:spcBef>
                <a:spcPct val="0"/>
              </a:spcBef>
              <a:spcAft>
                <a:spcPts val="800"/>
              </a:spcAft>
              <a:buFont typeface="Arial" panose="020B0604020202020204" pitchFamily="34" charset="0"/>
              <a:buChar char="•"/>
            </a:pPr>
            <a:r>
              <a:rPr lang="en-US" sz="3200" dirty="0" err="1">
                <a:solidFill>
                  <a:srgbClr val="000000"/>
                </a:solidFill>
                <a:effectLst/>
              </a:rPr>
              <a:t>Igrate</a:t>
            </a:r>
            <a:r>
              <a:rPr lang="en-US" sz="3200" dirty="0">
                <a:solidFill>
                  <a:srgbClr val="000000"/>
                </a:solidFill>
                <a:effectLst/>
              </a:rPr>
              <a:t> </a:t>
            </a:r>
            <a:r>
              <a:rPr lang="en-US" sz="3200" dirty="0" err="1">
                <a:solidFill>
                  <a:srgbClr val="000000"/>
                </a:solidFill>
                <a:effectLst/>
              </a:rPr>
              <a:t>igrice</a:t>
            </a:r>
            <a:r>
              <a:rPr lang="en-US" sz="3200" dirty="0">
                <a:solidFill>
                  <a:srgbClr val="000000"/>
                </a:solidFill>
                <a:effectLst/>
              </a:rPr>
              <a:t>? </a:t>
            </a:r>
          </a:p>
          <a:p>
            <a:pPr indent="-228600">
              <a:lnSpc>
                <a:spcPct val="90000"/>
              </a:lnSpc>
              <a:spcBef>
                <a:spcPct val="0"/>
              </a:spcBef>
              <a:spcAft>
                <a:spcPts val="800"/>
              </a:spcAft>
              <a:buFont typeface="Arial" panose="020B0604020202020204" pitchFamily="34" charset="0"/>
              <a:buChar char="•"/>
            </a:pPr>
            <a:r>
              <a:rPr lang="en-US" sz="3200" dirty="0" err="1">
                <a:solidFill>
                  <a:srgbClr val="000000"/>
                </a:solidFill>
                <a:effectLst/>
              </a:rPr>
              <a:t>Gledate</a:t>
            </a:r>
            <a:r>
              <a:rPr lang="en-US" sz="3200" dirty="0">
                <a:solidFill>
                  <a:srgbClr val="000000"/>
                </a:solidFill>
                <a:effectLst/>
              </a:rPr>
              <a:t> </a:t>
            </a:r>
            <a:r>
              <a:rPr lang="en-US" sz="3200" dirty="0" err="1">
                <a:solidFill>
                  <a:srgbClr val="000000"/>
                </a:solidFill>
                <a:effectLst/>
              </a:rPr>
              <a:t>televizijo</a:t>
            </a:r>
            <a:r>
              <a:rPr lang="en-US" sz="3200" dirty="0">
                <a:solidFill>
                  <a:srgbClr val="000000"/>
                </a:solidFill>
                <a:effectLst/>
              </a:rPr>
              <a:t>? </a:t>
            </a:r>
            <a:r>
              <a:rPr lang="en-US" sz="3200" dirty="0" err="1">
                <a:solidFill>
                  <a:srgbClr val="000000"/>
                </a:solidFill>
                <a:effectLst/>
              </a:rPr>
              <a:t>Berete</a:t>
            </a:r>
            <a:r>
              <a:rPr lang="en-US" sz="3200" dirty="0">
                <a:solidFill>
                  <a:srgbClr val="000000"/>
                </a:solidFill>
                <a:effectLst/>
              </a:rPr>
              <a:t>? </a:t>
            </a:r>
          </a:p>
          <a:p>
            <a:pPr indent="-228600">
              <a:lnSpc>
                <a:spcPct val="90000"/>
              </a:lnSpc>
              <a:spcBef>
                <a:spcPct val="0"/>
              </a:spcBef>
              <a:spcAft>
                <a:spcPts val="800"/>
              </a:spcAft>
              <a:buFont typeface="Arial" panose="020B0604020202020204" pitchFamily="34" charset="0"/>
              <a:buChar char="•"/>
            </a:pPr>
            <a:r>
              <a:rPr lang="en-US" sz="3200" dirty="0">
                <a:solidFill>
                  <a:srgbClr val="000000"/>
                </a:solidFill>
                <a:effectLst/>
              </a:rPr>
              <a:t>Se </a:t>
            </a:r>
            <a:r>
              <a:rPr lang="en-US" sz="3200" dirty="0" err="1">
                <a:solidFill>
                  <a:srgbClr val="000000"/>
                </a:solidFill>
                <a:effectLst/>
              </a:rPr>
              <a:t>kdaj</a:t>
            </a:r>
            <a:r>
              <a:rPr lang="en-US" sz="3200" dirty="0">
                <a:solidFill>
                  <a:srgbClr val="000000"/>
                </a:solidFill>
                <a:effectLst/>
              </a:rPr>
              <a:t> </a:t>
            </a:r>
            <a:r>
              <a:rPr lang="en-US" sz="3200" dirty="0" err="1">
                <a:solidFill>
                  <a:srgbClr val="000000"/>
                </a:solidFill>
                <a:effectLst/>
              </a:rPr>
              <a:t>odpravite</a:t>
            </a:r>
            <a:r>
              <a:rPr lang="en-US" sz="3200" dirty="0">
                <a:solidFill>
                  <a:srgbClr val="000000"/>
                </a:solidFill>
                <a:effectLst/>
              </a:rPr>
              <a:t> </a:t>
            </a:r>
            <a:r>
              <a:rPr lang="en-US" sz="3200" dirty="0" err="1">
                <a:solidFill>
                  <a:srgbClr val="000000"/>
                </a:solidFill>
                <a:effectLst/>
              </a:rPr>
              <a:t>na</a:t>
            </a:r>
            <a:r>
              <a:rPr lang="en-US" sz="3200" dirty="0">
                <a:solidFill>
                  <a:srgbClr val="000000"/>
                </a:solidFill>
                <a:effectLst/>
              </a:rPr>
              <a:t> </a:t>
            </a:r>
            <a:r>
              <a:rPr lang="en-US" sz="3200" dirty="0" err="1">
                <a:solidFill>
                  <a:srgbClr val="000000"/>
                </a:solidFill>
                <a:effectLst/>
              </a:rPr>
              <a:t>sprehod</a:t>
            </a:r>
            <a:r>
              <a:rPr lang="en-US" sz="3200" dirty="0">
                <a:solidFill>
                  <a:srgbClr val="000000"/>
                </a:solidFill>
                <a:effectLst/>
              </a:rPr>
              <a:t>? </a:t>
            </a:r>
            <a:r>
              <a:rPr lang="sl-SI" sz="3200" dirty="0">
                <a:solidFill>
                  <a:srgbClr val="000000"/>
                </a:solidFill>
                <a:effectLst/>
              </a:rPr>
              <a:t>  </a:t>
            </a:r>
            <a:r>
              <a:rPr lang="en-US" sz="3200" dirty="0">
                <a:solidFill>
                  <a:srgbClr val="000000"/>
                </a:solidFill>
                <a:effectLst/>
              </a:rPr>
              <a:t>Kam? S </a:t>
            </a:r>
            <a:r>
              <a:rPr lang="en-US" sz="3200" dirty="0" err="1">
                <a:solidFill>
                  <a:srgbClr val="000000"/>
                </a:solidFill>
                <a:effectLst/>
              </a:rPr>
              <a:t>kom</a:t>
            </a:r>
            <a:r>
              <a:rPr lang="en-US" sz="3200" dirty="0">
                <a:solidFill>
                  <a:srgbClr val="000000"/>
                </a:solidFill>
                <a:effectLst/>
              </a:rPr>
              <a:t>?</a:t>
            </a:r>
          </a:p>
        </p:txBody>
      </p:sp>
      <p:sp>
        <p:nvSpPr>
          <p:cNvPr id="79" name="Oval 78">
            <a:extLst>
              <a:ext uri="{FF2B5EF4-FFF2-40B4-BE49-F238E27FC236}">
                <a16:creationId xmlns:a16="http://schemas.microsoft.com/office/drawing/2014/main" id="{D4E15E95-445D-4A45-BC1E-8468CE1705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75">
            <a:extLst>
              <a:ext uri="{FF2B5EF4-FFF2-40B4-BE49-F238E27FC236}">
                <a16:creationId xmlns:a16="http://schemas.microsoft.com/office/drawing/2014/main" id="{133B9781-B73C-44F8-97CB-D1807A63B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Slika 5" descr="Slika, ki vsebuje besede igrača, vektorska grafika, punčka, izrezek&#10;&#10;Opis je samodejno ustvarjen">
            <a:extLst>
              <a:ext uri="{FF2B5EF4-FFF2-40B4-BE49-F238E27FC236}">
                <a16:creationId xmlns:a16="http://schemas.microsoft.com/office/drawing/2014/main" id="{BBB06F81-C042-4CE6-B21D-DF587F7D2D6E}"/>
              </a:ext>
            </a:extLst>
          </p:cNvPr>
          <p:cNvPicPr>
            <a:picLocks noChangeAspect="1"/>
          </p:cNvPicPr>
          <p:nvPr/>
        </p:nvPicPr>
        <p:blipFill>
          <a:blip r:embed="rId4"/>
          <a:stretch>
            <a:fillRect/>
          </a:stretch>
        </p:blipFill>
        <p:spPr>
          <a:xfrm>
            <a:off x="8862849" y="211666"/>
            <a:ext cx="2783264" cy="2319387"/>
          </a:xfrm>
          <a:prstGeom prst="rect">
            <a:avLst/>
          </a:prstGeom>
        </p:spPr>
      </p:pic>
      <p:pic>
        <p:nvPicPr>
          <p:cNvPr id="4098" name="Picture 2" descr="Kaj igrati s prijateljem v omrežju? kako igrati s prijateljem na internetu  - Računalniške igre 2020">
            <a:extLst>
              <a:ext uri="{FF2B5EF4-FFF2-40B4-BE49-F238E27FC236}">
                <a16:creationId xmlns:a16="http://schemas.microsoft.com/office/drawing/2014/main" id="{58A51350-E4F0-4696-8A60-1F10D4381FA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16720" y="3434981"/>
            <a:ext cx="1743789" cy="1735071"/>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79">
            <a:extLst>
              <a:ext uri="{FF2B5EF4-FFF2-40B4-BE49-F238E27FC236}">
                <a16:creationId xmlns:a16="http://schemas.microsoft.com/office/drawing/2014/main" id="{1FCEDCAD-7B1A-4AE2-818E-D93A48758C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lika 4" descr="Slika, ki vsebuje besede besedilo&#10;&#10;Opis je samodejno ustvarjen">
            <a:extLst>
              <a:ext uri="{FF2B5EF4-FFF2-40B4-BE49-F238E27FC236}">
                <a16:creationId xmlns:a16="http://schemas.microsoft.com/office/drawing/2014/main" id="{67BBB75A-9C27-4098-8B87-F9424293ABCD}"/>
              </a:ext>
            </a:extLst>
          </p:cNvPr>
          <p:cNvPicPr>
            <a:picLocks noChangeAspect="1"/>
          </p:cNvPicPr>
          <p:nvPr/>
        </p:nvPicPr>
        <p:blipFill>
          <a:blip r:embed="rId6"/>
          <a:stretch>
            <a:fillRect/>
          </a:stretch>
        </p:blipFill>
        <p:spPr>
          <a:xfrm>
            <a:off x="9540046" y="5081397"/>
            <a:ext cx="2345355" cy="1507728"/>
          </a:xfrm>
          <a:prstGeom prst="rect">
            <a:avLst/>
          </a:prstGeom>
        </p:spPr>
      </p:pic>
    </p:spTree>
    <p:extLst>
      <p:ext uri="{BB962C8B-B14F-4D97-AF65-F5344CB8AC3E}">
        <p14:creationId xmlns:p14="http://schemas.microsoft.com/office/powerpoint/2010/main" val="3559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F19CFE6-7621-4FFB-A4F3-53DFD3860D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0111" cy="415353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4DD1A1-652B-4ECB-A8DE-07087A834E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0491" y="0"/>
            <a:ext cx="86415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2271F3E-C693-4F5F-9E5F-B543945DDB9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PoljeZBesedilom 2">
            <a:extLst>
              <a:ext uri="{FF2B5EF4-FFF2-40B4-BE49-F238E27FC236}">
                <a16:creationId xmlns:a16="http://schemas.microsoft.com/office/drawing/2014/main" id="{007734D7-1A3D-42BF-8AEF-125BCA0FCDD6}"/>
              </a:ext>
            </a:extLst>
          </p:cNvPr>
          <p:cNvSpPr txBox="1"/>
          <p:nvPr/>
        </p:nvSpPr>
        <p:spPr>
          <a:xfrm>
            <a:off x="653504" y="3751645"/>
            <a:ext cx="6290161" cy="990281"/>
          </a:xfrm>
          <a:prstGeom prst="rect">
            <a:avLst/>
          </a:prstGeom>
        </p:spPr>
        <p:txBody>
          <a:bodyPr vert="horz" lIns="91440" tIns="45720" rIns="91440" bIns="45720" rtlCol="0" anchor="t">
            <a:noAutofit/>
          </a:bodyPr>
          <a:lstStyle/>
          <a:p>
            <a:pPr marL="228600">
              <a:lnSpc>
                <a:spcPct val="90000"/>
              </a:lnSpc>
              <a:spcBef>
                <a:spcPct val="0"/>
              </a:spcBef>
              <a:spcAft>
                <a:spcPts val="800"/>
              </a:spcAft>
            </a:pPr>
            <a:r>
              <a:rPr lang="en-US" sz="2800" dirty="0" err="1">
                <a:solidFill>
                  <a:srgbClr val="000000"/>
                </a:solidFill>
                <a:effectLst/>
                <a:ea typeface="+mj-ea"/>
                <a:cs typeface="+mj-cs"/>
              </a:rPr>
              <a:t>Brali</a:t>
            </a:r>
            <a:r>
              <a:rPr lang="en-US" sz="2800" dirty="0">
                <a:solidFill>
                  <a:srgbClr val="000000"/>
                </a:solidFill>
                <a:effectLst/>
                <a:ea typeface="+mj-ea"/>
                <a:cs typeface="+mj-cs"/>
              </a:rPr>
              <a:t> </a:t>
            </a:r>
            <a:r>
              <a:rPr lang="en-US" sz="2800" dirty="0" err="1">
                <a:solidFill>
                  <a:srgbClr val="000000"/>
                </a:solidFill>
                <a:effectLst/>
                <a:ea typeface="+mj-ea"/>
                <a:cs typeface="+mj-cs"/>
              </a:rPr>
              <a:t>bomo</a:t>
            </a:r>
            <a:r>
              <a:rPr lang="en-US" sz="2800" dirty="0">
                <a:solidFill>
                  <a:srgbClr val="000000"/>
                </a:solidFill>
                <a:effectLst/>
                <a:ea typeface="+mj-ea"/>
                <a:cs typeface="+mj-cs"/>
              </a:rPr>
              <a:t> </a:t>
            </a:r>
            <a:r>
              <a:rPr lang="en-US" sz="2800" dirty="0" err="1">
                <a:solidFill>
                  <a:srgbClr val="000000"/>
                </a:solidFill>
                <a:effectLst/>
                <a:ea typeface="+mj-ea"/>
                <a:cs typeface="+mj-cs"/>
              </a:rPr>
              <a:t>besedilo</a:t>
            </a:r>
            <a:r>
              <a:rPr lang="en-US" sz="2800" dirty="0">
                <a:solidFill>
                  <a:srgbClr val="000000"/>
                </a:solidFill>
                <a:effectLst/>
                <a:ea typeface="+mj-ea"/>
                <a:cs typeface="+mj-cs"/>
              </a:rPr>
              <a:t> </a:t>
            </a:r>
            <a:r>
              <a:rPr lang="en-US" sz="2800" dirty="0" err="1">
                <a:solidFill>
                  <a:srgbClr val="000000"/>
                </a:solidFill>
                <a:effectLst/>
                <a:ea typeface="+mj-ea"/>
                <a:cs typeface="+mj-cs"/>
              </a:rPr>
              <a:t>pisateljice</a:t>
            </a:r>
            <a:r>
              <a:rPr lang="en-US" sz="2800" dirty="0">
                <a:solidFill>
                  <a:srgbClr val="000000"/>
                </a:solidFill>
                <a:effectLst/>
                <a:ea typeface="+mj-ea"/>
                <a:cs typeface="+mj-cs"/>
              </a:rPr>
              <a:t> Kristine </a:t>
            </a:r>
            <a:r>
              <a:rPr lang="en-US" sz="2800" dirty="0" err="1">
                <a:solidFill>
                  <a:srgbClr val="000000"/>
                </a:solidFill>
                <a:effectLst/>
                <a:ea typeface="+mj-ea"/>
                <a:cs typeface="+mj-cs"/>
              </a:rPr>
              <a:t>Brenk</a:t>
            </a:r>
            <a:r>
              <a:rPr lang="sl-SI" sz="2800" dirty="0">
                <a:solidFill>
                  <a:srgbClr val="000000"/>
                </a:solidFill>
                <a:ea typeface="+mj-ea"/>
                <a:cs typeface="+mj-cs"/>
              </a:rPr>
              <a:t>ove</a:t>
            </a:r>
            <a:r>
              <a:rPr lang="en-US" sz="2800" dirty="0">
                <a:solidFill>
                  <a:srgbClr val="000000"/>
                </a:solidFill>
                <a:effectLst/>
                <a:ea typeface="+mj-ea"/>
                <a:cs typeface="+mj-cs"/>
              </a:rPr>
              <a:t> z </a:t>
            </a:r>
            <a:r>
              <a:rPr lang="en-US" sz="2800" dirty="0" err="1">
                <a:solidFill>
                  <a:srgbClr val="000000"/>
                </a:solidFill>
                <a:effectLst/>
                <a:ea typeface="+mj-ea"/>
                <a:cs typeface="+mj-cs"/>
              </a:rPr>
              <a:t>naslovom</a:t>
            </a:r>
            <a:r>
              <a:rPr lang="en-US" sz="2800" dirty="0">
                <a:solidFill>
                  <a:srgbClr val="000000"/>
                </a:solidFill>
                <a:effectLst/>
                <a:ea typeface="+mj-ea"/>
                <a:cs typeface="+mj-cs"/>
              </a:rPr>
              <a:t> </a:t>
            </a:r>
            <a:r>
              <a:rPr lang="en-US" sz="2800" dirty="0" err="1">
                <a:solidFill>
                  <a:srgbClr val="000000"/>
                </a:solidFill>
                <a:effectLst/>
                <a:ea typeface="+mj-ea"/>
                <a:cs typeface="+mj-cs"/>
              </a:rPr>
              <a:t>Kaj</a:t>
            </a:r>
            <a:r>
              <a:rPr lang="en-US" sz="2800" dirty="0">
                <a:solidFill>
                  <a:srgbClr val="000000"/>
                </a:solidFill>
                <a:effectLst/>
                <a:ea typeface="+mj-ea"/>
                <a:cs typeface="+mj-cs"/>
              </a:rPr>
              <a:t> </a:t>
            </a:r>
            <a:r>
              <a:rPr lang="en-US" sz="2800" dirty="0" err="1">
                <a:solidFill>
                  <a:srgbClr val="000000"/>
                </a:solidFill>
                <a:effectLst/>
                <a:ea typeface="+mj-ea"/>
                <a:cs typeface="+mj-cs"/>
              </a:rPr>
              <a:t>manjka</a:t>
            </a:r>
            <a:r>
              <a:rPr lang="en-US" sz="2800" dirty="0">
                <a:solidFill>
                  <a:srgbClr val="000000"/>
                </a:solidFill>
                <a:effectLst/>
                <a:ea typeface="+mj-ea"/>
                <a:cs typeface="+mj-cs"/>
              </a:rPr>
              <a:t> </a:t>
            </a:r>
            <a:r>
              <a:rPr lang="en-US" sz="2800" dirty="0" err="1">
                <a:solidFill>
                  <a:srgbClr val="000000"/>
                </a:solidFill>
                <a:effectLst/>
                <a:ea typeface="+mj-ea"/>
                <a:cs typeface="+mj-cs"/>
              </a:rPr>
              <a:t>Ljubljani</a:t>
            </a:r>
            <a:r>
              <a:rPr lang="en-US" sz="2800" dirty="0">
                <a:solidFill>
                  <a:srgbClr val="000000"/>
                </a:solidFill>
                <a:effectLst/>
                <a:ea typeface="+mj-ea"/>
                <a:cs typeface="+mj-cs"/>
              </a:rPr>
              <a:t>. </a:t>
            </a:r>
            <a:r>
              <a:rPr lang="en-US" sz="2800" dirty="0" err="1">
                <a:solidFill>
                  <a:srgbClr val="000000"/>
                </a:solidFill>
                <a:effectLst/>
                <a:ea typeface="+mj-ea"/>
                <a:cs typeface="+mj-cs"/>
              </a:rPr>
              <a:t>Pisateljica</a:t>
            </a:r>
            <a:r>
              <a:rPr lang="en-US" sz="2800" dirty="0">
                <a:solidFill>
                  <a:srgbClr val="000000"/>
                </a:solidFill>
                <a:effectLst/>
                <a:ea typeface="+mj-ea"/>
                <a:cs typeface="+mj-cs"/>
              </a:rPr>
              <a:t> se je </a:t>
            </a:r>
            <a:r>
              <a:rPr lang="en-US" sz="2800" dirty="0" err="1">
                <a:solidFill>
                  <a:srgbClr val="000000"/>
                </a:solidFill>
                <a:effectLst/>
                <a:ea typeface="+mj-ea"/>
                <a:cs typeface="+mj-cs"/>
              </a:rPr>
              <a:t>rodila</a:t>
            </a:r>
            <a:r>
              <a:rPr lang="en-US" sz="2800" dirty="0">
                <a:solidFill>
                  <a:srgbClr val="000000"/>
                </a:solidFill>
                <a:effectLst/>
                <a:ea typeface="+mj-ea"/>
                <a:cs typeface="+mj-cs"/>
              </a:rPr>
              <a:t> </a:t>
            </a:r>
            <a:r>
              <a:rPr lang="en-US" sz="2800" dirty="0" err="1">
                <a:solidFill>
                  <a:srgbClr val="000000"/>
                </a:solidFill>
                <a:effectLst/>
                <a:ea typeface="+mj-ea"/>
                <a:cs typeface="+mj-cs"/>
              </a:rPr>
              <a:t>pred</a:t>
            </a:r>
            <a:r>
              <a:rPr lang="en-US" sz="2800" dirty="0">
                <a:solidFill>
                  <a:srgbClr val="000000"/>
                </a:solidFill>
                <a:effectLst/>
                <a:ea typeface="+mj-ea"/>
                <a:cs typeface="+mj-cs"/>
              </a:rPr>
              <a:t> </a:t>
            </a:r>
            <a:r>
              <a:rPr lang="en-US" sz="2800" dirty="0" err="1">
                <a:solidFill>
                  <a:srgbClr val="000000"/>
                </a:solidFill>
                <a:effectLst/>
                <a:ea typeface="+mj-ea"/>
                <a:cs typeface="+mj-cs"/>
              </a:rPr>
              <a:t>približno</a:t>
            </a:r>
            <a:r>
              <a:rPr lang="en-US" sz="2800" dirty="0">
                <a:solidFill>
                  <a:srgbClr val="000000"/>
                </a:solidFill>
                <a:effectLst/>
                <a:ea typeface="+mj-ea"/>
                <a:cs typeface="+mj-cs"/>
              </a:rPr>
              <a:t> </a:t>
            </a:r>
            <a:r>
              <a:rPr lang="en-US" sz="2800" dirty="0" err="1">
                <a:solidFill>
                  <a:srgbClr val="000000"/>
                </a:solidFill>
                <a:effectLst/>
                <a:ea typeface="+mj-ea"/>
                <a:cs typeface="+mj-cs"/>
              </a:rPr>
              <a:t>stotimi</a:t>
            </a:r>
            <a:r>
              <a:rPr lang="en-US" sz="2800" dirty="0">
                <a:solidFill>
                  <a:srgbClr val="000000"/>
                </a:solidFill>
                <a:effectLst/>
                <a:ea typeface="+mj-ea"/>
                <a:cs typeface="+mj-cs"/>
              </a:rPr>
              <a:t> </a:t>
            </a:r>
            <a:r>
              <a:rPr lang="en-US" sz="2800" dirty="0" err="1">
                <a:solidFill>
                  <a:srgbClr val="000000"/>
                </a:solidFill>
                <a:effectLst/>
                <a:ea typeface="+mj-ea"/>
                <a:cs typeface="+mj-cs"/>
              </a:rPr>
              <a:t>leti</a:t>
            </a:r>
            <a:r>
              <a:rPr lang="en-US" sz="2800" dirty="0">
                <a:solidFill>
                  <a:srgbClr val="000000"/>
                </a:solidFill>
                <a:effectLst/>
                <a:ea typeface="+mj-ea"/>
                <a:cs typeface="+mj-cs"/>
              </a:rPr>
              <a:t> v </a:t>
            </a:r>
            <a:r>
              <a:rPr lang="en-US" sz="2800" dirty="0" err="1">
                <a:solidFill>
                  <a:srgbClr val="000000"/>
                </a:solidFill>
                <a:effectLst/>
                <a:ea typeface="+mj-ea"/>
                <a:cs typeface="+mj-cs"/>
              </a:rPr>
              <a:t>Horjulu</a:t>
            </a:r>
            <a:r>
              <a:rPr lang="en-US" sz="2800" dirty="0">
                <a:solidFill>
                  <a:srgbClr val="000000"/>
                </a:solidFill>
                <a:effectLst/>
                <a:ea typeface="+mj-ea"/>
                <a:cs typeface="+mj-cs"/>
              </a:rPr>
              <a:t>. </a:t>
            </a:r>
            <a:r>
              <a:rPr lang="en-US" sz="2800" dirty="0" err="1">
                <a:solidFill>
                  <a:srgbClr val="000000"/>
                </a:solidFill>
                <a:effectLst/>
                <a:ea typeface="+mj-ea"/>
                <a:cs typeface="+mj-cs"/>
              </a:rPr>
              <a:t>Ukvarjala</a:t>
            </a:r>
            <a:r>
              <a:rPr lang="en-US" sz="2800" dirty="0">
                <a:solidFill>
                  <a:srgbClr val="000000"/>
                </a:solidFill>
                <a:effectLst/>
                <a:ea typeface="+mj-ea"/>
                <a:cs typeface="+mj-cs"/>
              </a:rPr>
              <a:t> se je </a:t>
            </a:r>
            <a:r>
              <a:rPr lang="en-US" sz="2800" dirty="0" err="1">
                <a:solidFill>
                  <a:srgbClr val="000000"/>
                </a:solidFill>
                <a:effectLst/>
                <a:ea typeface="+mj-ea"/>
                <a:cs typeface="+mj-cs"/>
              </a:rPr>
              <a:t>tudi</a:t>
            </a:r>
            <a:r>
              <a:rPr lang="en-US" sz="2800" dirty="0">
                <a:solidFill>
                  <a:srgbClr val="000000"/>
                </a:solidFill>
                <a:effectLst/>
                <a:ea typeface="+mj-ea"/>
                <a:cs typeface="+mj-cs"/>
              </a:rPr>
              <a:t> s </a:t>
            </a:r>
            <a:r>
              <a:rPr lang="en-US" sz="2800" dirty="0" err="1">
                <a:solidFill>
                  <a:srgbClr val="000000"/>
                </a:solidFill>
                <a:effectLst/>
                <a:ea typeface="+mj-ea"/>
                <a:cs typeface="+mj-cs"/>
              </a:rPr>
              <a:t>prevajanjem</a:t>
            </a:r>
            <a:r>
              <a:rPr lang="en-US" sz="2800" dirty="0">
                <a:solidFill>
                  <a:srgbClr val="000000"/>
                </a:solidFill>
                <a:effectLst/>
                <a:ea typeface="+mj-ea"/>
                <a:cs typeface="+mj-cs"/>
              </a:rPr>
              <a:t>. </a:t>
            </a:r>
            <a:r>
              <a:rPr lang="en-US" sz="2800" dirty="0" err="1">
                <a:solidFill>
                  <a:srgbClr val="000000"/>
                </a:solidFill>
                <a:effectLst/>
                <a:ea typeface="+mj-ea"/>
                <a:cs typeface="+mj-cs"/>
              </a:rPr>
              <a:t>Prevedla</a:t>
            </a:r>
            <a:r>
              <a:rPr lang="en-US" sz="2800" dirty="0">
                <a:solidFill>
                  <a:srgbClr val="000000"/>
                </a:solidFill>
                <a:effectLst/>
                <a:ea typeface="+mj-ea"/>
                <a:cs typeface="+mj-cs"/>
              </a:rPr>
              <a:t> je </a:t>
            </a:r>
            <a:r>
              <a:rPr lang="en-US" sz="2800" dirty="0" err="1">
                <a:solidFill>
                  <a:srgbClr val="000000"/>
                </a:solidFill>
                <a:effectLst/>
                <a:ea typeface="+mj-ea"/>
                <a:cs typeface="+mj-cs"/>
              </a:rPr>
              <a:t>knjigo</a:t>
            </a:r>
            <a:r>
              <a:rPr lang="en-US" sz="2800" dirty="0">
                <a:solidFill>
                  <a:srgbClr val="000000"/>
                </a:solidFill>
                <a:effectLst/>
                <a:ea typeface="+mj-ea"/>
                <a:cs typeface="+mj-cs"/>
              </a:rPr>
              <a:t> Pika </a:t>
            </a:r>
            <a:r>
              <a:rPr lang="en-US" sz="2800" dirty="0" err="1">
                <a:solidFill>
                  <a:srgbClr val="000000"/>
                </a:solidFill>
                <a:effectLst/>
                <a:ea typeface="+mj-ea"/>
                <a:cs typeface="+mj-cs"/>
              </a:rPr>
              <a:t>Nogavička</a:t>
            </a:r>
            <a:r>
              <a:rPr lang="en-US" sz="2800" dirty="0">
                <a:solidFill>
                  <a:srgbClr val="000000"/>
                </a:solidFill>
                <a:effectLst/>
                <a:ea typeface="+mj-ea"/>
                <a:cs typeface="+mj-cs"/>
              </a:rPr>
              <a:t>. </a:t>
            </a:r>
            <a:r>
              <a:rPr lang="en-US" sz="2800" dirty="0" err="1">
                <a:solidFill>
                  <a:srgbClr val="000000"/>
                </a:solidFill>
                <a:effectLst/>
                <a:ea typeface="+mj-ea"/>
                <a:cs typeface="+mj-cs"/>
              </a:rPr>
              <a:t>Bila</a:t>
            </a:r>
            <a:r>
              <a:rPr lang="en-US" sz="2800" dirty="0">
                <a:solidFill>
                  <a:srgbClr val="000000"/>
                </a:solidFill>
                <a:effectLst/>
                <a:ea typeface="+mj-ea"/>
                <a:cs typeface="+mj-cs"/>
              </a:rPr>
              <a:t> je </a:t>
            </a:r>
            <a:r>
              <a:rPr lang="en-US" sz="2800" dirty="0" err="1">
                <a:solidFill>
                  <a:srgbClr val="000000"/>
                </a:solidFill>
                <a:effectLst/>
                <a:ea typeface="+mj-ea"/>
                <a:cs typeface="+mj-cs"/>
              </a:rPr>
              <a:t>tudi</a:t>
            </a:r>
            <a:r>
              <a:rPr lang="en-US" sz="2800" dirty="0">
                <a:solidFill>
                  <a:srgbClr val="000000"/>
                </a:solidFill>
                <a:effectLst/>
                <a:ea typeface="+mj-ea"/>
                <a:cs typeface="+mj-cs"/>
              </a:rPr>
              <a:t> </a:t>
            </a:r>
            <a:r>
              <a:rPr lang="en-US" sz="2800" dirty="0" err="1">
                <a:solidFill>
                  <a:srgbClr val="000000"/>
                </a:solidFill>
                <a:effectLst/>
                <a:ea typeface="+mj-ea"/>
                <a:cs typeface="+mj-cs"/>
              </a:rPr>
              <a:t>urednica</a:t>
            </a:r>
            <a:r>
              <a:rPr lang="en-US" sz="2800" dirty="0">
                <a:solidFill>
                  <a:srgbClr val="000000"/>
                </a:solidFill>
                <a:effectLst/>
                <a:ea typeface="+mj-ea"/>
                <a:cs typeface="+mj-cs"/>
              </a:rPr>
              <a:t> </a:t>
            </a:r>
            <a:r>
              <a:rPr lang="en-US" sz="2800" dirty="0" err="1">
                <a:solidFill>
                  <a:srgbClr val="000000"/>
                </a:solidFill>
                <a:effectLst/>
                <a:ea typeface="+mj-ea"/>
                <a:cs typeface="+mj-cs"/>
              </a:rPr>
              <a:t>zbirke</a:t>
            </a:r>
            <a:r>
              <a:rPr lang="en-US" sz="2800" dirty="0">
                <a:solidFill>
                  <a:srgbClr val="000000"/>
                </a:solidFill>
                <a:effectLst/>
                <a:ea typeface="+mj-ea"/>
                <a:cs typeface="+mj-cs"/>
              </a:rPr>
              <a:t> </a:t>
            </a:r>
            <a:r>
              <a:rPr lang="en-US" sz="2800" dirty="0" err="1">
                <a:solidFill>
                  <a:srgbClr val="000000"/>
                </a:solidFill>
                <a:effectLst/>
                <a:ea typeface="+mj-ea"/>
                <a:cs typeface="+mj-cs"/>
              </a:rPr>
              <a:t>Čebelica</a:t>
            </a:r>
            <a:r>
              <a:rPr lang="en-US" sz="2800" dirty="0">
                <a:solidFill>
                  <a:srgbClr val="000000"/>
                </a:solidFill>
                <a:effectLst/>
                <a:ea typeface="+mj-ea"/>
                <a:cs typeface="+mj-cs"/>
              </a:rPr>
              <a:t>. </a:t>
            </a:r>
          </a:p>
        </p:txBody>
      </p:sp>
      <p:sp>
        <p:nvSpPr>
          <p:cNvPr id="23" name="Freeform 75">
            <a:extLst>
              <a:ext uri="{FF2B5EF4-FFF2-40B4-BE49-F238E27FC236}">
                <a16:creationId xmlns:a16="http://schemas.microsoft.com/office/drawing/2014/main" id="{D4A67D3B-CF15-41C0-AEB5-8D857A8AE8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138412" cy="3315551"/>
          </a:xfrm>
          <a:custGeom>
            <a:avLst/>
            <a:gdLst>
              <a:gd name="connsiteX0" fmla="*/ 0 w 3138412"/>
              <a:gd name="connsiteY0" fmla="*/ 0 h 3315551"/>
              <a:gd name="connsiteX1" fmla="*/ 2697473 w 3138412"/>
              <a:gd name="connsiteY1" fmla="*/ 0 h 3315551"/>
              <a:gd name="connsiteX2" fmla="*/ 2788573 w 3138412"/>
              <a:gd name="connsiteY2" fmla="*/ 121826 h 3315551"/>
              <a:gd name="connsiteX3" fmla="*/ 3138412 w 3138412"/>
              <a:gd name="connsiteY3" fmla="*/ 1267122 h 3315551"/>
              <a:gd name="connsiteX4" fmla="*/ 1089983 w 3138412"/>
              <a:gd name="connsiteY4" fmla="*/ 3315551 h 3315551"/>
              <a:gd name="connsiteX5" fmla="*/ 113581 w 3138412"/>
              <a:gd name="connsiteY5" fmla="*/ 3068317 h 3315551"/>
              <a:gd name="connsiteX6" fmla="*/ 0 w 3138412"/>
              <a:gd name="connsiteY6" fmla="*/ 2999315 h 33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412" h="3315551">
                <a:moveTo>
                  <a:pt x="0" y="0"/>
                </a:moveTo>
                <a:lnTo>
                  <a:pt x="2697473" y="0"/>
                </a:lnTo>
                <a:lnTo>
                  <a:pt x="2788573" y="121826"/>
                </a:lnTo>
                <a:cubicBezTo>
                  <a:pt x="3009443" y="448758"/>
                  <a:pt x="3138412" y="842879"/>
                  <a:pt x="3138412" y="1267122"/>
                </a:cubicBezTo>
                <a:cubicBezTo>
                  <a:pt x="3138412" y="2398438"/>
                  <a:pt x="2221299" y="3315551"/>
                  <a:pt x="1089983" y="3315551"/>
                </a:cubicBezTo>
                <a:cubicBezTo>
                  <a:pt x="736447" y="3315551"/>
                  <a:pt x="403829" y="3225989"/>
                  <a:pt x="113581" y="3068317"/>
                </a:cubicBezTo>
                <a:lnTo>
                  <a:pt x="0" y="2999315"/>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lika 4" descr="Slika, ki vsebuje besede besedilo, oseba, ženska, postavljajoče&#10;&#10;Opis je samodejno ustvarjen">
            <a:extLst>
              <a:ext uri="{FF2B5EF4-FFF2-40B4-BE49-F238E27FC236}">
                <a16:creationId xmlns:a16="http://schemas.microsoft.com/office/drawing/2014/main" id="{23F8521B-76C8-43FF-AD8C-F900B1E8D70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570509" y="320231"/>
            <a:ext cx="1600101" cy="2296146"/>
          </a:xfrm>
          <a:prstGeom prst="rect">
            <a:avLst/>
          </a:prstGeom>
        </p:spPr>
      </p:pic>
      <p:sp>
        <p:nvSpPr>
          <p:cNvPr id="25" name="Oval 24">
            <a:extLst>
              <a:ext uri="{FF2B5EF4-FFF2-40B4-BE49-F238E27FC236}">
                <a16:creationId xmlns:a16="http://schemas.microsoft.com/office/drawing/2014/main" id="{4EE44E17-6A21-4DF3-9573-0819D6F000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0441" y="563445"/>
            <a:ext cx="3123224" cy="3123224"/>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lika 9">
            <a:extLst>
              <a:ext uri="{FF2B5EF4-FFF2-40B4-BE49-F238E27FC236}">
                <a16:creationId xmlns:a16="http://schemas.microsoft.com/office/drawing/2014/main" id="{476021B5-BA7B-48A8-B4C9-47FA7603FAC8}"/>
              </a:ext>
            </a:extLst>
          </p:cNvPr>
          <p:cNvPicPr>
            <a:picLocks noChangeAspect="1"/>
          </p:cNvPicPr>
          <p:nvPr/>
        </p:nvPicPr>
        <p:blipFill>
          <a:blip r:embed="rId6"/>
          <a:stretch>
            <a:fillRect/>
          </a:stretch>
        </p:blipFill>
        <p:spPr>
          <a:xfrm>
            <a:off x="4511916" y="1158239"/>
            <a:ext cx="1740273" cy="1933637"/>
          </a:xfrm>
          <a:prstGeom prst="rect">
            <a:avLst/>
          </a:prstGeom>
        </p:spPr>
      </p:pic>
      <p:sp>
        <p:nvSpPr>
          <p:cNvPr id="27" name="Freeform 67">
            <a:extLst>
              <a:ext uri="{FF2B5EF4-FFF2-40B4-BE49-F238E27FC236}">
                <a16:creationId xmlns:a16="http://schemas.microsoft.com/office/drawing/2014/main" id="{1DE44A29-0857-4193-8859-8E5D8A3CDA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0733" y="0"/>
            <a:ext cx="3693492" cy="2106382"/>
          </a:xfrm>
          <a:custGeom>
            <a:avLst/>
            <a:gdLst>
              <a:gd name="connsiteX0" fmla="*/ 20343 w 3693492"/>
              <a:gd name="connsiteY0" fmla="*/ 0 h 2106382"/>
              <a:gd name="connsiteX1" fmla="*/ 3673149 w 3693492"/>
              <a:gd name="connsiteY1" fmla="*/ 0 h 2106382"/>
              <a:gd name="connsiteX2" fmla="*/ 3683957 w 3693492"/>
              <a:gd name="connsiteY2" fmla="*/ 70817 h 2106382"/>
              <a:gd name="connsiteX3" fmla="*/ 3693492 w 3693492"/>
              <a:gd name="connsiteY3" fmla="*/ 259636 h 2106382"/>
              <a:gd name="connsiteX4" fmla="*/ 1846746 w 3693492"/>
              <a:gd name="connsiteY4" fmla="*/ 2106382 h 2106382"/>
              <a:gd name="connsiteX5" fmla="*/ 0 w 3693492"/>
              <a:gd name="connsiteY5" fmla="*/ 259636 h 2106382"/>
              <a:gd name="connsiteX6" fmla="*/ 9535 w 3693492"/>
              <a:gd name="connsiteY6" fmla="*/ 70817 h 21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492" h="2106382">
                <a:moveTo>
                  <a:pt x="20343" y="0"/>
                </a:moveTo>
                <a:lnTo>
                  <a:pt x="3673149" y="0"/>
                </a:lnTo>
                <a:lnTo>
                  <a:pt x="3683957" y="70817"/>
                </a:lnTo>
                <a:cubicBezTo>
                  <a:pt x="3690262" y="132899"/>
                  <a:pt x="3693492" y="195891"/>
                  <a:pt x="3693492" y="259636"/>
                </a:cubicBezTo>
                <a:cubicBezTo>
                  <a:pt x="3693492" y="1279566"/>
                  <a:pt x="2866676" y="2106382"/>
                  <a:pt x="1846746" y="2106382"/>
                </a:cubicBezTo>
                <a:cubicBezTo>
                  <a:pt x="826816" y="2106382"/>
                  <a:pt x="0" y="1279566"/>
                  <a:pt x="0" y="259636"/>
                </a:cubicBezTo>
                <a:cubicBezTo>
                  <a:pt x="0" y="195891"/>
                  <a:pt x="3230" y="132899"/>
                  <a:pt x="9535" y="7081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Slika 7">
            <a:extLst>
              <a:ext uri="{FF2B5EF4-FFF2-40B4-BE49-F238E27FC236}">
                <a16:creationId xmlns:a16="http://schemas.microsoft.com/office/drawing/2014/main" id="{00FE6EEF-3483-4730-A91D-894426016570}"/>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a:off x="8343407" y="136743"/>
            <a:ext cx="1448142" cy="1440902"/>
          </a:xfrm>
          <a:prstGeom prst="rect">
            <a:avLst/>
          </a:prstGeom>
        </p:spPr>
      </p:pic>
      <p:sp>
        <p:nvSpPr>
          <p:cNvPr id="29" name="Freeform 71">
            <a:extLst>
              <a:ext uri="{FF2B5EF4-FFF2-40B4-BE49-F238E27FC236}">
                <a16:creationId xmlns:a16="http://schemas.microsoft.com/office/drawing/2014/main" id="{B2A37BC1-02C0-4D97-8BEC-5BECAD9A3B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944" y="2616377"/>
            <a:ext cx="3711057" cy="4251098"/>
          </a:xfrm>
          <a:custGeom>
            <a:avLst/>
            <a:gdLst>
              <a:gd name="connsiteX0" fmla="*/ 2538398 w 3711057"/>
              <a:gd name="connsiteY0" fmla="*/ 0 h 4251098"/>
              <a:gd name="connsiteX1" fmla="*/ 3526457 w 3711057"/>
              <a:gd name="connsiteY1" fmla="*/ 199480 h 4251098"/>
              <a:gd name="connsiteX2" fmla="*/ 3711057 w 3711057"/>
              <a:gd name="connsiteY2" fmla="*/ 288406 h 4251098"/>
              <a:gd name="connsiteX3" fmla="*/ 3711057 w 3711057"/>
              <a:gd name="connsiteY3" fmla="*/ 4251098 h 4251098"/>
              <a:gd name="connsiteX4" fmla="*/ 668754 w 3711057"/>
              <a:gd name="connsiteY4" fmla="*/ 4251098 h 4251098"/>
              <a:gd name="connsiteX5" fmla="*/ 579647 w 3711057"/>
              <a:gd name="connsiteY5" fmla="*/ 4153055 h 4251098"/>
              <a:gd name="connsiteX6" fmla="*/ 0 w 3711057"/>
              <a:gd name="connsiteY6" fmla="*/ 2538398 h 4251098"/>
              <a:gd name="connsiteX7" fmla="*/ 2538398 w 3711057"/>
              <a:gd name="connsiteY7" fmla="*/ 0 h 425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1057" h="4251098">
                <a:moveTo>
                  <a:pt x="2538398" y="0"/>
                </a:moveTo>
                <a:cubicBezTo>
                  <a:pt x="2888878" y="0"/>
                  <a:pt x="3222768" y="71030"/>
                  <a:pt x="3526457" y="199480"/>
                </a:cubicBezTo>
                <a:lnTo>
                  <a:pt x="3711057" y="288406"/>
                </a:lnTo>
                <a:lnTo>
                  <a:pt x="3711057" y="4251098"/>
                </a:lnTo>
                <a:lnTo>
                  <a:pt x="668754" y="4251098"/>
                </a:lnTo>
                <a:lnTo>
                  <a:pt x="579647" y="4153055"/>
                </a:lnTo>
                <a:cubicBezTo>
                  <a:pt x="217529" y="3714270"/>
                  <a:pt x="0" y="3151738"/>
                  <a:pt x="0" y="2538398"/>
                </a:cubicBezTo>
                <a:cubicBezTo>
                  <a:pt x="0" y="1136479"/>
                  <a:pt x="1136479" y="0"/>
                  <a:pt x="253839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Slika 11">
            <a:extLst>
              <a:ext uri="{FF2B5EF4-FFF2-40B4-BE49-F238E27FC236}">
                <a16:creationId xmlns:a16="http://schemas.microsoft.com/office/drawing/2014/main" id="{AA9E49E5-2C7C-4BFC-A471-880981D0F7B1}"/>
              </a:ext>
            </a:extLst>
          </p:cNvPr>
          <p:cNvPicPr>
            <a:picLocks noChangeAspect="1"/>
          </p:cNvPicPr>
          <p:nvPr/>
        </p:nvPicPr>
        <p:blipFill>
          <a:blip r:embed="rId9"/>
          <a:stretch>
            <a:fillRect/>
          </a:stretch>
        </p:blipFill>
        <p:spPr>
          <a:xfrm>
            <a:off x="9545038" y="3686669"/>
            <a:ext cx="2016478" cy="2911883"/>
          </a:xfrm>
          <a:prstGeom prst="rect">
            <a:avLst/>
          </a:prstGeom>
        </p:spPr>
      </p:pic>
      <p:sp>
        <p:nvSpPr>
          <p:cNvPr id="6" name="PoljeZBesedilom 5">
            <a:extLst>
              <a:ext uri="{FF2B5EF4-FFF2-40B4-BE49-F238E27FC236}">
                <a16:creationId xmlns:a16="http://schemas.microsoft.com/office/drawing/2014/main" id="{54AA7B03-F8E3-4D76-8B10-16D1D205321B}"/>
              </a:ext>
            </a:extLst>
          </p:cNvPr>
          <p:cNvSpPr txBox="1"/>
          <p:nvPr/>
        </p:nvSpPr>
        <p:spPr>
          <a:xfrm>
            <a:off x="9388027" y="6870700"/>
            <a:ext cx="2803973" cy="200055"/>
          </a:xfrm>
          <a:prstGeom prst="rect">
            <a:avLst/>
          </a:prstGeom>
          <a:solidFill>
            <a:srgbClr val="000000"/>
          </a:solidFill>
        </p:spPr>
        <p:txBody>
          <a:bodyPr wrap="none" rtlCol="0">
            <a:spAutoFit/>
          </a:bodyPr>
          <a:lstStyle/>
          <a:p>
            <a:pPr algn="r">
              <a:spcAft>
                <a:spcPts val="600"/>
              </a:spcAft>
            </a:pPr>
            <a:r>
              <a:rPr lang="sl-SI" sz="700">
                <a:solidFill>
                  <a:srgbClr val="FFFFFF"/>
                </a:solidFill>
                <a:hlinkClick r:id="rId5" tooltip="https://sl.wikipedia.org/wiki/Kristina_Brenk">
                  <a:extLst>
                    <a:ext uri="{A12FA001-AC4F-418D-AE19-62706E023703}">
                      <ahyp:hlinkClr xmlns="" xmlns:ahyp="http://schemas.microsoft.com/office/drawing/2018/hyperlinkcolor" val="tx"/>
                    </a:ext>
                  </a:extLst>
                </a:hlinkClick>
              </a:rPr>
              <a:t>Ta fotografija</a:t>
            </a:r>
            <a:r>
              <a:rPr lang="sl-SI" sz="700">
                <a:solidFill>
                  <a:srgbClr val="FFFFFF"/>
                </a:solidFill>
              </a:rPr>
              <a:t> avtorja Neznan avtor je licencirana pod imenom </a:t>
            </a:r>
            <a:r>
              <a:rPr lang="sl-SI" sz="700">
                <a:solidFill>
                  <a:srgbClr val="FFFFFF"/>
                </a:solidFill>
                <a:hlinkClick r:id="rId10" tooltip="https://creativecommons.org/licenses/by-sa/3.0/">
                  <a:extLst>
                    <a:ext uri="{A12FA001-AC4F-418D-AE19-62706E023703}">
                      <ahyp:hlinkClr xmlns="" xmlns:ahyp="http://schemas.microsoft.com/office/drawing/2018/hyperlinkcolor" val="tx"/>
                    </a:ext>
                  </a:extLst>
                </a:hlinkClick>
              </a:rPr>
              <a:t>CC BY-SA</a:t>
            </a:r>
            <a:endParaRPr lang="sl-SI" sz="700">
              <a:solidFill>
                <a:srgbClr val="FFFFFF"/>
              </a:solidFill>
            </a:endParaRPr>
          </a:p>
        </p:txBody>
      </p:sp>
      <p:sp>
        <p:nvSpPr>
          <p:cNvPr id="9" name="PoljeZBesedilom 8">
            <a:extLst>
              <a:ext uri="{FF2B5EF4-FFF2-40B4-BE49-F238E27FC236}">
                <a16:creationId xmlns:a16="http://schemas.microsoft.com/office/drawing/2014/main" id="{A2407341-F782-4789-9462-11F4443F9A78}"/>
              </a:ext>
            </a:extLst>
          </p:cNvPr>
          <p:cNvSpPr txBox="1"/>
          <p:nvPr/>
        </p:nvSpPr>
        <p:spPr>
          <a:xfrm>
            <a:off x="6571353" y="6870700"/>
            <a:ext cx="2803974" cy="200055"/>
          </a:xfrm>
          <a:prstGeom prst="rect">
            <a:avLst/>
          </a:prstGeom>
          <a:solidFill>
            <a:srgbClr val="000000"/>
          </a:solidFill>
        </p:spPr>
        <p:txBody>
          <a:bodyPr wrap="none" rtlCol="0">
            <a:spAutoFit/>
          </a:bodyPr>
          <a:lstStyle/>
          <a:p>
            <a:pPr algn="r">
              <a:spcAft>
                <a:spcPts val="600"/>
              </a:spcAft>
            </a:pPr>
            <a:r>
              <a:rPr lang="sl-SI" sz="700">
                <a:solidFill>
                  <a:srgbClr val="FFFFFF"/>
                </a:solidFill>
                <a:hlinkClick r:id="rId8" tooltip="https://sl.wikipedia.org/wiki/Slika:Psenica_najlepsi_cvet_ljproza1.jpg">
                  <a:extLst>
                    <a:ext uri="{A12FA001-AC4F-418D-AE19-62706E023703}">
                      <ahyp:hlinkClr xmlns="" xmlns:ahyp="http://schemas.microsoft.com/office/drawing/2018/hyperlinkcolor" val="tx"/>
                    </a:ext>
                  </a:extLst>
                </a:hlinkClick>
              </a:rPr>
              <a:t>Ta fotografija</a:t>
            </a:r>
            <a:r>
              <a:rPr lang="sl-SI" sz="700">
                <a:solidFill>
                  <a:srgbClr val="FFFFFF"/>
                </a:solidFill>
              </a:rPr>
              <a:t> avtorja Neznan avtor je licencirana pod imenom </a:t>
            </a:r>
            <a:r>
              <a:rPr lang="sl-SI" sz="700">
                <a:solidFill>
                  <a:srgbClr val="FFFFFF"/>
                </a:solidFill>
                <a:hlinkClick r:id="rId10" tooltip="https://creativecommons.org/licenses/by-sa/3.0/">
                  <a:extLst>
                    <a:ext uri="{A12FA001-AC4F-418D-AE19-62706E023703}">
                      <ahyp:hlinkClr xmlns="" xmlns:ahyp="http://schemas.microsoft.com/office/drawing/2018/hyperlinkcolor" val="tx"/>
                    </a:ext>
                  </a:extLst>
                </a:hlinkClick>
              </a:rPr>
              <a:t>CC BY-SA</a:t>
            </a:r>
            <a:endParaRPr lang="sl-SI" sz="700">
              <a:solidFill>
                <a:srgbClr val="FFFFFF"/>
              </a:solidFill>
            </a:endParaRPr>
          </a:p>
        </p:txBody>
      </p:sp>
    </p:spTree>
    <p:extLst>
      <p:ext uri="{BB962C8B-B14F-4D97-AF65-F5344CB8AC3E}">
        <p14:creationId xmlns:p14="http://schemas.microsoft.com/office/powerpoint/2010/main" val="36910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jeZBesedilom 2">
            <a:extLst>
              <a:ext uri="{FF2B5EF4-FFF2-40B4-BE49-F238E27FC236}">
                <a16:creationId xmlns:a16="http://schemas.microsoft.com/office/drawing/2014/main" id="{39D5291E-1C82-4B0B-A8C8-7D09773DCF7B}"/>
              </a:ext>
            </a:extLst>
          </p:cNvPr>
          <p:cNvSpPr txBox="1"/>
          <p:nvPr/>
        </p:nvSpPr>
        <p:spPr>
          <a:xfrm>
            <a:off x="1616054" y="2427383"/>
            <a:ext cx="8959892" cy="316948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a:solidFill>
                  <a:schemeClr val="tx1">
                    <a:lumMod val="65000"/>
                    <a:lumOff val="35000"/>
                  </a:schemeClr>
                </a:solidFill>
              </a:rPr>
              <a:t>»Ko bom velika, bom vse vedela. Ko bom velika, bom povsod iskala in našla jo bom, tisto čudovito knjigo, tisto pravo knjigo. Tisto knjigo, ki jo že vse dni iščem in je nikjer ne najdem. Vem pa, da knjiga je, da mora biti. V belo usnje vezana knjiga z bleščečo zlato obrezo. Natisnjena bo v neznanem jeziku, a vse bom razumela. Vse bom izvedela… … Ko bom velika, bom našla in brala tisto edino pravo, prečudovito knjigo, ki mi bo vse skrivnosti pojasnila.</a:t>
            </a:r>
          </a:p>
          <a:p>
            <a:pPr indent="-228600">
              <a:lnSpc>
                <a:spcPct val="90000"/>
              </a:lnSpc>
              <a:spcAft>
                <a:spcPts val="600"/>
              </a:spcAft>
              <a:buFont typeface="Arial" panose="020B0604020202020204" pitchFamily="34" charset="0"/>
              <a:buChar char="•"/>
            </a:pPr>
            <a:endParaRPr lang="en-US" sz="1700">
              <a:solidFill>
                <a:schemeClr val="tx1">
                  <a:lumMod val="65000"/>
                  <a:lumOff val="35000"/>
                </a:schemeClr>
              </a:solidFill>
            </a:endParaRPr>
          </a:p>
          <a:p>
            <a:pPr indent="-228600">
              <a:lnSpc>
                <a:spcPct val="90000"/>
              </a:lnSpc>
              <a:spcAft>
                <a:spcPts val="600"/>
              </a:spcAft>
              <a:buFont typeface="Arial" panose="020B0604020202020204" pitchFamily="34" charset="0"/>
              <a:buChar char="•"/>
            </a:pPr>
            <a:endParaRPr lang="en-US" sz="1700">
              <a:solidFill>
                <a:schemeClr val="tx1">
                  <a:lumMod val="65000"/>
                  <a:lumOff val="35000"/>
                </a:schemeClr>
              </a:solidFill>
            </a:endParaRPr>
          </a:p>
          <a:p>
            <a:pPr indent="-228600">
              <a:lnSpc>
                <a:spcPct val="90000"/>
              </a:lnSpc>
              <a:spcAft>
                <a:spcPts val="600"/>
              </a:spcAft>
              <a:buFont typeface="Arial" panose="020B0604020202020204" pitchFamily="34" charset="0"/>
              <a:buChar char="•"/>
            </a:pPr>
            <a:endParaRPr lang="en-US" sz="1700">
              <a:solidFill>
                <a:schemeClr val="tx1">
                  <a:lumMod val="65000"/>
                  <a:lumOff val="35000"/>
                </a:schemeClr>
              </a:solidFill>
            </a:endParaRPr>
          </a:p>
          <a:p>
            <a:pPr indent="-228600">
              <a:lnSpc>
                <a:spcPct val="90000"/>
              </a:lnSpc>
              <a:spcAft>
                <a:spcPts val="600"/>
              </a:spcAft>
              <a:buFont typeface="Arial" panose="020B0604020202020204" pitchFamily="34" charset="0"/>
              <a:buChar char="•"/>
            </a:pPr>
            <a:r>
              <a:rPr lang="en-US" sz="1700">
                <a:solidFill>
                  <a:schemeClr val="tx1">
                    <a:lumMod val="65000"/>
                    <a:lumOff val="35000"/>
                  </a:schemeClr>
                </a:solidFill>
              </a:rPr>
              <a:t>« Kristina Brenkova (Odlomek iz črtice Ko bom velika… V: Kristina Brenkova: Tuja dežela, Ljubljana, Karantanija, 2000, str. 141 in 143)</a:t>
            </a:r>
          </a:p>
        </p:txBody>
      </p:sp>
    </p:spTree>
    <p:extLst>
      <p:ext uri="{BB962C8B-B14F-4D97-AF65-F5344CB8AC3E}">
        <p14:creationId xmlns:p14="http://schemas.microsoft.com/office/powerpoint/2010/main" val="391212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2">
            <a:extLst>
              <a:ext uri="{FF2B5EF4-FFF2-40B4-BE49-F238E27FC236}">
                <a16:creationId xmlns:a16="http://schemas.microsoft.com/office/drawing/2014/main" id="{4D6C57B7-234E-4128-A0C2-5E58F0B0DD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34">
            <a:extLst>
              <a:ext uri="{FF2B5EF4-FFF2-40B4-BE49-F238E27FC236}">
                <a16:creationId xmlns:a16="http://schemas.microsoft.com/office/drawing/2014/main" id="{8F428E7C-CF72-4177-B907-662EDCB35B0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884544" y="2265762"/>
            <a:ext cx="6329167" cy="2547872"/>
            <a:chOff x="-2412483" y="5117355"/>
            <a:chExt cx="4342728" cy="1748210"/>
          </a:xfrm>
        </p:grpSpPr>
        <p:sp>
          <p:nvSpPr>
            <p:cNvPr id="48" name="Isosceles Triangle 35">
              <a:extLst>
                <a:ext uri="{FF2B5EF4-FFF2-40B4-BE49-F238E27FC236}">
                  <a16:creationId xmlns:a16="http://schemas.microsoft.com/office/drawing/2014/main" id="{E2C38613-1CC6-42DF-9D5B-1C3CFF915D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66174"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36">
              <a:extLst>
                <a:ext uri="{FF2B5EF4-FFF2-40B4-BE49-F238E27FC236}">
                  <a16:creationId xmlns:a16="http://schemas.microsoft.com/office/drawing/2014/main" id="{FA88567F-0B25-4895-A6DF-304638BE5B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412483" y="6202815"/>
              <a:ext cx="1325500" cy="66275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38">
            <a:extLst>
              <a:ext uri="{FF2B5EF4-FFF2-40B4-BE49-F238E27FC236}">
                <a16:creationId xmlns:a16="http://schemas.microsoft.com/office/drawing/2014/main" id="{9605D821-328A-452E-909B-1E0C923ADA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83073" y="-1094168"/>
            <a:ext cx="4864676" cy="3807333"/>
          </a:xfrm>
          <a:custGeom>
            <a:avLst/>
            <a:gdLst>
              <a:gd name="connsiteX0" fmla="*/ 0 w 4864676"/>
              <a:gd name="connsiteY0" fmla="*/ 3191201 h 3807333"/>
              <a:gd name="connsiteX1" fmla="*/ 3191202 w 4864676"/>
              <a:gd name="connsiteY1" fmla="*/ 0 h 3807333"/>
              <a:gd name="connsiteX2" fmla="*/ 4864676 w 4864676"/>
              <a:gd name="connsiteY2" fmla="*/ 1673474 h 3807333"/>
              <a:gd name="connsiteX3" fmla="*/ 4864676 w 4864676"/>
              <a:gd name="connsiteY3" fmla="*/ 3807333 h 3807333"/>
              <a:gd name="connsiteX4" fmla="*/ 0 w 4864676"/>
              <a:gd name="connsiteY4" fmla="*/ 3807333 h 380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3807333">
                <a:moveTo>
                  <a:pt x="0" y="3191201"/>
                </a:moveTo>
                <a:lnTo>
                  <a:pt x="3191202" y="0"/>
                </a:lnTo>
                <a:lnTo>
                  <a:pt x="4864676" y="1673474"/>
                </a:lnTo>
                <a:lnTo>
                  <a:pt x="4864676" y="3807333"/>
                </a:lnTo>
                <a:lnTo>
                  <a:pt x="0" y="380733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a:extLst>
              <a:ext uri="{FF2B5EF4-FFF2-40B4-BE49-F238E27FC236}">
                <a16:creationId xmlns:a16="http://schemas.microsoft.com/office/drawing/2014/main" id="{10EA5493-D1B1-4476-8D78-9C2CEBA391DB}"/>
              </a:ext>
            </a:extLst>
          </p:cNvPr>
          <p:cNvPicPr>
            <a:picLocks noChangeAspect="1"/>
          </p:cNvPicPr>
          <p:nvPr/>
        </p:nvPicPr>
        <p:blipFill rotWithShape="1">
          <a:blip r:embed="rId2"/>
          <a:srcRect t="13999" r="-1" b="5334"/>
          <a:stretch/>
        </p:blipFill>
        <p:spPr>
          <a:xfrm>
            <a:off x="7405146" y="3235945"/>
            <a:ext cx="3488329" cy="3488329"/>
          </a:xfrm>
          <a:custGeom>
            <a:avLst/>
            <a:gdLst/>
            <a:ahLst/>
            <a:cxnLst/>
            <a:rect l="l" t="t" r="r" b="b"/>
            <a:pathLst>
              <a:path w="3545572" h="3545572">
                <a:moveTo>
                  <a:pt x="1772786" y="0"/>
                </a:moveTo>
                <a:lnTo>
                  <a:pt x="3545572" y="1772786"/>
                </a:lnTo>
                <a:lnTo>
                  <a:pt x="1772786" y="3545572"/>
                </a:lnTo>
                <a:lnTo>
                  <a:pt x="0" y="1772786"/>
                </a:lnTo>
                <a:close/>
              </a:path>
            </a:pathLst>
          </a:custGeom>
        </p:spPr>
      </p:pic>
      <p:sp>
        <p:nvSpPr>
          <p:cNvPr id="52" name="Freeform: Shape 40">
            <a:extLst>
              <a:ext uri="{FF2B5EF4-FFF2-40B4-BE49-F238E27FC236}">
                <a16:creationId xmlns:a16="http://schemas.microsoft.com/office/drawing/2014/main" id="{5CF218E6-E246-4EBB-BA8D-DB65AB59A7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3537" y="3632636"/>
            <a:ext cx="1185708" cy="1185708"/>
          </a:xfrm>
          <a:custGeom>
            <a:avLst/>
            <a:gdLst>
              <a:gd name="connsiteX0" fmla="*/ 0 w 1185708"/>
              <a:gd name="connsiteY0" fmla="*/ 0 h 1185708"/>
              <a:gd name="connsiteX1" fmla="*/ 454971 w 1185708"/>
              <a:gd name="connsiteY1" fmla="*/ 0 h 1185708"/>
              <a:gd name="connsiteX2" fmla="*/ 1185708 w 1185708"/>
              <a:gd name="connsiteY2" fmla="*/ 730737 h 1185708"/>
              <a:gd name="connsiteX3" fmla="*/ 1185708 w 1185708"/>
              <a:gd name="connsiteY3" fmla="*/ 1185708 h 1185708"/>
              <a:gd name="connsiteX4" fmla="*/ 0 w 1185708"/>
              <a:gd name="connsiteY4" fmla="*/ 1185708 h 118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708" h="1185708">
                <a:moveTo>
                  <a:pt x="0" y="0"/>
                </a:moveTo>
                <a:lnTo>
                  <a:pt x="454971" y="0"/>
                </a:lnTo>
                <a:lnTo>
                  <a:pt x="1185708" y="730737"/>
                </a:lnTo>
                <a:lnTo>
                  <a:pt x="1185708" y="1185708"/>
                </a:lnTo>
                <a:lnTo>
                  <a:pt x="0" y="1185708"/>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3B9D26D-939B-4838-886B-07E227F3A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303927" y="5624986"/>
            <a:ext cx="989294" cy="98929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0A80B01-7FDA-4264-BAC7-CA797D4964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2" y="-723949"/>
            <a:ext cx="5389379" cy="5389379"/>
          </a:xfrm>
          <a:custGeom>
            <a:avLst/>
            <a:gdLst>
              <a:gd name="connsiteX0" fmla="*/ 0 w 5389379"/>
              <a:gd name="connsiteY0" fmla="*/ 2602331 h 5389379"/>
              <a:gd name="connsiteX1" fmla="*/ 2602331 w 5389379"/>
              <a:gd name="connsiteY1" fmla="*/ 0 h 5389379"/>
              <a:gd name="connsiteX2" fmla="*/ 5389379 w 5389379"/>
              <a:gd name="connsiteY2" fmla="*/ 0 h 5389379"/>
              <a:gd name="connsiteX3" fmla="*/ 5389379 w 5389379"/>
              <a:gd name="connsiteY3" fmla="*/ 5389379 h 5389379"/>
              <a:gd name="connsiteX4" fmla="*/ 0 w 5389379"/>
              <a:gd name="connsiteY4" fmla="*/ 5389379 h 53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379" h="5389379">
                <a:moveTo>
                  <a:pt x="0" y="2602331"/>
                </a:moveTo>
                <a:lnTo>
                  <a:pt x="2602331" y="0"/>
                </a:lnTo>
                <a:lnTo>
                  <a:pt x="5389379" y="0"/>
                </a:lnTo>
                <a:lnTo>
                  <a:pt x="5389379"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ravokotnik 5">
            <a:extLst>
              <a:ext uri="{FF2B5EF4-FFF2-40B4-BE49-F238E27FC236}">
                <a16:creationId xmlns:a16="http://schemas.microsoft.com/office/drawing/2014/main" id="{4EC43713-A025-47DD-BAF2-B614067CA139}"/>
              </a:ext>
            </a:extLst>
          </p:cNvPr>
          <p:cNvSpPr/>
          <p:nvPr/>
        </p:nvSpPr>
        <p:spPr>
          <a:xfrm>
            <a:off x="3287021" y="895381"/>
            <a:ext cx="5782716" cy="2150719"/>
          </a:xfrm>
          <a:prstGeom prst="rect">
            <a:avLst/>
          </a:prstGeom>
          <a:noFill/>
        </p:spPr>
        <p:txBody>
          <a:bodyPr vert="horz" lIns="91440" tIns="45720" rIns="91440" bIns="45720" rtlCol="0" anchor="ctr">
            <a:normAutofit/>
          </a:bodyPr>
          <a:lstStyle/>
          <a:p>
            <a:pPr marL="914400" indent="-914400" algn="ctr">
              <a:lnSpc>
                <a:spcPct val="90000"/>
              </a:lnSpc>
              <a:spcBef>
                <a:spcPct val="0"/>
              </a:spcBef>
              <a:spcAft>
                <a:spcPts val="600"/>
              </a:spcAft>
            </a:pPr>
            <a:r>
              <a:rPr lang="sl-SI" sz="3600" b="1" cap="none" spc="0" dirty="0">
                <a:ln w="22225">
                  <a:solidFill>
                    <a:schemeClr val="accent2"/>
                  </a:solidFill>
                  <a:prstDash val="solid"/>
                </a:ln>
                <a:solidFill>
                  <a:srgbClr val="080808"/>
                </a:solidFill>
                <a:effectLst/>
                <a:latin typeface="+mj-lt"/>
                <a:ea typeface="+mj-ea"/>
                <a:cs typeface="+mj-cs"/>
              </a:rPr>
              <a:t>a)</a:t>
            </a:r>
            <a:r>
              <a:rPr lang="en-US" sz="3600" b="1" cap="none" spc="0" dirty="0">
                <a:ln w="22225">
                  <a:solidFill>
                    <a:schemeClr val="accent2"/>
                  </a:solidFill>
                  <a:prstDash val="solid"/>
                </a:ln>
                <a:solidFill>
                  <a:srgbClr val="080808"/>
                </a:solidFill>
                <a:effectLst/>
                <a:latin typeface="+mj-lt"/>
                <a:ea typeface="+mj-ea"/>
                <a:cs typeface="+mj-cs"/>
              </a:rPr>
              <a:t>POSLUŠANJE BESEDILA</a:t>
            </a:r>
          </a:p>
          <a:p>
            <a:pPr algn="ctr">
              <a:lnSpc>
                <a:spcPct val="90000"/>
              </a:lnSpc>
              <a:spcBef>
                <a:spcPct val="0"/>
              </a:spcBef>
              <a:spcAft>
                <a:spcPts val="600"/>
              </a:spcAft>
            </a:pPr>
            <a:r>
              <a:rPr lang="en-US" sz="3600" b="1" dirty="0">
                <a:ln w="22225">
                  <a:solidFill>
                    <a:schemeClr val="accent2"/>
                  </a:solidFill>
                  <a:prstDash val="solid"/>
                </a:ln>
                <a:solidFill>
                  <a:srgbClr val="080808"/>
                </a:solidFill>
                <a:latin typeface="+mj-lt"/>
                <a:ea typeface="+mj-ea"/>
                <a:cs typeface="+mj-cs"/>
              </a:rPr>
              <a:t>b)  GLASNO BRANJE</a:t>
            </a:r>
            <a:endParaRPr lang="en-US" sz="3600" b="1" cap="none" spc="0" dirty="0">
              <a:ln w="22225">
                <a:solidFill>
                  <a:schemeClr val="accent2"/>
                </a:solidFill>
                <a:prstDash val="solid"/>
              </a:ln>
              <a:solidFill>
                <a:srgbClr val="080808"/>
              </a:solidFill>
              <a:effectLst/>
              <a:latin typeface="+mj-lt"/>
              <a:ea typeface="+mj-ea"/>
              <a:cs typeface="+mj-cs"/>
            </a:endParaRPr>
          </a:p>
        </p:txBody>
      </p:sp>
      <p:sp>
        <p:nvSpPr>
          <p:cNvPr id="47" name="Freeform: Shape 46">
            <a:extLst>
              <a:ext uri="{FF2B5EF4-FFF2-40B4-BE49-F238E27FC236}">
                <a16:creationId xmlns:a16="http://schemas.microsoft.com/office/drawing/2014/main" id="{449E75B4-6C35-495B-850B-28CDE6E39E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4" y="-1424977"/>
            <a:ext cx="6791435" cy="6791435"/>
          </a:xfrm>
          <a:custGeom>
            <a:avLst/>
            <a:gdLst>
              <a:gd name="connsiteX0" fmla="*/ 0 w 6791435"/>
              <a:gd name="connsiteY0" fmla="*/ 4004387 h 6791435"/>
              <a:gd name="connsiteX1" fmla="*/ 81158 w 6791435"/>
              <a:gd name="connsiteY1" fmla="*/ 3923229 h 6791435"/>
              <a:gd name="connsiteX2" fmla="*/ 81158 w 6791435"/>
              <a:gd name="connsiteY2" fmla="*/ 6710277 h 6791435"/>
              <a:gd name="connsiteX3" fmla="*/ 6710277 w 6791435"/>
              <a:gd name="connsiteY3" fmla="*/ 6710277 h 6791435"/>
              <a:gd name="connsiteX4" fmla="*/ 6710277 w 6791435"/>
              <a:gd name="connsiteY4" fmla="*/ 81158 h 6791435"/>
              <a:gd name="connsiteX5" fmla="*/ 3923229 w 6791435"/>
              <a:gd name="connsiteY5" fmla="*/ 81158 h 6791435"/>
              <a:gd name="connsiteX6" fmla="*/ 4004387 w 6791435"/>
              <a:gd name="connsiteY6" fmla="*/ 0 h 6791435"/>
              <a:gd name="connsiteX7" fmla="*/ 6791435 w 6791435"/>
              <a:gd name="connsiteY7" fmla="*/ 0 h 6791435"/>
              <a:gd name="connsiteX8" fmla="*/ 6791435 w 6791435"/>
              <a:gd name="connsiteY8" fmla="*/ 6791435 h 6791435"/>
              <a:gd name="connsiteX9" fmla="*/ 0 w 6791435"/>
              <a:gd name="connsiteY9"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1435" h="6791435">
                <a:moveTo>
                  <a:pt x="0" y="4004387"/>
                </a:moveTo>
                <a:lnTo>
                  <a:pt x="81158" y="3923229"/>
                </a:lnTo>
                <a:lnTo>
                  <a:pt x="81158" y="6710277"/>
                </a:lnTo>
                <a:lnTo>
                  <a:pt x="6710277" y="6710277"/>
                </a:lnTo>
                <a:lnTo>
                  <a:pt x="6710277" y="81158"/>
                </a:lnTo>
                <a:lnTo>
                  <a:pt x="3923229" y="81158"/>
                </a:lnTo>
                <a:lnTo>
                  <a:pt x="4004387" y="0"/>
                </a:lnTo>
                <a:lnTo>
                  <a:pt x="6791435" y="0"/>
                </a:lnTo>
                <a:lnTo>
                  <a:pt x="679143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9" name="Isosceles Triangle 48">
            <a:extLst>
              <a:ext uri="{FF2B5EF4-FFF2-40B4-BE49-F238E27FC236}">
                <a16:creationId xmlns:a16="http://schemas.microsoft.com/office/drawing/2014/main" id="{0EB2D58A-B2F2-4B07-9595-4FED1037FF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67461" y="5398157"/>
            <a:ext cx="2934814" cy="146740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jeZBesedilom 4">
            <a:extLst>
              <a:ext uri="{FF2B5EF4-FFF2-40B4-BE49-F238E27FC236}">
                <a16:creationId xmlns:a16="http://schemas.microsoft.com/office/drawing/2014/main" id="{A97F44CB-C798-4DF6-A497-B3D94F261B16}"/>
              </a:ext>
            </a:extLst>
          </p:cNvPr>
          <p:cNvSpPr txBox="1"/>
          <p:nvPr/>
        </p:nvSpPr>
        <p:spPr>
          <a:xfrm>
            <a:off x="798228" y="2825396"/>
            <a:ext cx="6093500" cy="1646605"/>
          </a:xfrm>
          <a:prstGeom prst="rect">
            <a:avLst/>
          </a:prstGeom>
          <a:noFill/>
        </p:spPr>
        <p:txBody>
          <a:bodyPr wrap="square">
            <a:spAutoFit/>
          </a:bodyPr>
          <a:lstStyle/>
          <a:p>
            <a:pPr>
              <a:spcAft>
                <a:spcPts val="600"/>
              </a:spcAft>
            </a:pPr>
            <a:r>
              <a:rPr lang="sl-SI" sz="4800" b="1" dirty="0">
                <a:effectLst/>
                <a:latin typeface="Times New Roman" panose="02020603050405020304" pitchFamily="18" charset="0"/>
                <a:ea typeface="Times New Roman" panose="02020603050405020304" pitchFamily="18" charset="0"/>
                <a:cs typeface="Times New Roman" panose="02020603050405020304" pitchFamily="18" charset="0"/>
              </a:rPr>
              <a:t> Berilo, str. 114, 115</a:t>
            </a:r>
            <a:endParaRPr lang="sl-SI" sz="4800" b="1">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endParaRPr lang="sl-SI" sz="4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14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Pravokotnik 1">
            <a:extLst>
              <a:ext uri="{FF2B5EF4-FFF2-40B4-BE49-F238E27FC236}">
                <a16:creationId xmlns:a16="http://schemas.microsoft.com/office/drawing/2014/main" id="{FCCEA4B1-0264-4B55-99BF-F538AE82D7FF}"/>
              </a:ext>
            </a:extLst>
          </p:cNvPr>
          <p:cNvSpPr/>
          <p:nvPr/>
        </p:nvSpPr>
        <p:spPr>
          <a:xfrm>
            <a:off x="827416" y="351282"/>
            <a:ext cx="6887833" cy="95364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dirty="0">
                <a:ln w="22225">
                  <a:solidFill>
                    <a:schemeClr val="accent2"/>
                  </a:solidFill>
                  <a:prstDash val="solid"/>
                </a:ln>
                <a:solidFill>
                  <a:srgbClr val="000000"/>
                </a:solidFill>
                <a:latin typeface="+mj-lt"/>
                <a:ea typeface="+mj-ea"/>
                <a:cs typeface="+mj-cs"/>
              </a:rPr>
              <a:t>RAZLAGA NEZNANIH BESED</a:t>
            </a:r>
          </a:p>
        </p:txBody>
      </p:sp>
      <p:sp>
        <p:nvSpPr>
          <p:cNvPr id="13"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ka 3">
            <a:extLst>
              <a:ext uri="{FF2B5EF4-FFF2-40B4-BE49-F238E27FC236}">
                <a16:creationId xmlns:a16="http://schemas.microsoft.com/office/drawing/2014/main" id="{4A3815BC-0B2E-435B-BFDA-A4FCC38511C8}"/>
              </a:ext>
            </a:extLst>
          </p:cNvPr>
          <p:cNvPicPr>
            <a:picLocks noChangeAspect="1"/>
          </p:cNvPicPr>
          <p:nvPr/>
        </p:nvPicPr>
        <p:blipFill rotWithShape="1">
          <a:blip r:embed="rId3"/>
          <a:srcRect l="15022" r="20889"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3" name="PoljeZBesedilom 2">
            <a:extLst>
              <a:ext uri="{FF2B5EF4-FFF2-40B4-BE49-F238E27FC236}">
                <a16:creationId xmlns:a16="http://schemas.microsoft.com/office/drawing/2014/main" id="{9CC4A6A2-7FC7-41DA-8626-9B7850D1E9B8}"/>
              </a:ext>
            </a:extLst>
          </p:cNvPr>
          <p:cNvSpPr txBox="1"/>
          <p:nvPr/>
        </p:nvSpPr>
        <p:spPr>
          <a:xfrm>
            <a:off x="317074" y="3303230"/>
            <a:ext cx="6003567" cy="1031051"/>
          </a:xfrm>
          <a:prstGeom prst="rect">
            <a:avLst/>
          </a:prstGeom>
          <a:noFill/>
        </p:spPr>
        <p:txBody>
          <a:bodyPr wrap="none" rtlCol="0">
            <a:spAutoFit/>
          </a:bodyPr>
          <a:lstStyle/>
          <a:p>
            <a:pPr>
              <a:spcAft>
                <a:spcPts val="600"/>
              </a:spcAft>
            </a:pPr>
            <a:r>
              <a:rPr lang="sl-SI" sz="2800" dirty="0"/>
              <a:t>RESEDA - </a:t>
            </a:r>
            <a:r>
              <a:rPr lang="sl-SI" sz="2800" b="0" i="1" dirty="0">
                <a:solidFill>
                  <a:srgbClr val="333333"/>
                </a:solidFill>
                <a:effectLst/>
                <a:latin typeface="Arial" panose="020B0604020202020204" pitchFamily="34" charset="0"/>
              </a:rPr>
              <a:t>nizka rastlina z majhnimi</a:t>
            </a:r>
          </a:p>
          <a:p>
            <a:pPr>
              <a:spcAft>
                <a:spcPts val="600"/>
              </a:spcAft>
            </a:pPr>
            <a:r>
              <a:rPr lang="sl-SI" sz="2800" b="0" i="1" dirty="0">
                <a:solidFill>
                  <a:srgbClr val="333333"/>
                </a:solidFill>
                <a:effectLst/>
                <a:latin typeface="Arial" panose="020B0604020202020204" pitchFamily="34" charset="0"/>
              </a:rPr>
              <a:t> zelenkasto rumenimi dišečimi cveti.</a:t>
            </a:r>
            <a:r>
              <a:rPr lang="sl-SI" sz="2800" dirty="0"/>
              <a:t> </a:t>
            </a:r>
          </a:p>
        </p:txBody>
      </p:sp>
    </p:spTree>
    <p:extLst>
      <p:ext uri="{BB962C8B-B14F-4D97-AF65-F5344CB8AC3E}">
        <p14:creationId xmlns:p14="http://schemas.microsoft.com/office/powerpoint/2010/main" val="27360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slov 1">
            <a:extLst>
              <a:ext uri="{FF2B5EF4-FFF2-40B4-BE49-F238E27FC236}">
                <a16:creationId xmlns:a16="http://schemas.microsoft.com/office/drawing/2014/main" id="{1034FE0C-8E64-436B-A281-9B92AFD3C584}"/>
              </a:ext>
            </a:extLst>
          </p:cNvPr>
          <p:cNvSpPr>
            <a:spLocks noGrp="1"/>
          </p:cNvSpPr>
          <p:nvPr>
            <p:ph type="title"/>
          </p:nvPr>
        </p:nvSpPr>
        <p:spPr>
          <a:xfrm>
            <a:off x="799817" y="2770632"/>
            <a:ext cx="4672584" cy="2101070"/>
          </a:xfrm>
        </p:spPr>
        <p:txBody>
          <a:bodyPr vert="horz" lIns="91440" tIns="45720" rIns="91440" bIns="45720" rtlCol="0" anchor="t">
            <a:normAutofit/>
          </a:bodyPr>
          <a:lstStyle/>
          <a:p>
            <a:r>
              <a:rPr lang="en-US" sz="3400" dirty="0">
                <a:solidFill>
                  <a:srgbClr val="000000"/>
                </a:solidFill>
                <a:latin typeface="+mn-lt"/>
              </a:rPr>
              <a:t>PEŠČENEC - </a:t>
            </a:r>
            <a:r>
              <a:rPr lang="en-US" sz="3400" b="0" i="1" dirty="0" err="1">
                <a:solidFill>
                  <a:srgbClr val="000000"/>
                </a:solidFill>
                <a:effectLst/>
                <a:latin typeface="+mn-lt"/>
              </a:rPr>
              <a:t>kamnina</a:t>
            </a:r>
            <a:r>
              <a:rPr lang="en-US" sz="3400" b="0" i="1" dirty="0">
                <a:solidFill>
                  <a:srgbClr val="000000"/>
                </a:solidFill>
                <a:effectLst/>
                <a:latin typeface="+mn-lt"/>
              </a:rPr>
              <a:t>, </a:t>
            </a:r>
            <a:r>
              <a:rPr lang="en-US" sz="3400" b="0" i="1" dirty="0" err="1">
                <a:solidFill>
                  <a:srgbClr val="000000"/>
                </a:solidFill>
                <a:effectLst/>
                <a:latin typeface="+mn-lt"/>
              </a:rPr>
              <a:t>sestavljena</a:t>
            </a:r>
            <a:r>
              <a:rPr lang="en-US" sz="3400" b="0" i="1" dirty="0">
                <a:solidFill>
                  <a:srgbClr val="000000"/>
                </a:solidFill>
                <a:effectLst/>
                <a:latin typeface="+mn-lt"/>
              </a:rPr>
              <a:t> </a:t>
            </a:r>
            <a:r>
              <a:rPr lang="en-US" sz="3400" b="0" i="1" dirty="0" err="1">
                <a:solidFill>
                  <a:srgbClr val="000000"/>
                </a:solidFill>
                <a:effectLst/>
                <a:latin typeface="+mn-lt"/>
              </a:rPr>
              <a:t>iz</a:t>
            </a:r>
            <a:r>
              <a:rPr lang="en-US" sz="3400" b="0" i="1" dirty="0">
                <a:solidFill>
                  <a:srgbClr val="000000"/>
                </a:solidFill>
                <a:effectLst/>
                <a:latin typeface="+mn-lt"/>
              </a:rPr>
              <a:t> </a:t>
            </a:r>
            <a:r>
              <a:rPr lang="en-US" sz="3400" b="0" i="1" dirty="0" err="1">
                <a:solidFill>
                  <a:srgbClr val="000000"/>
                </a:solidFill>
                <a:effectLst/>
                <a:latin typeface="+mn-lt"/>
              </a:rPr>
              <a:t>drobnih</a:t>
            </a:r>
            <a:r>
              <a:rPr lang="en-US" sz="3400" b="0" i="1" dirty="0">
                <a:solidFill>
                  <a:srgbClr val="000000"/>
                </a:solidFill>
                <a:effectLst/>
                <a:latin typeface="+mn-lt"/>
              </a:rPr>
              <a:t> </a:t>
            </a:r>
            <a:r>
              <a:rPr lang="en-US" sz="3400" b="0" i="1" dirty="0" err="1">
                <a:solidFill>
                  <a:srgbClr val="000000"/>
                </a:solidFill>
                <a:effectLst/>
                <a:latin typeface="+mn-lt"/>
              </a:rPr>
              <a:t>zrn</a:t>
            </a:r>
            <a:r>
              <a:rPr lang="en-US" sz="3400" b="0" i="1" dirty="0">
                <a:solidFill>
                  <a:srgbClr val="000000"/>
                </a:solidFill>
                <a:effectLst/>
                <a:latin typeface="+mn-lt"/>
              </a:rPr>
              <a:t> </a:t>
            </a:r>
            <a:r>
              <a:rPr lang="en-US" sz="3400" b="0" i="1" dirty="0" err="1">
                <a:solidFill>
                  <a:srgbClr val="000000"/>
                </a:solidFill>
                <a:effectLst/>
                <a:latin typeface="+mn-lt"/>
              </a:rPr>
              <a:t>peska</a:t>
            </a:r>
            <a:r>
              <a:rPr lang="en-US" sz="3400" b="0" i="1" dirty="0">
                <a:solidFill>
                  <a:srgbClr val="000000"/>
                </a:solidFill>
                <a:effectLst/>
                <a:latin typeface="+mn-lt"/>
              </a:rPr>
              <a:t>, </a:t>
            </a:r>
            <a:r>
              <a:rPr lang="en-US" sz="3400" b="0" i="1" dirty="0" err="1">
                <a:solidFill>
                  <a:srgbClr val="000000"/>
                </a:solidFill>
                <a:effectLst/>
                <a:latin typeface="+mn-lt"/>
              </a:rPr>
              <a:t>zlepljenih</a:t>
            </a:r>
            <a:r>
              <a:rPr lang="en-US" sz="3400" b="0" i="1" dirty="0">
                <a:solidFill>
                  <a:srgbClr val="000000"/>
                </a:solidFill>
                <a:effectLst/>
                <a:latin typeface="+mn-lt"/>
              </a:rPr>
              <a:t> med </a:t>
            </a:r>
            <a:r>
              <a:rPr lang="en-US" sz="3400" b="0" i="1" dirty="0" err="1">
                <a:solidFill>
                  <a:srgbClr val="000000"/>
                </a:solidFill>
                <a:effectLst/>
                <a:latin typeface="+mn-lt"/>
              </a:rPr>
              <a:t>seboj</a:t>
            </a:r>
            <a:r>
              <a:rPr lang="en-US" sz="3400" b="0" i="1" dirty="0">
                <a:solidFill>
                  <a:srgbClr val="000000"/>
                </a:solidFill>
                <a:effectLst/>
                <a:latin typeface="+mn-lt"/>
              </a:rPr>
              <a:t> z </a:t>
            </a:r>
            <a:r>
              <a:rPr lang="en-US" sz="3400" b="0" i="1" dirty="0" err="1">
                <a:solidFill>
                  <a:srgbClr val="000000"/>
                </a:solidFill>
                <a:effectLst/>
                <a:latin typeface="+mn-lt"/>
              </a:rPr>
              <a:t>vezivom</a:t>
            </a:r>
            <a:endParaRPr lang="en-US" sz="3400" dirty="0">
              <a:solidFill>
                <a:srgbClr val="000000"/>
              </a:solidFill>
              <a:latin typeface="+mn-lt"/>
            </a:endParaRPr>
          </a:p>
        </p:txBody>
      </p:sp>
      <p:sp>
        <p:nvSpPr>
          <p:cNvPr id="75"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Peščenjak je sedimentna kamnina, sestavljena iz drobnih zrn peska velikosti  0,1 mm do 2 mm, zlepljenih med seboj z vezivom iz">
            <a:extLst>
              <a:ext uri="{FF2B5EF4-FFF2-40B4-BE49-F238E27FC236}">
                <a16:creationId xmlns:a16="http://schemas.microsoft.com/office/drawing/2014/main" id="{9B8F6DAB-1C35-4095-A272-37C6BB41F5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0" r="21331"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96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slov 1">
            <a:extLst>
              <a:ext uri="{FF2B5EF4-FFF2-40B4-BE49-F238E27FC236}">
                <a16:creationId xmlns:a16="http://schemas.microsoft.com/office/drawing/2014/main" id="{33FF9C3F-02CC-458F-A18E-FE03A6E2335D}"/>
              </a:ext>
            </a:extLst>
          </p:cNvPr>
          <p:cNvSpPr>
            <a:spLocks noGrp="1"/>
          </p:cNvSpPr>
          <p:nvPr>
            <p:ph type="title"/>
          </p:nvPr>
        </p:nvSpPr>
        <p:spPr>
          <a:xfrm>
            <a:off x="799817" y="2770632"/>
            <a:ext cx="4672584" cy="2101070"/>
          </a:xfrm>
        </p:spPr>
        <p:txBody>
          <a:bodyPr vert="horz" lIns="91440" tIns="45720" rIns="91440" bIns="45720" rtlCol="0" anchor="t">
            <a:normAutofit/>
          </a:bodyPr>
          <a:lstStyle/>
          <a:p>
            <a:r>
              <a:rPr lang="en-US" sz="2800" dirty="0">
                <a:solidFill>
                  <a:srgbClr val="000000"/>
                </a:solidFill>
                <a:latin typeface="+mn-lt"/>
              </a:rPr>
              <a:t>PRESLICA - </a:t>
            </a:r>
            <a:r>
              <a:rPr lang="en-US" sz="2800" b="0" i="1" dirty="0" err="1">
                <a:solidFill>
                  <a:srgbClr val="000000"/>
                </a:solidFill>
                <a:effectLst/>
                <a:latin typeface="+mn-lt"/>
              </a:rPr>
              <a:t>rastlina</a:t>
            </a:r>
            <a:r>
              <a:rPr lang="en-US" sz="2800" b="0" i="1" dirty="0">
                <a:solidFill>
                  <a:srgbClr val="000000"/>
                </a:solidFill>
                <a:effectLst/>
                <a:latin typeface="+mn-lt"/>
              </a:rPr>
              <a:t> </a:t>
            </a:r>
            <a:r>
              <a:rPr lang="en-US" sz="2800" b="0" i="1" dirty="0" err="1">
                <a:solidFill>
                  <a:srgbClr val="000000"/>
                </a:solidFill>
                <a:effectLst/>
                <a:latin typeface="+mn-lt"/>
              </a:rPr>
              <a:t>vlažnih</a:t>
            </a:r>
            <a:r>
              <a:rPr lang="en-US" sz="2800" b="0" i="1" dirty="0">
                <a:solidFill>
                  <a:srgbClr val="000000"/>
                </a:solidFill>
                <a:effectLst/>
                <a:latin typeface="+mn-lt"/>
              </a:rPr>
              <a:t> </a:t>
            </a:r>
            <a:r>
              <a:rPr lang="en-US" sz="2800" b="0" i="1" dirty="0" err="1">
                <a:solidFill>
                  <a:srgbClr val="000000"/>
                </a:solidFill>
                <a:effectLst/>
                <a:latin typeface="+mn-lt"/>
              </a:rPr>
              <a:t>tal</a:t>
            </a:r>
            <a:r>
              <a:rPr lang="en-US" sz="2800" b="0" i="1" dirty="0">
                <a:solidFill>
                  <a:srgbClr val="000000"/>
                </a:solidFill>
                <a:effectLst/>
                <a:latin typeface="+mn-lt"/>
              </a:rPr>
              <a:t> s </a:t>
            </a:r>
            <a:r>
              <a:rPr lang="en-US" sz="2800" b="0" i="1" dirty="0" err="1">
                <a:solidFill>
                  <a:srgbClr val="000000"/>
                </a:solidFill>
                <a:effectLst/>
                <a:latin typeface="+mn-lt"/>
              </a:rPr>
              <a:t>členastim</a:t>
            </a:r>
            <a:r>
              <a:rPr lang="en-US" sz="2800" b="0" i="1" dirty="0">
                <a:solidFill>
                  <a:srgbClr val="000000"/>
                </a:solidFill>
                <a:effectLst/>
                <a:latin typeface="+mn-lt"/>
              </a:rPr>
              <a:t> </a:t>
            </a:r>
            <a:r>
              <a:rPr lang="en-US" sz="2800" b="0" i="1" dirty="0" err="1">
                <a:solidFill>
                  <a:srgbClr val="000000"/>
                </a:solidFill>
                <a:effectLst/>
                <a:latin typeface="+mn-lt"/>
              </a:rPr>
              <a:t>votlim</a:t>
            </a:r>
            <a:r>
              <a:rPr lang="en-US" sz="2800" b="0" i="1" dirty="0">
                <a:solidFill>
                  <a:srgbClr val="000000"/>
                </a:solidFill>
                <a:effectLst/>
                <a:latin typeface="+mn-lt"/>
              </a:rPr>
              <a:t> </a:t>
            </a:r>
            <a:r>
              <a:rPr lang="en-US" sz="2800" b="0" i="1" dirty="0" err="1">
                <a:solidFill>
                  <a:srgbClr val="000000"/>
                </a:solidFill>
                <a:effectLst/>
                <a:latin typeface="+mn-lt"/>
              </a:rPr>
              <a:t>steblom</a:t>
            </a:r>
            <a:r>
              <a:rPr lang="en-US" sz="2800" b="0" i="1" dirty="0">
                <a:solidFill>
                  <a:srgbClr val="000000"/>
                </a:solidFill>
                <a:effectLst/>
                <a:latin typeface="+mn-lt"/>
              </a:rPr>
              <a:t> in </a:t>
            </a:r>
            <a:r>
              <a:rPr lang="en-US" sz="2800" b="0" i="1" dirty="0" err="1">
                <a:solidFill>
                  <a:srgbClr val="000000"/>
                </a:solidFill>
                <a:effectLst/>
                <a:latin typeface="+mn-lt"/>
              </a:rPr>
              <a:t>sivo</a:t>
            </a:r>
            <a:r>
              <a:rPr lang="en-US" sz="2800" b="0" i="1" dirty="0">
                <a:solidFill>
                  <a:srgbClr val="000000"/>
                </a:solidFill>
                <a:effectLst/>
                <a:latin typeface="+mn-lt"/>
              </a:rPr>
              <a:t> </a:t>
            </a:r>
            <a:r>
              <a:rPr lang="en-US" sz="2800" b="0" i="1" dirty="0" err="1">
                <a:solidFill>
                  <a:srgbClr val="000000"/>
                </a:solidFill>
                <a:effectLst/>
                <a:latin typeface="+mn-lt"/>
              </a:rPr>
              <a:t>zelenimi</a:t>
            </a:r>
            <a:r>
              <a:rPr lang="en-US" sz="2800" b="0" i="1" dirty="0">
                <a:solidFill>
                  <a:srgbClr val="000000"/>
                </a:solidFill>
                <a:effectLst/>
                <a:latin typeface="+mn-lt"/>
              </a:rPr>
              <a:t> </a:t>
            </a:r>
            <a:r>
              <a:rPr lang="en-US" sz="2800" b="0" i="1" dirty="0" err="1">
                <a:solidFill>
                  <a:srgbClr val="000000"/>
                </a:solidFill>
                <a:effectLst/>
                <a:latin typeface="+mn-lt"/>
              </a:rPr>
              <a:t>stranskimi</a:t>
            </a:r>
            <a:r>
              <a:rPr lang="en-US" sz="2800" b="0" i="1" dirty="0">
                <a:solidFill>
                  <a:srgbClr val="000000"/>
                </a:solidFill>
                <a:effectLst/>
                <a:latin typeface="+mn-lt"/>
              </a:rPr>
              <a:t> </a:t>
            </a:r>
            <a:r>
              <a:rPr lang="en-US" sz="2800" b="0" i="1" dirty="0" err="1">
                <a:solidFill>
                  <a:srgbClr val="000000"/>
                </a:solidFill>
                <a:effectLst/>
                <a:latin typeface="+mn-lt"/>
              </a:rPr>
              <a:t>poganjki</a:t>
            </a:r>
            <a:r>
              <a:rPr lang="en-US" sz="2800" b="0" i="1" dirty="0">
                <a:solidFill>
                  <a:srgbClr val="000000"/>
                </a:solidFill>
                <a:effectLst/>
                <a:latin typeface="+mn-lt"/>
              </a:rPr>
              <a:t> v </a:t>
            </a:r>
            <a:r>
              <a:rPr lang="en-US" sz="2800" b="0" i="1" dirty="0" err="1">
                <a:solidFill>
                  <a:srgbClr val="000000"/>
                </a:solidFill>
                <a:effectLst/>
                <a:latin typeface="+mn-lt"/>
              </a:rPr>
              <a:t>isti</a:t>
            </a:r>
            <a:r>
              <a:rPr lang="en-US" sz="2800" b="0" i="1" dirty="0">
                <a:solidFill>
                  <a:srgbClr val="000000"/>
                </a:solidFill>
                <a:effectLst/>
                <a:latin typeface="+mn-lt"/>
              </a:rPr>
              <a:t> </a:t>
            </a:r>
            <a:r>
              <a:rPr lang="en-US" sz="2800" b="0" i="1" dirty="0" err="1">
                <a:solidFill>
                  <a:srgbClr val="000000"/>
                </a:solidFill>
                <a:effectLst/>
                <a:latin typeface="+mn-lt"/>
              </a:rPr>
              <a:t>višini</a:t>
            </a:r>
            <a:r>
              <a:rPr lang="en-US" sz="2800" b="0" i="1" dirty="0">
                <a:solidFill>
                  <a:srgbClr val="000000"/>
                </a:solidFill>
                <a:effectLst/>
                <a:latin typeface="+mn-lt"/>
              </a:rPr>
              <a:t>.</a:t>
            </a:r>
            <a:br>
              <a:rPr lang="en-US" sz="2800" b="0" i="1" dirty="0">
                <a:solidFill>
                  <a:srgbClr val="000000"/>
                </a:solidFill>
                <a:effectLst/>
                <a:latin typeface="+mn-lt"/>
              </a:rPr>
            </a:br>
            <a:endParaRPr lang="en-US" sz="2800" dirty="0">
              <a:solidFill>
                <a:srgbClr val="000000"/>
              </a:solidFill>
              <a:latin typeface="+mn-lt"/>
            </a:endParaRPr>
          </a:p>
        </p:txBody>
      </p:sp>
      <p:sp>
        <p:nvSpPr>
          <p:cNvPr id="12"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Slika 2">
            <a:extLst>
              <a:ext uri="{FF2B5EF4-FFF2-40B4-BE49-F238E27FC236}">
                <a16:creationId xmlns:a16="http://schemas.microsoft.com/office/drawing/2014/main" id="{B04359BB-191B-44E0-99C5-C82877B77718}"/>
              </a:ext>
            </a:extLst>
          </p:cNvPr>
          <p:cNvPicPr>
            <a:picLocks noChangeAspect="1"/>
          </p:cNvPicPr>
          <p:nvPr/>
        </p:nvPicPr>
        <p:blipFill rotWithShape="1">
          <a:blip r:embed="rId3"/>
          <a:srcRect t="1646" r="-2"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0716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slov 1">
            <a:extLst>
              <a:ext uri="{FF2B5EF4-FFF2-40B4-BE49-F238E27FC236}">
                <a16:creationId xmlns:a16="http://schemas.microsoft.com/office/drawing/2014/main" id="{C125B4AD-42FA-4B93-B418-851EEA4F7F1B}"/>
              </a:ext>
            </a:extLst>
          </p:cNvPr>
          <p:cNvSpPr>
            <a:spLocks noGrp="1"/>
          </p:cNvSpPr>
          <p:nvPr>
            <p:ph type="title"/>
          </p:nvPr>
        </p:nvSpPr>
        <p:spPr>
          <a:xfrm>
            <a:off x="851105" y="1422599"/>
            <a:ext cx="4672584" cy="2101070"/>
          </a:xfrm>
        </p:spPr>
        <p:txBody>
          <a:bodyPr vert="horz" lIns="91440" tIns="45720" rIns="91440" bIns="45720" rtlCol="0" anchor="t">
            <a:normAutofit/>
          </a:bodyPr>
          <a:lstStyle/>
          <a:p>
            <a:r>
              <a:rPr lang="en-US" dirty="0">
                <a:solidFill>
                  <a:srgbClr val="000000"/>
                </a:solidFill>
              </a:rPr>
              <a:t>NAPOLEON – </a:t>
            </a:r>
            <a:r>
              <a:rPr lang="en-US" dirty="0" err="1">
                <a:solidFill>
                  <a:srgbClr val="000000"/>
                </a:solidFill>
              </a:rPr>
              <a:t>francoski</a:t>
            </a:r>
            <a:r>
              <a:rPr lang="en-US" dirty="0">
                <a:solidFill>
                  <a:srgbClr val="000000"/>
                </a:solidFill>
              </a:rPr>
              <a:t> </a:t>
            </a:r>
            <a:r>
              <a:rPr lang="en-US" dirty="0" err="1">
                <a:solidFill>
                  <a:srgbClr val="000000"/>
                </a:solidFill>
              </a:rPr>
              <a:t>vojskovodja</a:t>
            </a:r>
            <a:endParaRPr lang="en-US" dirty="0">
              <a:solidFill>
                <a:srgbClr val="000000"/>
              </a:solidFill>
            </a:endParaRPr>
          </a:p>
        </p:txBody>
      </p:sp>
      <p:sp>
        <p:nvSpPr>
          <p:cNvPr id="75"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Napoleon Bonaparte - Wikipedija, prosta enciklopedija">
            <a:extLst>
              <a:ext uri="{FF2B5EF4-FFF2-40B4-BE49-F238E27FC236}">
                <a16:creationId xmlns:a16="http://schemas.microsoft.com/office/drawing/2014/main" id="{7E4BE911-6A19-49EB-BDED-ED2AA59C39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0956"/>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5857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558</Words>
  <Application>Microsoft Office PowerPoint</Application>
  <PresentationFormat>Širokozaslonsko</PresentationFormat>
  <Paragraphs>43</Paragraphs>
  <Slides>16</Slides>
  <Notes>1</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16</vt:i4>
      </vt:variant>
    </vt:vector>
  </HeadingPairs>
  <TitlesOfParts>
    <vt:vector size="22" baseType="lpstr">
      <vt:lpstr>Aldhabi</vt:lpstr>
      <vt:lpstr>Arial</vt:lpstr>
      <vt:lpstr>Calibri</vt:lpstr>
      <vt:lpstr>Calibri Light</vt:lpstr>
      <vt:lpstr>Times New Roman</vt:lpstr>
      <vt:lpstr>Officeova tema</vt:lpstr>
      <vt:lpstr>Kristina Brenkova </vt:lpstr>
      <vt:lpstr>PowerPointova predstavitev</vt:lpstr>
      <vt:lpstr>PowerPointova predstavitev</vt:lpstr>
      <vt:lpstr>PowerPointova predstavitev</vt:lpstr>
      <vt:lpstr>PowerPointova predstavitev</vt:lpstr>
      <vt:lpstr>PowerPointova predstavitev</vt:lpstr>
      <vt:lpstr>PEŠČENEC - kamnina, sestavljena iz drobnih zrn peska, zlepljenih med seboj z vezivom</vt:lpstr>
      <vt:lpstr>PRESLICA - rastlina vlažnih tal s členastim votlim steblom in sivo zelenimi stranskimi poganjki v isti višini. </vt:lpstr>
      <vt:lpstr>NAPOLEON – francoski vojskovodja</vt:lpstr>
      <vt:lpstr>ILIRIJA VSTANI – besede Valentina Vodnika v času francoske oblasti</vt:lpstr>
      <vt:lpstr>KRIŽANKE -  je skupno ime za kompleks nekdanjega samostana.  Zunanji prostori služijo kot prostori za različne kulturne prireditve; ob velikem dvorišču je gostinski lokal Plečnikov hram. Ima ohranjeno notranjo opremo, narejeno po Plečnikovih zamislih.</vt:lpstr>
      <vt:lpstr>JOŽE PLEČNIK – slovenski arhitekt </vt:lpstr>
      <vt:lpstr>PowerPointova predstavitev</vt:lpstr>
      <vt:lpstr>PowerPointova predstavitev</vt:lpstr>
      <vt:lpstr>PowerPointova predstavitev</vt:lpstr>
      <vt:lpstr>   Domača naloga  V zvezek – stran književnost napišeš naslov: KRISTINA BRENKOVA – KAJ MANJKA LJUBLJANI?  Prepiši vprašanja z rdečo barvo in potrudi se z odgovori.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Kristina Brenkova</dc:title>
  <dc:creator>strnad.mateja@gmail.com</dc:creator>
  <cp:lastModifiedBy>Vesna</cp:lastModifiedBy>
  <cp:revision>6</cp:revision>
  <dcterms:created xsi:type="dcterms:W3CDTF">2021-01-03T11:44:23Z</dcterms:created>
  <dcterms:modified xsi:type="dcterms:W3CDTF">2021-01-07T18:04:54Z</dcterms:modified>
</cp:coreProperties>
</file>