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E4492-C86E-4478-9C92-AEF154C46066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EB7C262F-9D4C-4BBE-840D-946972F4DEB0}">
      <dgm:prSet/>
      <dgm:spPr/>
      <dgm:t>
        <a:bodyPr/>
        <a:lstStyle/>
        <a:p>
          <a:pPr rtl="0"/>
          <a:r>
            <a:rPr lang="sl-SI" dirty="0"/>
            <a:t>NATANČNOST PRI REZANJU IN LEPLJENJU</a:t>
          </a:r>
        </a:p>
      </dgm:t>
    </dgm:pt>
    <dgm:pt modelId="{285DDC7C-BE65-47B4-8835-3DD85BD2A39A}" type="parTrans" cxnId="{5FF0C2BD-94FB-4272-8382-E138C0402573}">
      <dgm:prSet/>
      <dgm:spPr/>
      <dgm:t>
        <a:bodyPr/>
        <a:lstStyle/>
        <a:p>
          <a:endParaRPr lang="sl-SI"/>
        </a:p>
      </dgm:t>
    </dgm:pt>
    <dgm:pt modelId="{AB7CE815-B269-45C1-910C-F7477DF49B05}" type="sibTrans" cxnId="{5FF0C2BD-94FB-4272-8382-E138C0402573}">
      <dgm:prSet/>
      <dgm:spPr/>
      <dgm:t>
        <a:bodyPr/>
        <a:lstStyle/>
        <a:p>
          <a:endParaRPr lang="sl-SI"/>
        </a:p>
      </dgm:t>
    </dgm:pt>
    <dgm:pt modelId="{B017C92C-5EA1-45A6-947C-D87B2FC26B9F}" type="pres">
      <dgm:prSet presAssocID="{712E4492-C86E-4478-9C92-AEF154C46066}" presName="Name0" presStyleCnt="0">
        <dgm:presLayoutVars>
          <dgm:dir/>
          <dgm:resizeHandles val="exact"/>
        </dgm:presLayoutVars>
      </dgm:prSet>
      <dgm:spPr/>
    </dgm:pt>
    <dgm:pt modelId="{2C07DBDC-5FDA-4A6D-A8B7-FA040F9EC979}" type="pres">
      <dgm:prSet presAssocID="{EB7C262F-9D4C-4BBE-840D-946972F4DEB0}" presName="node" presStyleLbl="node1" presStyleIdx="0" presStyleCnt="1" custLinFactNeighborX="780" custLinFactNeighborY="-21403">
        <dgm:presLayoutVars>
          <dgm:bulletEnabled val="1"/>
        </dgm:presLayoutVars>
      </dgm:prSet>
      <dgm:spPr/>
    </dgm:pt>
  </dgm:ptLst>
  <dgm:cxnLst>
    <dgm:cxn modelId="{D1505A1C-34AD-491C-850F-103469E34C2A}" type="presOf" srcId="{EB7C262F-9D4C-4BBE-840D-946972F4DEB0}" destId="{2C07DBDC-5FDA-4A6D-A8B7-FA040F9EC979}" srcOrd="0" destOrd="0" presId="urn:microsoft.com/office/officeart/2005/8/layout/process1"/>
    <dgm:cxn modelId="{7062EE34-07B5-48C4-88F8-C12A46542A4C}" type="presOf" srcId="{712E4492-C86E-4478-9C92-AEF154C46066}" destId="{B017C92C-5EA1-45A6-947C-D87B2FC26B9F}" srcOrd="0" destOrd="0" presId="urn:microsoft.com/office/officeart/2005/8/layout/process1"/>
    <dgm:cxn modelId="{5FF0C2BD-94FB-4272-8382-E138C0402573}" srcId="{712E4492-C86E-4478-9C92-AEF154C46066}" destId="{EB7C262F-9D4C-4BBE-840D-946972F4DEB0}" srcOrd="0" destOrd="0" parTransId="{285DDC7C-BE65-47B4-8835-3DD85BD2A39A}" sibTransId="{AB7CE815-B269-45C1-910C-F7477DF49B05}"/>
    <dgm:cxn modelId="{614F5660-A3BD-4088-8F8E-945AF809EC06}" type="presParOf" srcId="{B017C92C-5EA1-45A6-947C-D87B2FC26B9F}" destId="{2C07DBDC-5FDA-4A6D-A8B7-FA040F9EC97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E4492-C86E-4478-9C92-AEF154C46066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7C262F-9D4C-4BBE-840D-946972F4DEB0}">
      <dgm:prSet/>
      <dgm:spPr/>
      <dgm:t>
        <a:bodyPr/>
        <a:lstStyle/>
        <a:p>
          <a:pPr rtl="0"/>
          <a:r>
            <a:rPr lang="sl-SI" dirty="0"/>
            <a:t>PREPOZNAVEN MOTIV (MODA)</a:t>
          </a:r>
        </a:p>
      </dgm:t>
    </dgm:pt>
    <dgm:pt modelId="{285DDC7C-BE65-47B4-8835-3DD85BD2A39A}" type="parTrans" cxnId="{5FF0C2BD-94FB-4272-8382-E138C0402573}">
      <dgm:prSet/>
      <dgm:spPr/>
      <dgm:t>
        <a:bodyPr/>
        <a:lstStyle/>
        <a:p>
          <a:endParaRPr lang="sl-SI"/>
        </a:p>
      </dgm:t>
    </dgm:pt>
    <dgm:pt modelId="{AB7CE815-B269-45C1-910C-F7477DF49B05}" type="sibTrans" cxnId="{5FF0C2BD-94FB-4272-8382-E138C0402573}">
      <dgm:prSet/>
      <dgm:spPr/>
      <dgm:t>
        <a:bodyPr/>
        <a:lstStyle/>
        <a:p>
          <a:endParaRPr lang="sl-SI"/>
        </a:p>
      </dgm:t>
    </dgm:pt>
    <dgm:pt modelId="{B017C92C-5EA1-45A6-947C-D87B2FC26B9F}" type="pres">
      <dgm:prSet presAssocID="{712E4492-C86E-4478-9C92-AEF154C46066}" presName="Name0" presStyleCnt="0">
        <dgm:presLayoutVars>
          <dgm:dir/>
          <dgm:resizeHandles val="exact"/>
        </dgm:presLayoutVars>
      </dgm:prSet>
      <dgm:spPr/>
    </dgm:pt>
    <dgm:pt modelId="{2C07DBDC-5FDA-4A6D-A8B7-FA040F9EC979}" type="pres">
      <dgm:prSet presAssocID="{EB7C262F-9D4C-4BBE-840D-946972F4DEB0}" presName="node" presStyleLbl="node1" presStyleIdx="0" presStyleCnt="1">
        <dgm:presLayoutVars>
          <dgm:bulletEnabled val="1"/>
        </dgm:presLayoutVars>
      </dgm:prSet>
      <dgm:spPr/>
    </dgm:pt>
  </dgm:ptLst>
  <dgm:cxnLst>
    <dgm:cxn modelId="{D1505A1C-34AD-491C-850F-103469E34C2A}" type="presOf" srcId="{EB7C262F-9D4C-4BBE-840D-946972F4DEB0}" destId="{2C07DBDC-5FDA-4A6D-A8B7-FA040F9EC979}" srcOrd="0" destOrd="0" presId="urn:microsoft.com/office/officeart/2005/8/layout/process1"/>
    <dgm:cxn modelId="{7062EE34-07B5-48C4-88F8-C12A46542A4C}" type="presOf" srcId="{712E4492-C86E-4478-9C92-AEF154C46066}" destId="{B017C92C-5EA1-45A6-947C-D87B2FC26B9F}" srcOrd="0" destOrd="0" presId="urn:microsoft.com/office/officeart/2005/8/layout/process1"/>
    <dgm:cxn modelId="{5FF0C2BD-94FB-4272-8382-E138C0402573}" srcId="{712E4492-C86E-4478-9C92-AEF154C46066}" destId="{EB7C262F-9D4C-4BBE-840D-946972F4DEB0}" srcOrd="0" destOrd="0" parTransId="{285DDC7C-BE65-47B4-8835-3DD85BD2A39A}" sibTransId="{AB7CE815-B269-45C1-910C-F7477DF49B05}"/>
    <dgm:cxn modelId="{614F5660-A3BD-4088-8F8E-945AF809EC06}" type="presParOf" srcId="{B017C92C-5EA1-45A6-947C-D87B2FC26B9F}" destId="{2C07DBDC-5FDA-4A6D-A8B7-FA040F9EC97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E4492-C86E-4478-9C92-AEF154C46066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7C262F-9D4C-4BBE-840D-946972F4DEB0}">
      <dgm:prSet/>
      <dgm:spPr/>
      <dgm:t>
        <a:bodyPr/>
        <a:lstStyle/>
        <a:p>
          <a:pPr rtl="0"/>
          <a:r>
            <a:rPr lang="sl-SI" dirty="0"/>
            <a:t>ZAPOLNJENOST CELOTNEGA PROSTORA NA PODLAGI</a:t>
          </a:r>
        </a:p>
      </dgm:t>
    </dgm:pt>
    <dgm:pt modelId="{285DDC7C-BE65-47B4-8835-3DD85BD2A39A}" type="parTrans" cxnId="{5FF0C2BD-94FB-4272-8382-E138C0402573}">
      <dgm:prSet/>
      <dgm:spPr/>
      <dgm:t>
        <a:bodyPr/>
        <a:lstStyle/>
        <a:p>
          <a:endParaRPr lang="sl-SI"/>
        </a:p>
      </dgm:t>
    </dgm:pt>
    <dgm:pt modelId="{AB7CE815-B269-45C1-910C-F7477DF49B05}" type="sibTrans" cxnId="{5FF0C2BD-94FB-4272-8382-E138C0402573}">
      <dgm:prSet/>
      <dgm:spPr/>
      <dgm:t>
        <a:bodyPr/>
        <a:lstStyle/>
        <a:p>
          <a:endParaRPr lang="sl-SI"/>
        </a:p>
      </dgm:t>
    </dgm:pt>
    <dgm:pt modelId="{B017C92C-5EA1-45A6-947C-D87B2FC26B9F}" type="pres">
      <dgm:prSet presAssocID="{712E4492-C86E-4478-9C92-AEF154C46066}" presName="Name0" presStyleCnt="0">
        <dgm:presLayoutVars>
          <dgm:dir/>
          <dgm:resizeHandles val="exact"/>
        </dgm:presLayoutVars>
      </dgm:prSet>
      <dgm:spPr/>
    </dgm:pt>
    <dgm:pt modelId="{2C07DBDC-5FDA-4A6D-A8B7-FA040F9EC979}" type="pres">
      <dgm:prSet presAssocID="{EB7C262F-9D4C-4BBE-840D-946972F4DEB0}" presName="node" presStyleLbl="node1" presStyleIdx="0" presStyleCnt="1" custLinFactNeighborX="-8475" custLinFactNeighborY="2878">
        <dgm:presLayoutVars>
          <dgm:bulletEnabled val="1"/>
        </dgm:presLayoutVars>
      </dgm:prSet>
      <dgm:spPr/>
    </dgm:pt>
  </dgm:ptLst>
  <dgm:cxnLst>
    <dgm:cxn modelId="{D1505A1C-34AD-491C-850F-103469E34C2A}" type="presOf" srcId="{EB7C262F-9D4C-4BBE-840D-946972F4DEB0}" destId="{2C07DBDC-5FDA-4A6D-A8B7-FA040F9EC979}" srcOrd="0" destOrd="0" presId="urn:microsoft.com/office/officeart/2005/8/layout/process1"/>
    <dgm:cxn modelId="{7062EE34-07B5-48C4-88F8-C12A46542A4C}" type="presOf" srcId="{712E4492-C86E-4478-9C92-AEF154C46066}" destId="{B017C92C-5EA1-45A6-947C-D87B2FC26B9F}" srcOrd="0" destOrd="0" presId="urn:microsoft.com/office/officeart/2005/8/layout/process1"/>
    <dgm:cxn modelId="{5FF0C2BD-94FB-4272-8382-E138C0402573}" srcId="{712E4492-C86E-4478-9C92-AEF154C46066}" destId="{EB7C262F-9D4C-4BBE-840D-946972F4DEB0}" srcOrd="0" destOrd="0" parTransId="{285DDC7C-BE65-47B4-8835-3DD85BD2A39A}" sibTransId="{AB7CE815-B269-45C1-910C-F7477DF49B05}"/>
    <dgm:cxn modelId="{614F5660-A3BD-4088-8F8E-945AF809EC06}" type="presParOf" srcId="{B017C92C-5EA1-45A6-947C-D87B2FC26B9F}" destId="{2C07DBDC-5FDA-4A6D-A8B7-FA040F9EC97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2E4492-C86E-4478-9C92-AEF154C46066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7C262F-9D4C-4BBE-840D-946972F4DEB0}">
      <dgm:prSet/>
      <dgm:spPr/>
      <dgm:t>
        <a:bodyPr/>
        <a:lstStyle/>
        <a:p>
          <a:pPr rtl="0"/>
          <a:r>
            <a:rPr lang="sl-SI" dirty="0"/>
            <a:t>IZVIRNOST</a:t>
          </a:r>
        </a:p>
      </dgm:t>
    </dgm:pt>
    <dgm:pt modelId="{285DDC7C-BE65-47B4-8835-3DD85BD2A39A}" type="parTrans" cxnId="{5FF0C2BD-94FB-4272-8382-E138C0402573}">
      <dgm:prSet/>
      <dgm:spPr/>
      <dgm:t>
        <a:bodyPr/>
        <a:lstStyle/>
        <a:p>
          <a:endParaRPr lang="sl-SI"/>
        </a:p>
      </dgm:t>
    </dgm:pt>
    <dgm:pt modelId="{AB7CE815-B269-45C1-910C-F7477DF49B05}" type="sibTrans" cxnId="{5FF0C2BD-94FB-4272-8382-E138C0402573}">
      <dgm:prSet/>
      <dgm:spPr/>
      <dgm:t>
        <a:bodyPr/>
        <a:lstStyle/>
        <a:p>
          <a:endParaRPr lang="sl-SI"/>
        </a:p>
      </dgm:t>
    </dgm:pt>
    <dgm:pt modelId="{B017C92C-5EA1-45A6-947C-D87B2FC26B9F}" type="pres">
      <dgm:prSet presAssocID="{712E4492-C86E-4478-9C92-AEF154C46066}" presName="Name0" presStyleCnt="0">
        <dgm:presLayoutVars>
          <dgm:dir/>
          <dgm:resizeHandles val="exact"/>
        </dgm:presLayoutVars>
      </dgm:prSet>
      <dgm:spPr/>
    </dgm:pt>
    <dgm:pt modelId="{2C07DBDC-5FDA-4A6D-A8B7-FA040F9EC979}" type="pres">
      <dgm:prSet presAssocID="{EB7C262F-9D4C-4BBE-840D-946972F4DEB0}" presName="node" presStyleLbl="node1" presStyleIdx="0" presStyleCnt="1" custLinFactY="64029" custLinFactNeighborX="18558" custLinFactNeighborY="100000">
        <dgm:presLayoutVars>
          <dgm:bulletEnabled val="1"/>
        </dgm:presLayoutVars>
      </dgm:prSet>
      <dgm:spPr/>
    </dgm:pt>
  </dgm:ptLst>
  <dgm:cxnLst>
    <dgm:cxn modelId="{D1505A1C-34AD-491C-850F-103469E34C2A}" type="presOf" srcId="{EB7C262F-9D4C-4BBE-840D-946972F4DEB0}" destId="{2C07DBDC-5FDA-4A6D-A8B7-FA040F9EC979}" srcOrd="0" destOrd="0" presId="urn:microsoft.com/office/officeart/2005/8/layout/process1"/>
    <dgm:cxn modelId="{7062EE34-07B5-48C4-88F8-C12A46542A4C}" type="presOf" srcId="{712E4492-C86E-4478-9C92-AEF154C46066}" destId="{B017C92C-5EA1-45A6-947C-D87B2FC26B9F}" srcOrd="0" destOrd="0" presId="urn:microsoft.com/office/officeart/2005/8/layout/process1"/>
    <dgm:cxn modelId="{5FF0C2BD-94FB-4272-8382-E138C0402573}" srcId="{712E4492-C86E-4478-9C92-AEF154C46066}" destId="{EB7C262F-9D4C-4BBE-840D-946972F4DEB0}" srcOrd="0" destOrd="0" parTransId="{285DDC7C-BE65-47B4-8835-3DD85BD2A39A}" sibTransId="{AB7CE815-B269-45C1-910C-F7477DF49B05}"/>
    <dgm:cxn modelId="{614F5660-A3BD-4088-8F8E-945AF809EC06}" type="presParOf" srcId="{B017C92C-5EA1-45A6-947C-D87B2FC26B9F}" destId="{2C07DBDC-5FDA-4A6D-A8B7-FA040F9EC97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DC-5FDA-4A6D-A8B7-FA040F9EC979}">
      <dsp:nvSpPr>
        <dsp:cNvPr id="0" name=""/>
        <dsp:cNvSpPr/>
      </dsp:nvSpPr>
      <dsp:spPr>
        <a:xfrm>
          <a:off x="3495" y="0"/>
          <a:ext cx="3575727" cy="121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NATANČNOST PRI REZANJU IN LEPLJENJU</a:t>
          </a:r>
        </a:p>
      </dsp:txBody>
      <dsp:txXfrm>
        <a:off x="38949" y="35454"/>
        <a:ext cx="3504819" cy="1139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DC-5FDA-4A6D-A8B7-FA040F9EC979}">
      <dsp:nvSpPr>
        <dsp:cNvPr id="0" name=""/>
        <dsp:cNvSpPr/>
      </dsp:nvSpPr>
      <dsp:spPr>
        <a:xfrm>
          <a:off x="1747" y="0"/>
          <a:ext cx="3575727" cy="121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PREPOZNAVEN MOTIV (MODA)</a:t>
          </a:r>
        </a:p>
      </dsp:txBody>
      <dsp:txXfrm>
        <a:off x="37201" y="35454"/>
        <a:ext cx="3504819" cy="1139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DC-5FDA-4A6D-A8B7-FA040F9EC979}">
      <dsp:nvSpPr>
        <dsp:cNvPr id="0" name=""/>
        <dsp:cNvSpPr/>
      </dsp:nvSpPr>
      <dsp:spPr>
        <a:xfrm>
          <a:off x="0" y="0"/>
          <a:ext cx="3575727" cy="121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/>
            <a:t>ZAPOLNJENOST CELOTNEGA PROSTORA NA PODLAGI</a:t>
          </a:r>
        </a:p>
      </dsp:txBody>
      <dsp:txXfrm>
        <a:off x="35454" y="35454"/>
        <a:ext cx="3504819" cy="1139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DBDC-5FDA-4A6D-A8B7-FA040F9EC979}">
      <dsp:nvSpPr>
        <dsp:cNvPr id="0" name=""/>
        <dsp:cNvSpPr/>
      </dsp:nvSpPr>
      <dsp:spPr>
        <a:xfrm>
          <a:off x="3495" y="0"/>
          <a:ext cx="3575727" cy="121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000" kern="1200" dirty="0"/>
            <a:t>IZVIRNOST</a:t>
          </a:r>
        </a:p>
      </dsp:txBody>
      <dsp:txXfrm>
        <a:off x="38949" y="35454"/>
        <a:ext cx="3504819" cy="1139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2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2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27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08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28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20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29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21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2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87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2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1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96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79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3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F31D-6B09-4844-A415-5DDAF6EAF945}" type="datetimeFigureOut">
              <a:rPr lang="sl-SI" smtClean="0"/>
              <a:t>12. 01. 2021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DA8C-00F6-481D-9088-444E6BE389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98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17669" y="2306759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sl-SI" sz="16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</a:t>
            </a:r>
            <a:r>
              <a:rPr lang="sl-SI" sz="9600" dirty="0">
                <a:solidFill>
                  <a:schemeClr val="accent1"/>
                </a:solidFill>
                <a:latin typeface="Bauhaus 93" panose="04030905020B02020C02" pitchFamily="82" charset="0"/>
              </a:rPr>
              <a:t>O</a:t>
            </a:r>
            <a:r>
              <a:rPr lang="sl-SI" sz="15300" dirty="0">
                <a:solidFill>
                  <a:schemeClr val="accent4"/>
                </a:solidFill>
                <a:latin typeface="Bernard MT Condensed" panose="02050806060905020404" pitchFamily="18" charset="0"/>
              </a:rPr>
              <a:t>L</a:t>
            </a:r>
            <a:r>
              <a:rPr lang="sl-SI" sz="9600" dirty="0"/>
              <a:t>A</a:t>
            </a:r>
            <a:r>
              <a:rPr lang="sl-SI" sz="1840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Ž</a:t>
            </a:r>
          </a:p>
        </p:txBody>
      </p:sp>
    </p:spTree>
    <p:extLst>
      <p:ext uri="{BB962C8B-B14F-4D97-AF65-F5344CB8AC3E}">
        <p14:creationId xmlns:p14="http://schemas.microsoft.com/office/powerpoint/2010/main" val="23691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z odrezanima kotoma na diagonali 3"/>
          <p:cNvSpPr/>
          <p:nvPr/>
        </p:nvSpPr>
        <p:spPr>
          <a:xfrm rot="5400000">
            <a:off x="881742" y="1852749"/>
            <a:ext cx="3958046" cy="364453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306286" y="2309672"/>
            <a:ext cx="29783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NAJPREJ si iz različnih koščkov sestavi MOTIV in ga na podlago samo POLOŽI.</a:t>
            </a:r>
          </a:p>
        </p:txBody>
      </p:sp>
      <p:sp>
        <p:nvSpPr>
          <p:cNvPr id="6" name="Desna puščica 5"/>
          <p:cNvSpPr/>
          <p:nvPr/>
        </p:nvSpPr>
        <p:spPr>
          <a:xfrm>
            <a:off x="5135880" y="2882537"/>
            <a:ext cx="1619794" cy="862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z odrezanima kotoma na diagonali 8"/>
          <p:cNvSpPr/>
          <p:nvPr/>
        </p:nvSpPr>
        <p:spPr>
          <a:xfrm rot="5400000">
            <a:off x="7051767" y="1852750"/>
            <a:ext cx="3958046" cy="3644537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7541624" y="1974970"/>
            <a:ext cx="2978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2">
                    <a:lumMod val="50000"/>
                  </a:schemeClr>
                </a:solidFill>
              </a:rPr>
              <a:t>Ko boš z motivom ZADOVOLJEN, ga zalepi na podlago. PODOBO lahko dopolniš tudi s flomastri.</a:t>
            </a:r>
          </a:p>
        </p:txBody>
      </p:sp>
    </p:spTree>
    <p:extLst>
      <p:ext uri="{BB962C8B-B14F-4D97-AF65-F5344CB8AC3E}">
        <p14:creationId xmlns:p14="http://schemas.microsoft.com/office/powerpoint/2010/main" val="426849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PRI LIKOVNI NALOGI UPOŠTEVAJ KRITERIJ, in sicer: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2342573"/>
              </p:ext>
            </p:extLst>
          </p:nvPr>
        </p:nvGraphicFramePr>
        <p:xfrm>
          <a:off x="653143" y="2316480"/>
          <a:ext cx="3579223" cy="12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6686754"/>
              </p:ext>
            </p:extLst>
          </p:nvPr>
        </p:nvGraphicFramePr>
        <p:xfrm>
          <a:off x="6291943" y="2316480"/>
          <a:ext cx="3579223" cy="12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6105120"/>
              </p:ext>
            </p:extLst>
          </p:nvPr>
        </p:nvGraphicFramePr>
        <p:xfrm>
          <a:off x="1223554" y="4367348"/>
          <a:ext cx="3579223" cy="12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5812250"/>
              </p:ext>
            </p:extLst>
          </p:nvPr>
        </p:nvGraphicFramePr>
        <p:xfrm>
          <a:off x="6566262" y="4728753"/>
          <a:ext cx="3579223" cy="12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2440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4143" y="1367246"/>
            <a:ext cx="10820400" cy="5043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dirty="0"/>
              <a:t>Želim ti veliko 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KREATIVNOSTI</a:t>
            </a:r>
            <a:r>
              <a:rPr lang="sl-SI" sz="2800" dirty="0"/>
              <a:t> in </a:t>
            </a:r>
            <a:r>
              <a:rPr lang="sl-SI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UMETNIŠKEGA NAVDIHA.</a:t>
            </a:r>
            <a:endParaRPr lang="sl-SI" sz="2800" dirty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800" dirty="0"/>
              <a:t>Vzemi si čas in z izdelkom ne hiti. </a:t>
            </a:r>
          </a:p>
          <a:p>
            <a:pPr marL="0" indent="0" algn="ctr">
              <a:buNone/>
            </a:pPr>
            <a:r>
              <a:rPr lang="sl-SI" sz="2800" dirty="0"/>
              <a:t>Se že veselim, da vidim tvoj fantazijski kolaž z motivom MODE.</a:t>
            </a:r>
          </a:p>
          <a:p>
            <a:pPr marL="0" indent="0" algn="ctr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85002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61509" y="670560"/>
            <a:ext cx="8675914" cy="1898468"/>
          </a:xfrm>
        </p:spPr>
        <p:txBody>
          <a:bodyPr>
            <a:normAutofit/>
          </a:bodyPr>
          <a:lstStyle/>
          <a:p>
            <a:pPr algn="just"/>
            <a:r>
              <a:rPr lang="sl-SI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Kolaž je slikarska tehnika, pri kateri podobo/motiv oblikujemo iz različnih koščkov papirja, blaga, lesa, ki jih lepimo na podlago.</a:t>
            </a:r>
          </a:p>
        </p:txBody>
      </p:sp>
      <p:sp>
        <p:nvSpPr>
          <p:cNvPr id="5" name="Akord 4"/>
          <p:cNvSpPr/>
          <p:nvPr/>
        </p:nvSpPr>
        <p:spPr>
          <a:xfrm rot="17290171">
            <a:off x="2026098" y="1832653"/>
            <a:ext cx="2525486" cy="440553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220685" y="3460729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zgodovini umetnosti najdemo veliko primerov kolaža.</a:t>
            </a:r>
          </a:p>
        </p:txBody>
      </p:sp>
      <p:sp>
        <p:nvSpPr>
          <p:cNvPr id="7" name="Akord 6"/>
          <p:cNvSpPr/>
          <p:nvPr/>
        </p:nvSpPr>
        <p:spPr>
          <a:xfrm rot="6494075">
            <a:off x="7180997" y="1832652"/>
            <a:ext cx="2525486" cy="4405537"/>
          </a:xfrm>
          <a:prstGeom prst="chor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6993764" y="3012238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To tehniko pa pogosto uporabljajo tudi sodobni umetniki..</a:t>
            </a:r>
          </a:p>
        </p:txBody>
      </p:sp>
    </p:spTree>
    <p:extLst>
      <p:ext uri="{BB962C8B-B14F-4D97-AF65-F5344CB8AC3E}">
        <p14:creationId xmlns:p14="http://schemas.microsoft.com/office/powerpoint/2010/main" val="348074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 poteka: povezovalnik zunanje strani 3"/>
          <p:cNvSpPr/>
          <p:nvPr/>
        </p:nvSpPr>
        <p:spPr>
          <a:xfrm>
            <a:off x="5538650" y="592380"/>
            <a:ext cx="2124891" cy="133241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5708466" y="601286"/>
            <a:ext cx="178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</a:rPr>
              <a:t>Oglejmo si nekaj umetniških del.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20" y="2116865"/>
            <a:ext cx="6654348" cy="45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7" y="1541595"/>
            <a:ext cx="3097758" cy="50167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18" y="1416611"/>
            <a:ext cx="5496087" cy="391223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468983" y="5451566"/>
            <a:ext cx="24732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dirty="0" err="1">
                <a:latin typeface="Century" panose="02040604050505020304" pitchFamily="18" charset="0"/>
              </a:rPr>
              <a:t>Romare</a:t>
            </a:r>
            <a:r>
              <a:rPr lang="sl-SI" sz="1400" dirty="0">
                <a:latin typeface="Century" panose="02040604050505020304" pitchFamily="18" charset="0"/>
              </a:rPr>
              <a:t> </a:t>
            </a:r>
            <a:r>
              <a:rPr lang="sl-SI" sz="1400" dirty="0" err="1">
                <a:latin typeface="Century" panose="02040604050505020304" pitchFamily="18" charset="0"/>
              </a:rPr>
              <a:t>Bearden</a:t>
            </a:r>
            <a:r>
              <a:rPr lang="sl-SI" sz="1400" dirty="0">
                <a:latin typeface="Century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89508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23" y="1515291"/>
            <a:ext cx="5693911" cy="40308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03" y="1297576"/>
            <a:ext cx="3771332" cy="51750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23" y="5704532"/>
            <a:ext cx="249348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2962" y="1003315"/>
            <a:ext cx="3990977" cy="51197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84" y="1238446"/>
            <a:ext cx="4153921" cy="50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3266"/>
          <a:stretch/>
        </p:blipFill>
        <p:spPr>
          <a:xfrm>
            <a:off x="0" y="2400088"/>
            <a:ext cx="6351794" cy="364790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35" y="647394"/>
            <a:ext cx="5756365" cy="40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81400" y="62503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zagotovo ti  je ZDAJ že malo jasno, kaj bo danes tvoja naloga, kajne?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799" y="2177143"/>
            <a:ext cx="108204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Ustvaril boš </a:t>
            </a:r>
            <a:r>
              <a:rPr lang="sl-SI" sz="2400" b="1" dirty="0">
                <a:solidFill>
                  <a:schemeClr val="accent2"/>
                </a:solidFill>
              </a:rPr>
              <a:t>FANTAZIJSKI KOLAŽ. 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/>
              </a:solidFill>
            </a:endParaRPr>
          </a:p>
          <a:p>
            <a:endParaRPr lang="sl-SI" sz="24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accent4"/>
                </a:solidFill>
              </a:rPr>
              <a:t>MOTIV</a:t>
            </a:r>
            <a:r>
              <a:rPr lang="sl-SI" sz="2400" dirty="0"/>
              <a:t> naj predstavlja </a:t>
            </a:r>
            <a:r>
              <a:rPr lang="sl-SI" sz="2400" b="1" dirty="0">
                <a:solidFill>
                  <a:schemeClr val="accent5">
                    <a:lumMod val="75000"/>
                  </a:schemeClr>
                </a:solidFill>
              </a:rPr>
              <a:t>MODO</a:t>
            </a:r>
            <a:r>
              <a:rPr lang="sl-SI" sz="2400" dirty="0"/>
              <a:t>.</a:t>
            </a:r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5" name="Kolenski povezovalnik 4"/>
          <p:cNvCxnSpPr/>
          <p:nvPr/>
        </p:nvCxnSpPr>
        <p:spPr>
          <a:xfrm>
            <a:off x="5445032" y="3822708"/>
            <a:ext cx="696686" cy="52251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z odrezanima kotoma na diagonali 5"/>
          <p:cNvSpPr/>
          <p:nvPr/>
        </p:nvSpPr>
        <p:spPr>
          <a:xfrm>
            <a:off x="6479176" y="2888975"/>
            <a:ext cx="5364481" cy="28949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671851" y="3219709"/>
            <a:ext cx="5263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Moda pomeni način življenja v določenem času in prostoru. Obvladuje področje navad, poslušanja glasbe,</a:t>
            </a:r>
          </a:p>
          <a:p>
            <a:r>
              <a:rPr lang="sl-SI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oblikovanje prostora, oblačil, …</a:t>
            </a:r>
          </a:p>
        </p:txBody>
      </p:sp>
    </p:spTree>
    <p:extLst>
      <p:ext uri="{BB962C8B-B14F-4D97-AF65-F5344CB8AC3E}">
        <p14:creationId xmlns:p14="http://schemas.microsoft.com/office/powerpoint/2010/main" val="9707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37461" y="786958"/>
            <a:ext cx="5723709" cy="1293028"/>
          </a:xfrm>
        </p:spPr>
        <p:txBody>
          <a:bodyPr/>
          <a:lstStyle/>
          <a:p>
            <a:r>
              <a:rPr lang="sl-SI" dirty="0">
                <a:latin typeface="Bernard MT Condensed" panose="02050806060905020404" pitchFamily="18" charset="0"/>
              </a:rPr>
              <a:t>Kaj potrebuješ za delo? </a:t>
            </a:r>
          </a:p>
        </p:txBody>
      </p:sp>
      <p:sp>
        <p:nvSpPr>
          <p:cNvPr id="4" name="Solza 3"/>
          <p:cNvSpPr/>
          <p:nvPr/>
        </p:nvSpPr>
        <p:spPr>
          <a:xfrm rot="21321744">
            <a:off x="894284" y="1614261"/>
            <a:ext cx="2300676" cy="205876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258388" y="2116182"/>
            <a:ext cx="174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PODLAGO (trši papir)</a:t>
            </a:r>
          </a:p>
        </p:txBody>
      </p:sp>
      <p:sp>
        <p:nvSpPr>
          <p:cNvPr id="6" name="Solza 5"/>
          <p:cNvSpPr/>
          <p:nvPr/>
        </p:nvSpPr>
        <p:spPr>
          <a:xfrm rot="495927">
            <a:off x="3571477" y="2593722"/>
            <a:ext cx="3186186" cy="3182783"/>
          </a:xfrm>
          <a:prstGeom prst="teardrop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074231" y="2907840"/>
            <a:ext cx="2980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časopisni papir, 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revije,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reklamni papir,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koščke blaga,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vrv, 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papirnat servet,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volno, </a:t>
            </a:r>
          </a:p>
          <a:p>
            <a:pPr marL="342900" indent="-342900">
              <a:buFontTx/>
              <a:buChar char="-"/>
            </a:pPr>
            <a:r>
              <a:rPr lang="sl-SI" sz="2000" b="1" dirty="0">
                <a:solidFill>
                  <a:srgbClr val="002060"/>
                </a:solidFill>
              </a:rPr>
              <a:t>vato,… </a:t>
            </a:r>
          </a:p>
        </p:txBody>
      </p:sp>
      <p:sp>
        <p:nvSpPr>
          <p:cNvPr id="8" name="Solza 7"/>
          <p:cNvSpPr/>
          <p:nvPr/>
        </p:nvSpPr>
        <p:spPr>
          <a:xfrm>
            <a:off x="8211662" y="3943287"/>
            <a:ext cx="2300676" cy="2058765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8715101" y="4315097"/>
            <a:ext cx="1746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LEPILO</a:t>
            </a:r>
          </a:p>
          <a:p>
            <a:r>
              <a:rPr lang="sl-SI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ŠKARJE</a:t>
            </a:r>
          </a:p>
          <a:p>
            <a:r>
              <a:rPr lang="sl-SI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FLOMASTRE </a:t>
            </a:r>
          </a:p>
        </p:txBody>
      </p:sp>
    </p:spTree>
    <p:extLst>
      <p:ext uri="{BB962C8B-B14F-4D97-AF65-F5344CB8AC3E}">
        <p14:creationId xmlns:p14="http://schemas.microsoft.com/office/powerpoint/2010/main" val="36706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Sled pare">
  <a:themeElements>
    <a:clrScheme name="Po meri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72</TotalTime>
  <Words>221</Words>
  <Application>Microsoft Office PowerPoint</Application>
  <PresentationFormat>Širokozaslonsko</PresentationFormat>
  <Paragraphs>38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1" baseType="lpstr">
      <vt:lpstr>Algerian</vt:lpstr>
      <vt:lpstr>Arial</vt:lpstr>
      <vt:lpstr>Bauhaus 93</vt:lpstr>
      <vt:lpstr>Bernard MT Condensed</vt:lpstr>
      <vt:lpstr>Bradley Hand ITC</vt:lpstr>
      <vt:lpstr>Century</vt:lpstr>
      <vt:lpstr>Century Gothic</vt:lpstr>
      <vt:lpstr>Wingdings</vt:lpstr>
      <vt:lpstr>Sled pare</vt:lpstr>
      <vt:lpstr>KOLAŽ</vt:lpstr>
      <vt:lpstr>Kolaž je slikarska tehnika, pri kateri podobo/motiv oblikujemo iz različnih koščkov papirja, blaga, lesa, ki jih lepimo na podlago.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zagotovo ti  je ZDAJ že malo jasno, kaj bo danes tvoja naloga, kajne?</vt:lpstr>
      <vt:lpstr>Kaj potrebuješ za delo? </vt:lpstr>
      <vt:lpstr>PowerPointova predstavitev</vt:lpstr>
      <vt:lpstr>PRI LIKOVNI NALOGI UPOŠTEVAJ KRITERIJ, in sicer: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KOLAŽ</dc:title>
  <dc:creator>Laura Belak</dc:creator>
  <cp:lastModifiedBy>Tanja Luskar</cp:lastModifiedBy>
  <cp:revision>11</cp:revision>
  <dcterms:created xsi:type="dcterms:W3CDTF">2020-12-10T19:56:49Z</dcterms:created>
  <dcterms:modified xsi:type="dcterms:W3CDTF">2021-01-12T08:37:21Z</dcterms:modified>
</cp:coreProperties>
</file>