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89" r:id="rId5"/>
    <p:sldId id="285" r:id="rId6"/>
    <p:sldId id="286" r:id="rId7"/>
  </p:sldIdLst>
  <p:sldSz cx="12192000" cy="6858000"/>
  <p:notesSz cx="6858000" cy="9144000"/>
  <p:defaultTextStyle>
    <a:defPPr rtl="0">
      <a:defRPr lang="sl-S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6B4012-65E6-4D7C-A367-D26A41CF271E}" v="1" dt="2021-01-04T18:58:08.045"/>
    <p1510:client id="{579F239B-E76B-4BAE-9564-6FED5C1017BD}" v="9" dt="2021-01-04T10:31:03.108"/>
    <p1510:client id="{B26A1EB8-7088-40D2-9F88-839FE1D5E084}" v="2" dt="2021-01-04T10:30:03.597"/>
    <p1510:client id="{B8B1603E-53A9-4473-ABD5-545ED8F65F13}" v="1" dt="2021-01-04T15:53:00.415"/>
    <p1510:client id="{BA19CC20-6E60-400B-B993-0EE68EF1E00B}" v="10" dt="2021-01-02T14:28:54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226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72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B7AE351E-712A-4756-9C4F-FB885202A1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02FB934-99CB-46DB-B8D6-2D06113A19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1DBA7-44B4-46BA-97B3-BAF63D90AC34}" type="datetime1">
              <a:rPr lang="sl-SI" smtClean="0"/>
              <a:t>5. 01. 2021</a:t>
            </a:fld>
            <a:endParaRPr lang="sl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5B9A96D-62D3-44C3-AFD2-03162EE918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6E121FE-A078-4D80-A631-EF8ACF4C1E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180A4-137E-4482-8219-855038C670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023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noProof="0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6F7D6-89B4-446D-A439-ED7BE329D9F6}" type="datetime1">
              <a:rPr lang="sl-SI" smtClean="0"/>
              <a:pPr/>
              <a:t>5. 01. 2021</a:t>
            </a:fld>
            <a:endParaRPr lang="sl-SI" dirty="0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noProof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dirty="0"/>
              <a:t>Uredite sloge besedila matrice</a:t>
            </a:r>
          </a:p>
          <a:p>
            <a:pPr lvl="1"/>
            <a:r>
              <a:rPr lang="sl-SI" noProof="0" dirty="0"/>
              <a:t>Druga raven</a:t>
            </a:r>
          </a:p>
          <a:p>
            <a:pPr lvl="2"/>
            <a:r>
              <a:rPr lang="sl-SI" noProof="0" dirty="0"/>
              <a:t>Tretja raven</a:t>
            </a:r>
          </a:p>
          <a:p>
            <a:pPr lvl="3"/>
            <a:r>
              <a:rPr lang="sl-SI" noProof="0" dirty="0"/>
              <a:t>Četrta raven</a:t>
            </a:r>
          </a:p>
          <a:p>
            <a:pPr lvl="4"/>
            <a:r>
              <a:rPr lang="sl-SI" noProof="0" dirty="0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noProof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74B40-A74E-48A9-A003-2DC2779552AE}" type="slidenum">
              <a:rPr lang="sl-SI" noProof="0" smtClean="0"/>
              <a:t>‹#›</a:t>
            </a:fld>
            <a:endParaRPr lang="sl-SI" noProof="0"/>
          </a:p>
        </p:txBody>
      </p:sp>
    </p:spTree>
    <p:extLst>
      <p:ext uri="{BB962C8B-B14F-4D97-AF65-F5344CB8AC3E}">
        <p14:creationId xmlns:p14="http://schemas.microsoft.com/office/powerpoint/2010/main" val="91386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ročno 6" title="valovit krog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078523" y="1098388"/>
            <a:ext cx="10318418" cy="4394988"/>
          </a:xfrm>
        </p:spPr>
        <p:txBody>
          <a:bodyPr rtlCol="0" anchor="ctr">
            <a:noAutofit/>
          </a:bodyPr>
          <a:lstStyle>
            <a:lvl1pPr algn="ctr">
              <a:defRPr sz="10000" spc="800" baseline="0"/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2215045" y="5979196"/>
            <a:ext cx="8045373" cy="742279"/>
          </a:xfrm>
        </p:spPr>
        <p:txBody>
          <a:bodyPr rtlCol="0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 noProof="0"/>
              <a:t>Kliknite, da uredite slog podnaslova matrice.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8DB78FF2-21B0-467A-B1B7-18025FF6E1D2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sp>
        <p:nvSpPr>
          <p:cNvPr id="13" name="Pravokotnik 12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CB560F-9CFE-4CDB-A628-844A4260D940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 hasCustomPrompt="1"/>
          </p:nvPr>
        </p:nvSpPr>
        <p:spPr>
          <a:xfrm>
            <a:off x="10066321" y="382386"/>
            <a:ext cx="1492132" cy="5600404"/>
          </a:xfrm>
        </p:spPr>
        <p:txBody>
          <a:bodyPr vert="eaVert"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>
          <a:xfrm>
            <a:off x="1257300" y="382385"/>
            <a:ext cx="8392585" cy="5600405"/>
          </a:xfrm>
        </p:spPr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91F4FA-E293-497E-A7AF-17F9C4B609FA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1A3B41-7004-4B21-9A38-3E1B9A243403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3242929" y="1073888"/>
            <a:ext cx="8187071" cy="4064627"/>
          </a:xfrm>
        </p:spPr>
        <p:txBody>
          <a:bodyPr rtlCol="0"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 hasCustomPrompt="1"/>
          </p:nvPr>
        </p:nvSpPr>
        <p:spPr>
          <a:xfrm>
            <a:off x="3242930" y="5159781"/>
            <a:ext cx="7017488" cy="951135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487ADAA-568B-4DF2-8A1C-C7825DE07770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grpSp>
        <p:nvGrpSpPr>
          <p:cNvPr id="7" name="Skupina 6" title="leva valovita oblika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Prostoročno 6" title="leva valovita oblika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Prostoročno 11" title="levo valovito v vrstici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 hasCustomPrompt="1"/>
          </p:nvPr>
        </p:nvSpPr>
        <p:spPr>
          <a:xfrm>
            <a:off x="1257300" y="2286000"/>
            <a:ext cx="4800600" cy="3619500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6647796" y="2286000"/>
            <a:ext cx="4800600" cy="3619500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83DFFB-59A5-4C40-8EBC-1934730B51B8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252728" y="381000"/>
            <a:ext cx="10172700" cy="1493517"/>
          </a:xfrm>
        </p:spPr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 hasCustomPrompt="1"/>
          </p:nvPr>
        </p:nvSpPr>
        <p:spPr>
          <a:xfrm>
            <a:off x="1251678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1257300" y="2909102"/>
            <a:ext cx="4800600" cy="2996398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 hasCustomPrompt="1"/>
          </p:nvPr>
        </p:nvSpPr>
        <p:spPr>
          <a:xfrm>
            <a:off x="6633864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 hasCustomPrompt="1"/>
          </p:nvPr>
        </p:nvSpPr>
        <p:spPr>
          <a:xfrm>
            <a:off x="6633864" y="2909102"/>
            <a:ext cx="4800600" cy="2996398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A67E88-20EB-43D7-9030-E223101677B1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A3316-6F17-4102-BC64-91046592BAF7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ED2A1D-9DB1-460E-87AD-DED352DE622A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ročno 11" title="desna valovita obroba v ozadju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37884" y="457199"/>
            <a:ext cx="3092115" cy="1196671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>
          <a:xfrm>
            <a:off x="765051" y="920377"/>
            <a:ext cx="6158418" cy="4985124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37885" y="1741336"/>
            <a:ext cx="3092115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 rtlCol="0"/>
          <a:lstStyle/>
          <a:p>
            <a:pPr rtl="0"/>
            <a:fld id="{9C9ECD58-2DC5-4DF2-BB7B-DBD6755081E9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  <p:sp>
        <p:nvSpPr>
          <p:cNvPr id="8" name="Pravokotnik 7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sliko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83464" y="0"/>
            <a:ext cx="7355585" cy="6857999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da dodate sliko</a:t>
            </a:r>
          </a:p>
        </p:txBody>
      </p:sp>
      <p:sp>
        <p:nvSpPr>
          <p:cNvPr id="11" name="Prostoročno 11" title="desna valovita obroba v ozadju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avokotnik 11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37883" y="457200"/>
            <a:ext cx="3092117" cy="119667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37883" y="1741336"/>
            <a:ext cx="3092117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 rtlCol="0"/>
          <a:lstStyle/>
          <a:p>
            <a:pPr rtl="0"/>
            <a:fld id="{54EE9B02-E1AF-4F51-A2B4-A0F69984E201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1301510-8A26-4A46-98C0-793A1B6C2433}" type="datetime1">
              <a:rPr lang="sl-SI" noProof="0" smtClean="0"/>
              <a:t>5. 01. 2021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sp>
        <p:nvSpPr>
          <p:cNvPr id="11" name="Prostoročno 6" title="Levi valoviti rob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avokotnik 11" title="obrobe desnega roba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5.jp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ᐈ Cartoon of child reading stock images, Royalty Free child reading book  pictures | download on Depositphotos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52" y="2151993"/>
            <a:ext cx="2690664" cy="174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81200" y="548679"/>
            <a:ext cx="8229600" cy="936243"/>
          </a:xfrm>
        </p:spPr>
        <p:txBody>
          <a:bodyPr>
            <a:normAutofit fontScale="90000"/>
          </a:bodyPr>
          <a:lstStyle/>
          <a:p>
            <a:r>
              <a:rPr lang="sl-SI" sz="3900" dirty="0"/>
              <a:t>Kje živi pravljica?</a:t>
            </a:r>
            <a:br>
              <a:rPr lang="sl-SI" sz="3600" b="0" i="0" dirty="0">
                <a:solidFill>
                  <a:srgbClr val="666666"/>
                </a:solidFill>
                <a:effectLst/>
                <a:latin typeface="Open Sans"/>
              </a:rPr>
            </a:br>
            <a:endParaRPr lang="en-US" sz="3900" dirty="0"/>
          </a:p>
        </p:txBody>
      </p:sp>
      <p:sp>
        <p:nvSpPr>
          <p:cNvPr id="7" name="Ograda vsebine 6"/>
          <p:cNvSpPr>
            <a:spLocks noGrp="1"/>
          </p:cNvSpPr>
          <p:nvPr>
            <p:ph sz="half" idx="1"/>
          </p:nvPr>
        </p:nvSpPr>
        <p:spPr>
          <a:xfrm>
            <a:off x="1981201" y="1124744"/>
            <a:ext cx="6553199" cy="3798947"/>
          </a:xfrm>
        </p:spPr>
        <p:txBody>
          <a:bodyPr>
            <a:normAutofit fontScale="55000" lnSpcReduction="20000"/>
          </a:bodyPr>
          <a:lstStyle/>
          <a:p>
            <a:pPr marL="0" indent="0" algn="l" fontAlgn="base">
              <a:buNone/>
            </a:pPr>
            <a:r>
              <a:rPr lang="sl-SI" sz="4000" b="0" i="0">
                <a:solidFill>
                  <a:srgbClr val="FF0000"/>
                </a:solidFill>
                <a:effectLst/>
                <a:latin typeface="Open Sans"/>
              </a:rPr>
              <a:t> </a:t>
            </a:r>
            <a:endParaRPr lang="sl-SI" sz="4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marL="0" indent="0" algn="l" fontAlgn="base">
              <a:buNone/>
            </a:pPr>
            <a:r>
              <a:rPr lang="sl-SI" sz="4000" dirty="0">
                <a:solidFill>
                  <a:srgbClr val="666666"/>
                </a:solidFill>
                <a:latin typeface="Open Sans"/>
              </a:rPr>
              <a:t>KJE ŽIVI PRAVLJICA? KDO VE, KJE JE DOMA?</a:t>
            </a:r>
          </a:p>
          <a:p>
            <a:pPr marL="0" indent="0" algn="l" fontAlgn="base">
              <a:buNone/>
            </a:pPr>
            <a:r>
              <a:rPr lang="sl-SI" sz="4000" b="0" i="0" dirty="0">
                <a:solidFill>
                  <a:srgbClr val="666666"/>
                </a:solidFill>
                <a:effectLst/>
                <a:latin typeface="Open Sans"/>
              </a:rPr>
              <a:t>V KNJIGO SE NAM SKRILA JE, SE S ČRKAMI IGRA.</a:t>
            </a:r>
          </a:p>
          <a:p>
            <a:pPr marL="0" indent="0" algn="l" fontAlgn="base">
              <a:buNone/>
            </a:pPr>
            <a:endParaRPr lang="sl-SI" sz="4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marL="0" indent="0" algn="l" fontAlgn="base">
              <a:buNone/>
            </a:pPr>
            <a:r>
              <a:rPr lang="sl-SI" sz="4000" b="0" i="0" dirty="0">
                <a:solidFill>
                  <a:srgbClr val="666666"/>
                </a:solidFill>
                <a:effectLst/>
                <a:latin typeface="Open Sans"/>
              </a:rPr>
              <a:t>KJE ŽIVI PESMICA? KDO VE, KJE JE DOMA?</a:t>
            </a:r>
          </a:p>
          <a:p>
            <a:pPr marL="0" indent="0" algn="l" fontAlgn="base">
              <a:buNone/>
            </a:pPr>
            <a:r>
              <a:rPr lang="sl-SI" sz="4000" dirty="0">
                <a:solidFill>
                  <a:srgbClr val="666666"/>
                </a:solidFill>
                <a:latin typeface="Open Sans"/>
              </a:rPr>
              <a:t>V KNJIGO SE NAM SKRILA JE, SE Z NOTAMI IGRA.</a:t>
            </a:r>
          </a:p>
          <a:p>
            <a:pPr marL="0" indent="0" algn="l" fontAlgn="base">
              <a:buNone/>
            </a:pPr>
            <a:endParaRPr lang="sl-SI" sz="4000" dirty="0">
              <a:solidFill>
                <a:srgbClr val="666666"/>
              </a:solidFill>
              <a:latin typeface="Open Sans"/>
            </a:endParaRPr>
          </a:p>
          <a:p>
            <a:pPr marL="0" indent="0" algn="l" fontAlgn="base">
              <a:buNone/>
            </a:pPr>
            <a:r>
              <a:rPr lang="sl-SI" sz="4000" b="0" i="0" dirty="0">
                <a:solidFill>
                  <a:srgbClr val="666666"/>
                </a:solidFill>
                <a:effectLst/>
                <a:latin typeface="Open Sans"/>
              </a:rPr>
              <a:t>KJE ŽIVI DEKLICA? KDO VE, KJE JE DOMA?</a:t>
            </a:r>
          </a:p>
          <a:p>
            <a:pPr marL="0" indent="0" algn="l" fontAlgn="base">
              <a:buNone/>
            </a:pPr>
            <a:r>
              <a:rPr lang="sl-SI" sz="4000" dirty="0">
                <a:solidFill>
                  <a:srgbClr val="666666"/>
                </a:solidFill>
                <a:latin typeface="Open Sans"/>
              </a:rPr>
              <a:t>V BELI HIŠI SREDI ROŽ, NA ROBU TRAVNIKA.</a:t>
            </a:r>
            <a:endParaRPr lang="sl-SI" sz="4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4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198987" y="2737412"/>
            <a:ext cx="3585892" cy="1196671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600" dirty="0">
                <a:sym typeface="Wingdings" panose="05000000000000000000" pitchFamily="2" charset="2"/>
              </a:rPr>
              <a:t>Prisluhni novi pesmi:</a:t>
            </a:r>
            <a:br>
              <a:rPr lang="sl-SI" sz="3600" dirty="0">
                <a:sym typeface="Wingdings" panose="05000000000000000000" pitchFamily="2" charset="2"/>
              </a:rPr>
            </a:br>
            <a:br>
              <a:rPr lang="sl-SI" sz="3600" dirty="0">
                <a:sym typeface="Wingdings" panose="05000000000000000000" pitchFamily="2" charset="2"/>
              </a:rPr>
            </a:br>
            <a:r>
              <a:rPr lang="sl-SI" sz="3600" dirty="0">
                <a:sym typeface="Wingdings" panose="05000000000000000000" pitchFamily="2" charset="2"/>
              </a:rPr>
              <a:t>KJE ŽIVI PRAVLJICA?</a:t>
            </a:r>
            <a:br>
              <a:rPr lang="sl-SI" sz="3600" dirty="0">
                <a:sym typeface="Wingdings" panose="05000000000000000000" pitchFamily="2" charset="2"/>
              </a:rPr>
            </a:br>
            <a:br>
              <a:rPr lang="sl-SI" dirty="0">
                <a:sym typeface="Wingdings" panose="05000000000000000000" pitchFamily="2" charset="2"/>
              </a:rPr>
            </a:b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idx="1"/>
          </p:nvPr>
        </p:nvSpPr>
        <p:spPr>
          <a:xfrm>
            <a:off x="371858" y="213360"/>
            <a:ext cx="7336534" cy="6544056"/>
          </a:xfrm>
        </p:spPr>
        <p:txBody>
          <a:bodyPr>
            <a:normAutofit/>
          </a:bodyPr>
          <a:lstStyle/>
          <a:p>
            <a:pPr>
              <a:buNone/>
            </a:pPr>
            <a:endParaRPr lang="sl-SI" sz="2800" dirty="0"/>
          </a:p>
          <a:p>
            <a:pPr>
              <a:buNone/>
            </a:pPr>
            <a:endParaRPr lang="sl-SI" sz="2800" dirty="0"/>
          </a:p>
          <a:p>
            <a:pPr>
              <a:buNone/>
            </a:pPr>
            <a:endParaRPr lang="sl-SI" sz="2800" dirty="0"/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ravljica-vokal in klavir">
            <a:hlinkClick r:id="" action="ppaction://media"/>
            <a:extLst>
              <a:ext uri="{FF2B5EF4-FFF2-40B4-BE49-F238E27FC236}">
                <a16:creationId xmlns:a16="http://schemas.microsoft.com/office/drawing/2014/main" id="{F6B0BE6D-8948-4BBB-B613-089D1AB3BA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35068" y="4046951"/>
            <a:ext cx="915011" cy="915011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2ED362E0-3966-4793-A802-288BBCCB03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21" y="328246"/>
            <a:ext cx="3100754" cy="3100754"/>
          </a:xfrm>
          <a:prstGeom prst="rect">
            <a:avLst/>
          </a:prstGeom>
        </p:spPr>
      </p:pic>
      <p:pic>
        <p:nvPicPr>
          <p:cNvPr id="12" name="Slika 11" descr="Slika, ki vsebuje besede besedilo, izrezek, orodje&#10;&#10;Opis je samodejno ustvarjen">
            <a:extLst>
              <a:ext uri="{FF2B5EF4-FFF2-40B4-BE49-F238E27FC236}">
                <a16:creationId xmlns:a16="http://schemas.microsoft.com/office/drawing/2014/main" id="{F13B05F0-5BE1-4CAE-883E-DE05E231A6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4275" y="1290980"/>
            <a:ext cx="3077740" cy="2252906"/>
          </a:xfrm>
          <a:prstGeom prst="rect">
            <a:avLst/>
          </a:prstGeom>
        </p:spPr>
      </p:pic>
      <p:pic>
        <p:nvPicPr>
          <p:cNvPr id="16" name="Slika 15" descr="Slika, ki vsebuje besede trava, drevo, zunanje, hiša&#10;&#10;Opis je samodejno ustvarjen">
            <a:extLst>
              <a:ext uri="{FF2B5EF4-FFF2-40B4-BE49-F238E27FC236}">
                <a16:creationId xmlns:a16="http://schemas.microsoft.com/office/drawing/2014/main" id="{E89D644F-0A05-40E2-9D7A-5840144EE0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6032" y="3872408"/>
            <a:ext cx="2556485" cy="2556485"/>
          </a:xfrm>
          <a:prstGeom prst="rect">
            <a:avLst/>
          </a:prstGeom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A88C351-0179-47F3-B210-074EC0CA5C77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232333"/>
              </a:solidFill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05676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43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511994" cy="4310744"/>
          </a:xfrm>
        </p:spPr>
        <p:txBody>
          <a:bodyPr>
            <a:normAutofit/>
          </a:bodyPr>
          <a:lstStyle/>
          <a:p>
            <a:pPr algn="ctr"/>
            <a:r>
              <a:rPr lang="sl-SI" dirty="0">
                <a:sym typeface="Wingdings" panose="05000000000000000000" pitchFamily="2" charset="2"/>
              </a:rPr>
              <a:t>Zapoj ob posnetku!</a:t>
            </a:r>
            <a:br>
              <a:rPr lang="sl-SI" dirty="0">
                <a:sym typeface="Wingdings" panose="05000000000000000000" pitchFamily="2" charset="2"/>
              </a:rPr>
            </a:br>
            <a:br>
              <a:rPr lang="sl-SI" dirty="0">
                <a:sym typeface="Wingdings" panose="05000000000000000000" pitchFamily="2" charset="2"/>
              </a:rPr>
            </a:br>
            <a:br>
              <a:rPr lang="sl-SI" dirty="0">
                <a:sym typeface="Wingdings" panose="05000000000000000000" pitchFamily="2" charset="2"/>
              </a:rPr>
            </a:b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idx="1"/>
          </p:nvPr>
        </p:nvSpPr>
        <p:spPr>
          <a:xfrm>
            <a:off x="371858" y="213360"/>
            <a:ext cx="7336534" cy="6544056"/>
          </a:xfrm>
        </p:spPr>
        <p:txBody>
          <a:bodyPr>
            <a:normAutofit/>
          </a:bodyPr>
          <a:lstStyle/>
          <a:p>
            <a:pPr>
              <a:buNone/>
            </a:pPr>
            <a:endParaRPr lang="sl-SI" sz="2800" dirty="0"/>
          </a:p>
          <a:p>
            <a:pPr>
              <a:buNone/>
            </a:pPr>
            <a:endParaRPr lang="sl-SI" sz="2800" dirty="0"/>
          </a:p>
          <a:p>
            <a:pPr>
              <a:buNone/>
            </a:pPr>
            <a:endParaRPr lang="sl-SI" sz="2800" dirty="0"/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7" name="Označba mesta besedila 6"/>
          <p:cNvSpPr>
            <a:spLocks noGrp="1"/>
          </p:cNvSpPr>
          <p:nvPr>
            <p:ph type="body" sz="half" idx="2"/>
          </p:nvPr>
        </p:nvSpPr>
        <p:spPr>
          <a:xfrm>
            <a:off x="7994984" y="821095"/>
            <a:ext cx="4069497" cy="5614342"/>
          </a:xfrm>
        </p:spPr>
        <p:txBody>
          <a:bodyPr>
            <a:normAutofit/>
          </a:bodyPr>
          <a:lstStyle/>
          <a:p>
            <a:endParaRPr lang="sl-SI" sz="2000" dirty="0"/>
          </a:p>
          <a:p>
            <a:endParaRPr lang="sl-SI" sz="2000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371858" y="0"/>
            <a:ext cx="746420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1700" dirty="0"/>
          </a:p>
          <a:p>
            <a:endParaRPr lang="sl-SI" sz="1700" dirty="0"/>
          </a:p>
          <a:p>
            <a:endParaRPr lang="sl-SI" sz="1700" dirty="0"/>
          </a:p>
          <a:p>
            <a:endParaRPr lang="sl-SI" sz="17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524258" y="152400"/>
            <a:ext cx="611881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endParaRPr lang="sl-SI" sz="1800" dirty="0">
              <a:solidFill>
                <a:srgbClr val="666666"/>
              </a:solidFill>
              <a:latin typeface="Open Sans"/>
            </a:endParaRPr>
          </a:p>
          <a:p>
            <a:pPr marL="0" indent="0" algn="l" fontAlgn="base">
              <a:buNone/>
            </a:pPr>
            <a:r>
              <a:rPr lang="sl-SI" sz="2400" b="1" dirty="0">
                <a:latin typeface="Open Sans"/>
              </a:rPr>
              <a:t>KJE ŽIVI PRAVLJICA?</a:t>
            </a:r>
            <a:br>
              <a:rPr lang="sl-SI" sz="1600" b="1" i="0" dirty="0">
                <a:solidFill>
                  <a:srgbClr val="666666"/>
                </a:solidFill>
                <a:effectLst/>
                <a:latin typeface="Open Sans"/>
              </a:rPr>
            </a:br>
            <a:endParaRPr lang="sl-SI" sz="1800" b="1" dirty="0">
              <a:solidFill>
                <a:srgbClr val="666666"/>
              </a:solidFill>
              <a:latin typeface="Open Sans"/>
            </a:endParaRPr>
          </a:p>
          <a:p>
            <a:pPr marL="0" indent="0" algn="l" fontAlgn="base">
              <a:buNone/>
            </a:pPr>
            <a:endParaRPr lang="sl-SI" dirty="0">
              <a:solidFill>
                <a:srgbClr val="666666"/>
              </a:solidFill>
              <a:latin typeface="Open Sans"/>
            </a:endParaRPr>
          </a:p>
          <a:p>
            <a:pPr marL="0" indent="0" algn="l" fontAlgn="base">
              <a:buNone/>
            </a:pPr>
            <a:r>
              <a:rPr lang="sl-SI" sz="2000" dirty="0">
                <a:solidFill>
                  <a:srgbClr val="666666"/>
                </a:solidFill>
                <a:latin typeface="Open Sans"/>
              </a:rPr>
              <a:t>1. KJE ŽIVI PRAVLJICA? KDO VE, KJE JE DOMA?</a:t>
            </a:r>
          </a:p>
          <a:p>
            <a:pPr marL="0" indent="0" algn="l" fontAlgn="base">
              <a:buNone/>
            </a:pPr>
            <a:r>
              <a:rPr lang="sl-SI" sz="2000" b="0" i="0" dirty="0">
                <a:solidFill>
                  <a:srgbClr val="666666"/>
                </a:solidFill>
                <a:effectLst/>
                <a:latin typeface="Open Sans"/>
              </a:rPr>
              <a:t>V KNJIGO SE NAM SKRILA JE, SE S ČRKAMI IGRA.</a:t>
            </a:r>
          </a:p>
          <a:p>
            <a:pPr marL="0" indent="0" algn="l" fontAlgn="base">
              <a:buNone/>
            </a:pPr>
            <a:endParaRPr lang="sl-SI" sz="2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marL="0" indent="0" algn="l" fontAlgn="base">
              <a:buNone/>
            </a:pPr>
            <a:r>
              <a:rPr lang="sl-SI" sz="2000" b="0" i="0" dirty="0">
                <a:solidFill>
                  <a:srgbClr val="666666"/>
                </a:solidFill>
                <a:effectLst/>
                <a:latin typeface="Open Sans"/>
              </a:rPr>
              <a:t>2. KJE ŽIVI PESMICA? KDO VE, KJE JE DOMA?</a:t>
            </a:r>
          </a:p>
          <a:p>
            <a:pPr marL="0" indent="0" algn="l" fontAlgn="base">
              <a:buNone/>
            </a:pPr>
            <a:r>
              <a:rPr lang="sl-SI" sz="2000" dirty="0">
                <a:solidFill>
                  <a:srgbClr val="666666"/>
                </a:solidFill>
                <a:latin typeface="Open Sans"/>
              </a:rPr>
              <a:t>V KNJIGO SE NAM SKRILA JE, SE Z NOTAMI IGRA.</a:t>
            </a:r>
          </a:p>
          <a:p>
            <a:pPr marL="0" indent="0" algn="l" fontAlgn="base">
              <a:buNone/>
            </a:pPr>
            <a:endParaRPr lang="sl-SI" sz="2000" dirty="0">
              <a:solidFill>
                <a:srgbClr val="666666"/>
              </a:solidFill>
              <a:latin typeface="Open Sans"/>
            </a:endParaRPr>
          </a:p>
          <a:p>
            <a:pPr marL="0" indent="0" algn="l" fontAlgn="base">
              <a:buNone/>
            </a:pPr>
            <a:r>
              <a:rPr lang="sl-SI" sz="2000" b="0" i="0" dirty="0">
                <a:solidFill>
                  <a:srgbClr val="666666"/>
                </a:solidFill>
                <a:effectLst/>
                <a:latin typeface="Open Sans"/>
              </a:rPr>
              <a:t>3. KJE ŽIVI DEKLICA? KDO VE, KJE JE DOMA?</a:t>
            </a:r>
          </a:p>
          <a:p>
            <a:pPr marL="0" indent="0" algn="l" fontAlgn="base">
              <a:buNone/>
            </a:pPr>
            <a:r>
              <a:rPr lang="sl-SI" sz="2000" dirty="0">
                <a:solidFill>
                  <a:srgbClr val="666666"/>
                </a:solidFill>
                <a:latin typeface="Open Sans"/>
              </a:rPr>
              <a:t>V BELI HIŠI SREDI ROŽ, NA ROBU TRAVNIKA.</a:t>
            </a:r>
            <a:endParaRPr lang="sl-SI" sz="2000" b="0" i="0" dirty="0">
              <a:solidFill>
                <a:srgbClr val="666666"/>
              </a:solidFill>
              <a:effectLst/>
              <a:latin typeface="Open Sans"/>
            </a:endParaRPr>
          </a:p>
          <a:p>
            <a:r>
              <a:rPr lang="sl-SI" sz="2000" dirty="0"/>
              <a:t> </a:t>
            </a:r>
          </a:p>
          <a:p>
            <a:r>
              <a:rPr lang="sl-SI" dirty="0"/>
              <a:t> </a:t>
            </a:r>
          </a:p>
        </p:txBody>
      </p:sp>
      <p:pic>
        <p:nvPicPr>
          <p:cNvPr id="8" name="Pravljica-vokal in klavir">
            <a:hlinkClick r:id="" action="ppaction://media"/>
            <a:extLst>
              <a:ext uri="{FF2B5EF4-FFF2-40B4-BE49-F238E27FC236}">
                <a16:creationId xmlns:a16="http://schemas.microsoft.com/office/drawing/2014/main" id="{1D9A6DA6-3BC8-434C-8AFE-C0280F7E0F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440986" y="1655098"/>
            <a:ext cx="832428" cy="832428"/>
          </a:xfrm>
          <a:prstGeom prst="rect">
            <a:avLst/>
          </a:prstGeom>
        </p:spPr>
      </p:pic>
      <p:pic>
        <p:nvPicPr>
          <p:cNvPr id="10" name="Slika 9" descr="Slika, ki vsebuje besede besedilo, igrača, punčka&#10;&#10;Opis je samodejno ustvarjen">
            <a:extLst>
              <a:ext uri="{FF2B5EF4-FFF2-40B4-BE49-F238E27FC236}">
                <a16:creationId xmlns:a16="http://schemas.microsoft.com/office/drawing/2014/main" id="{5F45FA67-286C-479B-A70D-215823C01B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4096" y="4647080"/>
            <a:ext cx="2857143" cy="1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07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43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Priponka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69AE753721C5246B73C113DC33A0B8A" ma:contentTypeVersion="9" ma:contentTypeDescription="Ustvari nov dokument." ma:contentTypeScope="" ma:versionID="fbbc4b404c6372c21ecc778a6c53d3cd">
  <xsd:schema xmlns:xsd="http://www.w3.org/2001/XMLSchema" xmlns:xs="http://www.w3.org/2001/XMLSchema" xmlns:p="http://schemas.microsoft.com/office/2006/metadata/properties" xmlns:ns2="1eccd274-6d98-430e-afe7-68ce43564bdb" xmlns:ns3="37a31c74-32ee-4fc1-ad8f-52e55283dbbf" targetNamespace="http://schemas.microsoft.com/office/2006/metadata/properties" ma:root="true" ma:fieldsID="1be482464708665ebd9f5ee15df14068" ns2:_="" ns3:_="">
    <xsd:import namespace="1eccd274-6d98-430e-afe7-68ce43564bdb"/>
    <xsd:import namespace="37a31c74-32ee-4fc1-ad8f-52e55283db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cd274-6d98-430e-afe7-68ce43564b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31c74-32ee-4fc1-ad8f-52e55283dbb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ED409D-D761-44D8-8125-D888C04D1B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3B9E78-595F-41AA-B8FF-1657B24A64F3}">
  <ds:schemaRefs>
    <ds:schemaRef ds:uri="16c05727-aa75-4e4a-9b5f-8a80a1165891"/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71af3243-3dd4-4a8d-8c0d-dd76da1f02a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C9D033-7A76-4603-B89E-C5ACCBF206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ccd274-6d98-430e-afe7-68ce43564bdb"/>
    <ds:schemaRef ds:uri="37a31c74-32ee-4fc1-ad8f-52e55283db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Načrt s sliko otroka</Template>
  <TotalTime>0</TotalTime>
  <Words>172</Words>
  <Application>Microsoft Office PowerPoint</Application>
  <PresentationFormat>Širokozaslonsko</PresentationFormat>
  <Paragraphs>33</Paragraphs>
  <Slides>3</Slides>
  <Notes>0</Notes>
  <HiddenSlides>0</HiddenSlides>
  <MMClips>2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10" baseType="lpstr">
      <vt:lpstr>Arial</vt:lpstr>
      <vt:lpstr>Calibri</vt:lpstr>
      <vt:lpstr>Gill Sans MT</vt:lpstr>
      <vt:lpstr>Impact</vt:lpstr>
      <vt:lpstr>Lato</vt:lpstr>
      <vt:lpstr>Open Sans</vt:lpstr>
      <vt:lpstr>Priponka</vt:lpstr>
      <vt:lpstr>Kje živi pravljica? </vt:lpstr>
      <vt:lpstr>Prisluhni novi pesmi:  KJE ŽIVI PRAVLJICA?  </vt:lpstr>
      <vt:lpstr>Zapoj ob posnetku!  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Kje živi pravljica?</dc:title>
  <dc:creator/>
  <cp:lastModifiedBy/>
  <cp:revision>7</cp:revision>
  <dcterms:created xsi:type="dcterms:W3CDTF">2020-03-16T14:17:12Z</dcterms:created>
  <dcterms:modified xsi:type="dcterms:W3CDTF">2021-01-05T09:49:57Z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0x010100769AE753721C5246B73C113DC33A0B8A</vt:lpwstr>
  </property>
</Properties>
</file>