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774A7-482C-4E92-BC80-7D472EF751FC}" type="datetimeFigureOut">
              <a:rPr lang="sl-SI" smtClean="0"/>
              <a:pPr/>
              <a:t>8. 04. 2021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356B1-FD45-4D41-A22C-E82B4EBEE79C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sl-SI" dirty="0"/>
              <a:t>ATOM IN PERIODNI SISTEM</a:t>
            </a: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ZGRADBA ATOMA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data:image/jpeg;base64,/9j/4AAQSkZJRgABAQAAAQABAAD/2wCEAAkGBxAREBUPEBAPFA8QEA8QEBAPEBAQEA8QFRIWFhQUExUYHCggGBolHRQUITIhMSsrMC8uGB83ODMtPDQtLysBCgoKDg0OGhAQGiwkHCQvLCwsLCwtLCwsLCwsLCwsLCwsLCwsLCwsLCwsLCwsLiwtLCwsLSwsLCwsLCwsLCwsLP/AABEIAKUBMgMBEQACEQEDEQH/xAAbAAEAAgMBAQAAAAAAAAAAAAAAAwUCBAYBB//EAD8QAAICAQMCBAMECQMACwAAAAECAAMRBBIhBTEGE0FRImFxFDKBkSMzQlJTk6Gx0wcV0hckNDVEYmNyc4LB/8QAGwEBAAIDAQEAAAAAAAAAAAAAAAMEAgUGAQf/xAA1EQEAAgECBAUCBAUDBQAAAAAAAQIDBBEFEiExBhMiQVEyYRRxgdEVQpGhwbHw8SMkM0NS/9oADAMBAAIRAxEAPwD7jAQEBAQEBAQEBAQEBAQEBAQEBAQEBAQEBAQEBAQEBAQEBAQEBAQEBAQEBAQEBAQEBAQEBAQEBAQEDyebwPY3gJ6EBAQEBAQMXbAJwTgE4Hc/IfOARsgHBGQDg9x8jA1X6ig1CaUh/MsqtuU7fg2Vsit8XvmxeIG5AQEBAQEBAQEBAQEBAhs1GN3wudgU/CpO7OeF9zx/aBNAQEBAQEBAQEBPN9hDbqVX159hNZq+L6bT/VbefiGdcdpVHW/ESaavzHHchUUcs7H0A+gJ+gmoxcczavJ5enr+svckVxV5rypujeMl1NnlMrVu2dmWVlfAyQCOxwO0h4p/EMFPM59499kem1OLLPLHdfeY37x/OcxPEdTP88r/ACV+DzG/eP5xXiWpjteXnJVmupcev5y5i49rKfzbvJxVlMmuPqPym403in2y1/VFOD4bVWoVux59p0ml4pp9T9FuvwitSYSzYMCAgIFL1/qCbLtOpc2jSX2sa9w8lQh2l3B+Ek9h3OD7GBQ6LTat7qN51IQV6GyqxFRqwi1p59drM2VJIORjJDDByDgNbUaTUbxa9OqNw0HUqb7KhYc6l7KDWaypyQdnwkdgMHGDAsLNNaUQeXqClmiwmPMWyrX/AL1mTuUnjDHgbWzjPIdXo1cVoLCDYEQWEdi+0biPxzAmgICAgICAgcj4jSttUFZNXtVK3teoak79pJSmnZwCTkseOMDPPAVY02oqUDbq91dXWq2Km9sBr9+kGQefhYYIzjtnvAk0T6gA1umsZX0/SCw/SgeYQy6pnJGcAeVuUcnH1gRULqvLSu37X5i0daU488DjUN9k5HG7y1G05z2gQXa3VOmt+LVG09P6OyIouDrqHOoFu1ByudoyMAcQOp8VNeUpaoOaDaftISux7PKNThDsUqxAcoSAc/I8iBYdH0ZVEewu13lhGss4dlzkblBwG7Z/vAsYCAgICAgR22hRkypq9Zi01ObJLKtZns0LtUzduBOF4jx/Nnma4/TVZpiiO6Cc/a02neUqh8YdGfU1L5f6ypywUtt3qVKsA3ocHIPy9O83PBeIV0mX19pVdXgnLTaO7nvC/hm8XpballaVNv8A0tm53YAgBRuOBzknj07zecW4zgvgnHjneZUtJo71yc1vZ384luCAgICZUvak71naXmzYo1ZHB5H9ROl4d4iyYtqZusfKG+KJ7LBLARkTuNPqMeenPSd4VpiY7spO8VfV+ourDT6cBtVaMqG5SmvODdb/AOUeg/aPHuQHuj6HSlXlsPMLP5ttlnL3Xeruf6AdgAAAAAIFkBA9gICAgICAgICAgICAgIEGm0dde7YuC7FmOSSSST3PpyeOwgShhnGRkDOM8498fhAygICAgICBDqLwo+foJreJcRx6PHzW7+0M6Um0q2xyxyZ831mty6q/PeVytYrDGU2RPYiZ7DIVky3i0WS/foxm0MxTLleH0jvLHnZeUJNGixfDzmk8oTydFin2OaWJp9jIL8Pr/LL3nYMhEpZdLkp7MotEsZW2ZEDOq0qcj8R7zY8P4ll0l96z094YXpFoe9R6vtC10qLNVbnyqs4CgfestI+7WuRk+uQByRPpOi1lNVijJVTtXlnZP0npopUksXusO665gA1r4x2/ZUdgvoPxJuMW/AQEBAQEBAQEBAQEBAQEBAQK3qnShaRajmrU1j9HeoyQO5R17Oh9VP1GDgwMendVLP8AZ71FWqALbM5rvUd7KGP3l7ZHdcjI7EhaQEBAQI7bAoyZV1eqppsU5LezKtd52Vdjljkz5hrtbfVZZvafyXa15YYykyequZPhwWyztDyZ2TJWBNzh01McfdFNt2csPHhcCR3zUr3l7ESx84SCdbih7yyeaJ7GtxT7nLLIMDJ65aW7Sx2ezPuI3r9pSz6Ot+te7KLbISJp8mOaTtKSJaXUtd5QCqu+6wlaagcF29ST+yg7lvQe5wDZ0um82ZtbpWO8/wC/d5a2zLo2lNJNjtvvtwbrMYzjsiD9lF7AfickkzZabjE4M0eX0xx02/ywnHvHXu6NGBGR2n0LBmrmpF69pVJjZlJnhAQEBAQEBAQEBAQEBAQEBAQNTqPT6702WA8EMjKStlbjs9bDlWHvAr9P1GzTsKNYQQxC06vG2u0n7qWjtXZ6fuse2CdsC7gICBW6y3c2PQf3nz3xDxCc2Xyqz6YW8VNo3a85tM9Vc8SbBhnJbaHkzs2FXE3+PHGOu0IZnd4zYmOXNXHG8vYjdC1hM1GbWXv26QkirGVJmZ7sieBAT2LTHZ4zSwiX8OttXpbsxmqZWzNtTJW8bwjmNml1bWrUgJBax22U1JjfbZjO1fwBJPYAEmezoo1Hfp9zm2anTtCyE23ENqLAA7D7qKORVXnsg/qeTNRrc3/ppG1I/v8AeUlY95b817NtaC3B2nse06/w3xHlt5F56T2V81PdYTt1YgICAgICAgICAgICAgICAgICBHqKEsQ12KrIwIZWAKsPYiBSb7dDw2+3Q9g5y92jHoH9bKh23csvGcjJAXlVqsoZSGVgGVlIIYHsQfUQMdTZtUn8pr+J6n8Pp7XZ0rvKqnyu1ptM2nvK6TyI3nZ6nrXAm/02GMdPuhtO7X6p1GvT1G604VcDgZZmPZVHqTLmPHbJblr3R3vFI5rKLpXiynUWeUUsrds7PM2EP64BUnB+UpcR4RqcVfNtO8MMGsxZJ5a919NAukBAQEBA19br1oXe2SSQqIoy9rnsiD1J/p3OBNhw+Mlsm1e3v8RDC+2zzpehbcdTeQdQ67QFOU09ec+VX+QLN3Y+wAA3989bV5cf0/6otvlvXL6zUa7BzV5o7s6yimnSgOOfaS4Ms4skXr3h5Mbwt6nyoPuJ9Y0eeM2Gt494ULRtOzOWXhAQEBAQEBAQEBAQEBAQEBAQEBAordBZpWNukXdSxLW6LOBk/efTE8I3qU+6xz90kkhrjxRpNRcNLTcGvFRuerlXRQ20q6nlXBPKnkTlfFEZPJrMfTv1T4Nt23ODWmVS5MuaPHz5OvsxtPRsTeInOeM+mPqaAtX36rBaq5A34VlIyeAcOSPpI9FxOmDVev6eyLU4Jy49o7uQ8O+G9SdQj2LaldVldjNaEBJRtwVAO+SBz2xNzxTjGmnTzWlt5mGv0ujvGSLWjbZ9HnBN45LxF46q0tpoSprnT9ZhxWqHAOMkHLc9v6zeaPg1s2PnvbaJ7NlpOF5tTXnr0hsN4oDaFuooaxSjeX5Lhmve3cFCEg4QnII4bggzaYvDVPK573Up02WNT+HmPUp+h/6hm29ar6ERLXCI9djNsZjhQwIGQSQM/wBJT1PBKVxzbHad4+W11fBcmDF5m+/y76c20rX1urSlDY5+EYAABZmYnCqqjlmJ4A9ZPp9PfNflr/w8mdmpoNI7P9pvH6UgiuvOV0yH9kHsXP7TfgOBza1OelK+Th7e8/M/sxiPeVvS3pPdBm2nkkvCYza2jeNkbWIwcTnc1OS8wmh5Inrf6e/BHsZ3/hjUc+CaT7KmaOu7bnToSAgICAgICAgICAgICAgICAgICAMD5v8A9HtNHUf9xo1OpFxdmtFzLatof74JIBAx8+MCcfxniu9raWa7xPb81jHTpzPbfHNe/CUu9Of1gYBmH7yr6j8RmUMfhvLbFzTbafhWtxLHF+V13T7lsQWoco6hlYeqkZEqaTBbFNq27wuTaLRvDYc4EsZrctJkhrTnJned0xPAgfLfFHgzV3a219KhsVmS1wHrVkNgPcORlcq3I+c7/g9p1GmjbvHRutFxbHhpWmSZjb49170jwTqH6dbpDZUPMuFu87mCaishfgx3T4NpJ7kNjjE39cO2PklrM/FJvrPxFYangf8A07VnubWs+/T6jYldVpADqFcOWABI+JSB+cjppazE80fZJrOM5MteSkztPfd1vVNWdKt4Zms8nT/aEbGbGB3gIQB8Tbk445yPXvx/E+E48WrpWnStpa2mSZrLkv8ATazqV/6TqdFo8pc6W20ouN2d2a/vF8HG8jtx6nLjU6XDTk01o3nvEfv/AIMe8/U+gTlU5mSYrctol5LaE6Os7xuhVHiPqa6Wo2kbiSqImcb3PYZ9BwT9BK34CdVqYpHuxyZoxUm0uY6T4xsa1U1CVhLHVFasMCjMcLuBJyMkDPHebDXeHa48M3xT1hS0/EfMvy2h3ugPxY9xIvC+Tlz2p8r+aOixneqpAQEBAQEBAQEBAQEBAQEBAQEBAQKbXIGLqezZU/QjBnzHiuSa6+1viVykb02fMbPB2rWwIoZlGAtou2VFR2LLnI+YwfxnUY/EGm8ree/w09uHZOfpts+k9D0Io09dAOfLQLu7bj6nHpyTNLGfz5nJ8trWnJWKtu7tK2tn/pSzr3QTRJSAMD5H4o8UayrqNhrveo1MaK1XBU18NllIIbPfP0xO+4VXydPWcfvG8ui0PD9Jm08Tl7z/AGdr4D67rzot1mjtuUNYarleqs2qzFidhxwCWGQOQOBOgx5LTTmmOrnOJYMWHUTTFO8OO1vjrV0a3UPS9QFlpVkZNyMyAKGGSDkABc8cAZHoKcanJEzOzdaLg2nzaet722mXZeBOr2ayiy+4A3ee1buBgOAqsoA/ZAD4x75PqZx/iC95zVtM94/ooa3R10uWcdZ3h0052ZVSAMDZr7TpMM70hDKr8SdKXVU+Ux2ncHR8Z2OvY49RyR9CZ5OsnSZa5I6sMmKMtJrLkui+BzXctlvkBa2VwtIObGUhlySowuQDjnOJb13iKuTDNMcdZVMHD5pfmtO+zvtF98fjKHh23/eQvZfpWk+jqhAQEBAQEBAQEBAQEBAQEBAQEBAQKnUj4z9Z8v43Xl1l13H9KOalImp7TeaGd8SK3d7d2mWsjfFJXugmhSkBApus+F9Hq2D31ZcDG9HetiPZipGZstLxPUaeOWk9P6pcefJj+mUel8b9P0dP2a60i3SL5RSuq2wPsHGxlUjtjIzwc5n0bSauuXDW1ukyg/h+pyRz1pMx8sB/p/otWh1NwsF+qzfvrs2io2kuAqj4Wxuxkg5k84aTv92OHXZ8HprPZWeD+vUJaemCoVPU9yVlXLpcyE7zk8hjtLY59eZw/G+HXi1s0W327/Zsc+nzTijU36xZ2c5hSICexA2UHE6PDG1IQSiv9JQ4jPaGdEc1SRPoh8f4GdD4brvq/wBEOb6VnPoqoQEBAg0+srsLqjozVP5dgUgmt9oba3scMDj5iBjrdfVTs81tvm2JTXwx3WOcKvA4yYGzmBhbYFGTnGVHALHJIA4H1gZwEBAQEBAQEBAQEBAQK3XLh/qJ888S4uXU83tMLeGfS15ziZJQfSbXh9+k1R3SsOJsMleaswwhrTnLxyzMJyYhA8YTKk7WiR8Q6n4b1tWoNXkW2As210rd1tychtw4Hzzid7h1eDJii8WiP17Ot0fE8VcURa0RERts+laLQdSp6cmnp1SretYXbYiuKx/DrfHG0EAEg9pUr4liuWaTHo7buWyRhvqJyTHpmZnZReC/BOop1C6nVMM1F2Rd/mO9jKQWdv8A7N8yTKvFOL4smOaY+s27tjqtfW+CMGPfaPl9DnKtUxszg7cZwcZzjPpnHpMqcvNHN2ePnui0/X/92U6h6vsuy7yzWHOkBxxvUENu9ifwnYU/hl9Ly449XTf/AOlf183V3OzX/wATRfyr/wDJEfh46bSdUNq67P6zR/yrv+c1OsyaSb7TFun5fskrFtmOzXfxNH/Ku/5ypzaL4t/WP2Zeps6GrX5JFmi7etN/+SdN4cx4Jva+OJ/VDmme0t3Z1H+Jof5N/wDknXq5s6j/ABND/Jv/AMkBs6j/ABND/Jv/AMkDZ0C6oE+e2nK4+HyUsQ5+e5jxApPDVyrqupsdwH2ytwdj/Eq6OhGK8fF8Vbjj1UwJfG1gCabO7/vDRsdqscKtmWY4HAA5zAoDfqq8DzNYGSrriuWNrhfLt3aVnLArnYRtY9x7wMbuqakULal2oNbU9HZmxYzHUtev2kLwTt8rlgOB345gT6Lq13mhzbqWR9d1KkfA7A0CotTtUjb94IFY984zyYFr4Q1dz22q5vNR0+iuq8/eWD2C0XAswHxZVMqOFPAAgdTAQEBAQEBAQEBAQNPqCcA+05bxPpufDGSPZPhnrs0ZwS09Q4MsabJ5eSJY2jeGzOgid0SC5eczUa7BtPPCSssJrmZAQEbyEBAQECWlfWbfQ4do55R2lIxxL2S8UrMywhrTnclua0ymgmD1Y6FMLn35n0jw9pvK0sTPeeqnlnezZm+REBAQEBAh1ulW2tqnzssVkcKzISpGCAwORxA80WkSmtKa92ytVRAzM5CqMAbmOTxAngICAgICAgICAgICAgYWpuBHvK+qwRnxWpPu9rO07qkjBwfSfKNRgnDkmk+y/E7xu8kD1NS/pN1o8/PXlnuitDMjMuXpF42ljDXdcTR6jTzin7JYnd5KrIgICBx3WPF9iXNXRWhWtirPZubew4YAAjAB4z8p1mg8PVy4YvknrLV6jiHl35Yh0HQeqjVUi0LtYEo6Zztcex9Rggj6zRcR0M6TNOOZ3+F3BmjLSLQs60z9J5pdLN55rdktrbNgTdRERG0IkNrek1Ouz7+iElYRzWs2VabiB7y7w/SzqM9aQxvbaFuowMT6rixxjpFY9lGZ3eyR4QEBAQEBAQEBAQEBAQEBAQEBAQEBA0dfT+0PxnH+I+G80efSPzWMN/aWnOJWQGZ0vNJ3h5snrfP1m80+orlj7opjZmRLFqxaNpeIWq9prM2g96M4ujIMoXw3r3hnvBItnpPYiRxPXPA7W3GyryirsWK25BrZjltpAOQTzj5zs+GcZmmKMd6zvDU6nQc9+asup8O9EGlpFe7cxJd2AwCxx2HoAAAPpKWrj8Vm82/6Qt4ccYqcsLeexER2SI7LPQd5Q1Wqikcte7KtUM087ylJ5sN/Q04G49z2+k+geHuG+Rj828eqVTLfedm3OmQkBAQEBAQEBAQEBAQEBAQEBAQEBAQEDwjMwvSL1mtu0ir1NG0/I9p864zwq2lyTev0yuY780IpoUpMq3ms7w8Spb7za4NdE9LsJr8JQZsK2i0bwwImInuPNo9pjOKk+xubREYqR7G72Z7bDxmAmF8laRvMmyJ7faazPrpnpRJFUc10zv3ZvnfinpPWf9xqOj1d50V7brENgVaNg3Om7BwrAYU88mdZw/U6C2lnzqxF4/ur3i3N0d10rqNVlgqsDU3HO2m/CvZjv5bZ22D6E/PEy4XwPny+baYmnePuXy9NnRidtEREbQrPZ6EBAQEBAQEBAQEBAQEBAQEBAQEBAQEBAxdARg9pFmw0zUml43h7E7K3UaYryOV/tPn/ABXgmTTTN8cb1/0WqZIt3QzntkxAAySmW1O0vNmYtMtV1+SO7Hlh753yk0cR+zzkanUOs00AG6xE3fd3HlvfA7mWMGXPn/8AFTdhe1KfVKWjWLYoet1ZG7MhDKfxEqajUZ8duS8bSzry2jeGUoWva09ZZkxek9iJkbGm0pbk8D+86fhHAb5ZjJmjavx8oMmXbpDZ1mhquTyra0es90dQy/I4Pr853dKVpWK17KsyrP8Ab9Tp+dNb5tXrptWzMQP/AEr+WX6Nu/CZjY0fXK3cU2B6NR/BvAVm/wDjYErYP/aT88QLSAgICAgICAgICAgICAgICAgICAgICAgIHhExtWLRtI1LtGDyvB9vSczxHw7jy73w9JT0zTHdpvWV7icfquHZ9PO16p63iezGUWZAQPmnjhbU1bO5QK4TymsJVdgUZVT7htxI+Yn0Dw/kwzpuWO/u0PEaW8zeey7/ANO67PLsc/qXZNmM7WcA73TPp90Z9cTTeJcmK2WsV7+65w2tox9XYTmGyZ11M3Yfj6TZaTheo1M+mvT5lha8Q3aNGByeT/Sdlw7w/i0+1snqsrXyzPZtToYiI6QiJ6ECDWaOu5DXbWjoe6uoYfXn1gVX+3anT/8AZbfNrH/htW7HA9qr+WX6Nu9O0DPrZ1Ro8ymwU2JWX8solxezHw1NzjaTxwc+xEC2qLFQWADYG4A5AbHIH4wOY0HiFq813C+57NT1FKnUUgAafe4rPK4O1SAcY9yIE9XjChqvOFWo8v7HptczFa/g094JBI38lQCWAz24zAy0/iao2tUqalnOus0fIq2i1dKuo+E7v1ZU8HvnPpAkfxRSKkv2XeVYtbF9qAV73KAHLfEwYHIXdj8oF7AQEBAQEBAQEBAQEBAQEBAQEBA8IzML463ja0bm6B9Ip9MfSajUcC0mbrttP2SRltCFtB7N+YmoyeFaz9F0kZ2H2FvcSrbwtm9rMvPhi/TtwwwUj2Ybh+RmeLw1qKdr7fk8nLWfZKug9z+QlqnheszvkvMsfO+ITppUHpn6zb6fgulw9YrvP3YTktKYCbWtYrG0QjezIICAgICBW9Y6W9+3bq9Tp9hJ/wCrfZ/jPpu82p+3yxA3KKCoxvdvhRfj2k/CMbuAOT6//kCmq8LVggtdqGZb9RerMaQVa9GWxcKgG0hz8xgcwK7SeGttp0u2/wCwroNLow5ek+clRfKP+1jawGQB6wN+nwmi3m8ajU7jrH1xQ/Z9nnNR5BH6vO3YAMZ+eYGFXg+lavJN+pZfK8rcxp3BfN80YxXgEEnsORjOcDAdIICAgICAgICAgICAgICAgICAgICAgICAgICAgICAgICAgICAgICAgICAgIH/2Q=="/>
          <p:cNvSpPr>
            <a:spLocks noChangeAspect="1" noChangeArrowheads="1"/>
          </p:cNvSpPr>
          <p:nvPr/>
        </p:nvSpPr>
        <p:spPr bwMode="auto">
          <a:xfrm>
            <a:off x="3851920" y="278092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AutoShape 6" descr="data:image/jpeg;base64,/9j/4AAQSkZJRgABAQAAAQABAAD/2wCEAAkGBxAREBUPEBAPFA8QEA8QEBAPEBAQEA8QFRIWFhQUExUYHCggGBolHRQUITIhMSsrMC8uGB83ODMtPDQtLysBCgoKDg0OGhAQGiwkHCQvLCwsLCwtLCwsLCwsLCwsLCwsLCwsLCwsLCwsLCwsLiwtLCwsLSwsLCwsLCwsLCwsLP/AABEIAKUBMgMBEQACEQEDEQH/xAAbAAEAAgMBAQAAAAAAAAAAAAAAAwUCBAYBB//EAD8QAAICAQMCBAMECQMACwAAAAECAAMRBBIhBTEGE0FRImFxFDKBkSMzQlJTk6Gx0wcV0hckNDVEYmNyc4LB/8QAGwEBAAIDAQEAAAAAAAAAAAAAAAMEAgUGAQf/xAA1EQEAAgECBAUCBAUDBQAAAAAAAQIDBBEFEiExBhMiQVEyYRRxgdEVQpGhwbHw8SMkM0NS/9oADAMBAAIRAxEAPwD7jAQEBAQEBAQEBAQEBAQEBAQEBAQEBAQEBAQEBAQEBAQEBAQEBAQEBAQEBAQEBAQEBAQEBAQEBAQEDyebwPY3gJ6EBAQEBAQMXbAJwTgE4Hc/IfOARsgHBGQDg9x8jA1X6ig1CaUh/MsqtuU7fg2Vsit8XvmxeIG5AQEBAQEBAQEBAQEBAhs1GN3wudgU/CpO7OeF9zx/aBNAQEBAQEBAQEBPN9hDbqVX159hNZq+L6bT/VbefiGdcdpVHW/ESaavzHHchUUcs7H0A+gJ+gmoxcczavJ5enr+svckVxV5rypujeMl1NnlMrVu2dmWVlfAyQCOxwO0h4p/EMFPM59499kem1OLLPLHdfeY37x/OcxPEdTP88r/ACV+DzG/eP5xXiWpjteXnJVmupcev5y5i49rKfzbvJxVlMmuPqPym403in2y1/VFOD4bVWoVux59p0ml4pp9T9FuvwitSYSzYMCAgIFL1/qCbLtOpc2jSX2sa9w8lQh2l3B+Ek9h3OD7GBQ6LTat7qN51IQV6GyqxFRqwi1p59drM2VJIORjJDDByDgNbUaTUbxa9OqNw0HUqb7KhYc6l7KDWaypyQdnwkdgMHGDAsLNNaUQeXqClmiwmPMWyrX/AL1mTuUnjDHgbWzjPIdXo1cVoLCDYEQWEdi+0biPxzAmgICAgICAgcj4jSttUFZNXtVK3teoak79pJSmnZwCTkseOMDPPAVY02oqUDbq91dXWq2Km9sBr9+kGQefhYYIzjtnvAk0T6gA1umsZX0/SCw/SgeYQy6pnJGcAeVuUcnH1gRULqvLSu37X5i0daU488DjUN9k5HG7y1G05z2gQXa3VOmt+LVG09P6OyIouDrqHOoFu1ByudoyMAcQOp8VNeUpaoOaDaftISux7PKNThDsUqxAcoSAc/I8iBYdH0ZVEewu13lhGss4dlzkblBwG7Z/vAsYCAgICAgR22hRkypq9Zi01ObJLKtZns0LtUzduBOF4jx/Nnma4/TVZpiiO6Cc/a02neUqh8YdGfU1L5f6ypywUtt3qVKsA3ocHIPy9O83PBeIV0mX19pVdXgnLTaO7nvC/hm8XpballaVNv8A0tm53YAgBRuOBzknj07zecW4zgvgnHjneZUtJo71yc1vZ384luCAgICZUvak71naXmzYo1ZHB5H9ROl4d4iyYtqZusfKG+KJ7LBLARkTuNPqMeenPSd4VpiY7spO8VfV+ourDT6cBtVaMqG5SmvODdb/AOUeg/aPHuQHuj6HSlXlsPMLP5ttlnL3Xeruf6AdgAAAAAIFkBA9gICAgICAgICAgICAgIEGm0dde7YuC7FmOSSSST3PpyeOwgShhnGRkDOM8498fhAygICAgICBDqLwo+foJreJcRx6PHzW7+0M6Um0q2xyxyZ831mty6q/PeVytYrDGU2RPYiZ7DIVky3i0WS/foxm0MxTLleH0jvLHnZeUJNGixfDzmk8oTydFin2OaWJp9jIL8Pr/LL3nYMhEpZdLkp7MotEsZW2ZEDOq0qcj8R7zY8P4ll0l96z094YXpFoe9R6vtC10qLNVbnyqs4CgfestI+7WuRk+uQByRPpOi1lNVijJVTtXlnZP0npopUksXusO665gA1r4x2/ZUdgvoPxJuMW/AQEBAQEBAQEBAQEBAQEBAQK3qnShaRajmrU1j9HeoyQO5R17Oh9VP1GDgwMendVLP8AZ71FWqALbM5rvUd7KGP3l7ZHdcjI7EhaQEBAQI7bAoyZV1eqppsU5LezKtd52Vdjljkz5hrtbfVZZvafyXa15YYykyequZPhwWyztDyZ2TJWBNzh01McfdFNt2csPHhcCR3zUr3l7ESx84SCdbih7yyeaJ7GtxT7nLLIMDJ65aW7Sx2ezPuI3r9pSz6Ot+te7KLbISJp8mOaTtKSJaXUtd5QCqu+6wlaagcF29ST+yg7lvQe5wDZ0um82ZtbpWO8/wC/d5a2zLo2lNJNjtvvtwbrMYzjsiD9lF7AfickkzZabjE4M0eX0xx02/ywnHvHXu6NGBGR2n0LBmrmpF69pVJjZlJnhAQEBAQEBAQEBAQEBAQEBAQNTqPT6702WA8EMjKStlbjs9bDlWHvAr9P1GzTsKNYQQxC06vG2u0n7qWjtXZ6fuse2CdsC7gICBW6y3c2PQf3nz3xDxCc2Xyqz6YW8VNo3a85tM9Vc8SbBhnJbaHkzs2FXE3+PHGOu0IZnd4zYmOXNXHG8vYjdC1hM1GbWXv26QkirGVJmZ7sieBAT2LTHZ4zSwiX8OttXpbsxmqZWzNtTJW8bwjmNml1bWrUgJBax22U1JjfbZjO1fwBJPYAEmezoo1Hfp9zm2anTtCyE23ENqLAA7D7qKORVXnsg/qeTNRrc3/ppG1I/v8AeUlY95b817NtaC3B2nse06/w3xHlt5F56T2V81PdYTt1YgICAgICAgICAgICAgICAgICBHqKEsQ12KrIwIZWAKsPYiBSb7dDw2+3Q9g5y92jHoH9bKh23csvGcjJAXlVqsoZSGVgGVlIIYHsQfUQMdTZtUn8pr+J6n8Pp7XZ0rvKqnyu1ptM2nvK6TyI3nZ6nrXAm/02GMdPuhtO7X6p1GvT1G604VcDgZZmPZVHqTLmPHbJblr3R3vFI5rKLpXiynUWeUUsrds7PM2EP64BUnB+UpcR4RqcVfNtO8MMGsxZJ5a919NAukBAQEBA19br1oXe2SSQqIoy9rnsiD1J/p3OBNhw+Mlsm1e3v8RDC+2zzpehbcdTeQdQ67QFOU09ec+VX+QLN3Y+wAA3989bV5cf0/6otvlvXL6zUa7BzV5o7s6yimnSgOOfaS4Ms4skXr3h5Mbwt6nyoPuJ9Y0eeM2Gt494ULRtOzOWXhAQEBAQEBAQEBAQEBAQEBAQEBAordBZpWNukXdSxLW6LOBk/efTE8I3qU+6xz90kkhrjxRpNRcNLTcGvFRuerlXRQ20q6nlXBPKnkTlfFEZPJrMfTv1T4Nt23ODWmVS5MuaPHz5OvsxtPRsTeInOeM+mPqaAtX36rBaq5A34VlIyeAcOSPpI9FxOmDVev6eyLU4Jy49o7uQ8O+G9SdQj2LaldVldjNaEBJRtwVAO+SBz2xNzxTjGmnTzWlt5mGv0ujvGSLWjbZ9HnBN45LxF46q0tpoSprnT9ZhxWqHAOMkHLc9v6zeaPg1s2PnvbaJ7NlpOF5tTXnr0hsN4oDaFuooaxSjeX5Lhmve3cFCEg4QnII4bggzaYvDVPK573Up02WNT+HmPUp+h/6hm29ar6ERLXCI9djNsZjhQwIGQSQM/wBJT1PBKVxzbHad4+W11fBcmDF5m+/y76c20rX1urSlDY5+EYAABZmYnCqqjlmJ4A9ZPp9PfNflr/w8mdmpoNI7P9pvH6UgiuvOV0yH9kHsXP7TfgOBza1OelK+Th7e8/M/sxiPeVvS3pPdBm2nkkvCYza2jeNkbWIwcTnc1OS8wmh5Inrf6e/BHsZ3/hjUc+CaT7KmaOu7bnToSAgICAgICAgICAgICAgICAgICAMD5v8A9HtNHUf9xo1OpFxdmtFzLatof74JIBAx8+MCcfxniu9raWa7xPb81jHTpzPbfHNe/CUu9Of1gYBmH7yr6j8RmUMfhvLbFzTbafhWtxLHF+V13T7lsQWoco6hlYeqkZEqaTBbFNq27wuTaLRvDYc4EsZrctJkhrTnJned0xPAgfLfFHgzV3a219KhsVmS1wHrVkNgPcORlcq3I+c7/g9p1GmjbvHRutFxbHhpWmSZjb49170jwTqH6dbpDZUPMuFu87mCaishfgx3T4NpJ7kNjjE39cO2PklrM/FJvrPxFYangf8A07VnubWs+/T6jYldVpADqFcOWABI+JSB+cjppazE80fZJrOM5MteSkztPfd1vVNWdKt4Zms8nT/aEbGbGB3gIQB8Tbk445yPXvx/E+E48WrpWnStpa2mSZrLkv8ATazqV/6TqdFo8pc6W20ouN2d2a/vF8HG8jtx6nLjU6XDTk01o3nvEfv/AIMe8/U+gTlU5mSYrctol5LaE6Os7xuhVHiPqa6Wo2kbiSqImcb3PYZ9BwT9BK34CdVqYpHuxyZoxUm0uY6T4xsa1U1CVhLHVFasMCjMcLuBJyMkDPHebDXeHa48M3xT1hS0/EfMvy2h3ugPxY9xIvC+Tlz2p8r+aOixneqpAQEBAQEBAQEBAQEBAQEBAQEBAQKbXIGLqezZU/QjBnzHiuSa6+1viVykb02fMbPB2rWwIoZlGAtou2VFR2LLnI+YwfxnUY/EGm8ree/w09uHZOfpts+k9D0Io09dAOfLQLu7bj6nHpyTNLGfz5nJ8trWnJWKtu7tK2tn/pSzr3QTRJSAMD5H4o8UayrqNhrveo1MaK1XBU18NllIIbPfP0xO+4VXydPWcfvG8ui0PD9Jm08Tl7z/AGdr4D67rzot1mjtuUNYarleqs2qzFidhxwCWGQOQOBOgx5LTTmmOrnOJYMWHUTTFO8OO1vjrV0a3UPS9QFlpVkZNyMyAKGGSDkABc8cAZHoKcanJEzOzdaLg2nzaet722mXZeBOr2ayiy+4A3ee1buBgOAqsoA/ZAD4x75PqZx/iC95zVtM94/ooa3R10uWcdZ3h0052ZVSAMDZr7TpMM70hDKr8SdKXVU+Ux2ncHR8Z2OvY49RyR9CZ5OsnSZa5I6sMmKMtJrLkui+BzXctlvkBa2VwtIObGUhlySowuQDjnOJb13iKuTDNMcdZVMHD5pfmtO+zvtF98fjKHh23/eQvZfpWk+jqhAQEBAQEBAQEBAQEBAQEBAQEBAQKnUj4z9Z8v43Xl1l13H9KOalImp7TeaGd8SK3d7d2mWsjfFJXugmhSkBApus+F9Hq2D31ZcDG9HetiPZipGZstLxPUaeOWk9P6pcefJj+mUel8b9P0dP2a60i3SL5RSuq2wPsHGxlUjtjIzwc5n0bSauuXDW1ukyg/h+pyRz1pMx8sB/p/otWh1NwsF+qzfvrs2io2kuAqj4Wxuxkg5k84aTv92OHXZ8HprPZWeD+vUJaemCoVPU9yVlXLpcyE7zk8hjtLY59eZw/G+HXi1s0W327/Zsc+nzTijU36xZ2c5hSICexA2UHE6PDG1IQSiv9JQ4jPaGdEc1SRPoh8f4GdD4brvq/wBEOb6VnPoqoQEBAg0+srsLqjozVP5dgUgmt9oba3scMDj5iBjrdfVTs81tvm2JTXwx3WOcKvA4yYGzmBhbYFGTnGVHALHJIA4H1gZwEBAQEBAQEBAQEBAQK3XLh/qJ888S4uXU83tMLeGfS15ziZJQfSbXh9+k1R3SsOJsMleaswwhrTnLxyzMJyYhA8YTKk7WiR8Q6n4b1tWoNXkW2As210rd1tychtw4Hzzid7h1eDJii8WiP17Ot0fE8VcURa0RERts+laLQdSp6cmnp1SretYXbYiuKx/DrfHG0EAEg9pUr4liuWaTHo7buWyRhvqJyTHpmZnZReC/BOop1C6nVMM1F2Rd/mO9jKQWdv8A7N8yTKvFOL4smOaY+s27tjqtfW+CMGPfaPl9DnKtUxszg7cZwcZzjPpnHpMqcvNHN2ePnui0/X/92U6h6vsuy7yzWHOkBxxvUENu9ifwnYU/hl9Ly449XTf/AOlf183V3OzX/wATRfyr/wDJEfh46bSdUNq67P6zR/yrv+c1OsyaSb7TFun5fskrFtmOzXfxNH/Ku/5ypzaL4t/WP2Zeps6GrX5JFmi7etN/+SdN4cx4Jva+OJ/VDmme0t3Z1H+Jof5N/wDknXq5s6j/ABND/Jv/AMkBs6j/ABND/Jv/AMkDZ0C6oE+e2nK4+HyUsQ5+e5jxApPDVyrqupsdwH2ytwdj/Eq6OhGK8fF8Vbjj1UwJfG1gCabO7/vDRsdqscKtmWY4HAA5zAoDfqq8DzNYGSrriuWNrhfLt3aVnLArnYRtY9x7wMbuqakULal2oNbU9HZmxYzHUtev2kLwTt8rlgOB345gT6Lq13mhzbqWR9d1KkfA7A0CotTtUjb94IFY984zyYFr4Q1dz22q5vNR0+iuq8/eWD2C0XAswHxZVMqOFPAAgdTAQEBAQEBAQEBAQNPqCcA+05bxPpufDGSPZPhnrs0ZwS09Q4MsabJ5eSJY2jeGzOgid0SC5eczUa7BtPPCSssJrmZAQEbyEBAQECWlfWbfQ4do55R2lIxxL2S8UrMywhrTnclua0ymgmD1Y6FMLn35n0jw9pvK0sTPeeqnlnezZm+REBAQEBAh1ulW2tqnzssVkcKzISpGCAwORxA80WkSmtKa92ytVRAzM5CqMAbmOTxAngICAgICAgICAgICAgYWpuBHvK+qwRnxWpPu9rO07qkjBwfSfKNRgnDkmk+y/E7xu8kD1NS/pN1o8/PXlnuitDMjMuXpF42ljDXdcTR6jTzin7JYnd5KrIgICBx3WPF9iXNXRWhWtirPZubew4YAAjAB4z8p1mg8PVy4YvknrLV6jiHl35Yh0HQeqjVUi0LtYEo6Zztcex9Rggj6zRcR0M6TNOOZ3+F3BmjLSLQs60z9J5pdLN55rdktrbNgTdRERG0IkNrek1Ouz7+iElYRzWs2VabiB7y7w/SzqM9aQxvbaFuowMT6rixxjpFY9lGZ3eyR4QEBAQEBAQEBAQEBAQEBAQEBAQEBA0dfT+0PxnH+I+G80efSPzWMN/aWnOJWQGZ0vNJ3h5snrfP1m80+orlj7opjZmRLFqxaNpeIWq9prM2g96M4ujIMoXw3r3hnvBItnpPYiRxPXPA7W3GyryirsWK25BrZjltpAOQTzj5zs+GcZmmKMd6zvDU6nQc9+asup8O9EGlpFe7cxJd2AwCxx2HoAAAPpKWrj8Vm82/6Qt4ccYqcsLeexER2SI7LPQd5Q1Wqikcte7KtUM087ylJ5sN/Q04G49z2+k+geHuG+Rj828eqVTLfedm3OmQkBAQEBAQEBAQEBAQEBAQEBAQEBAQEDwjMwvSL1mtu0ir1NG0/I9p864zwq2lyTev0yuY780IpoUpMq3ms7w8Spb7za4NdE9LsJr8JQZsK2i0bwwImInuPNo9pjOKk+xubREYqR7G72Z7bDxmAmF8laRvMmyJ7faazPrpnpRJFUc10zv3ZvnfinpPWf9xqOj1d50V7brENgVaNg3Om7BwrAYU88mdZw/U6C2lnzqxF4/ur3i3N0d10rqNVlgqsDU3HO2m/CvZjv5bZ22D6E/PEy4XwPny+baYmnePuXy9NnRidtEREbQrPZ6EBAQEBAQEBAQEBAQEBAQEBAQEBAQEBAxdARg9pFmw0zUml43h7E7K3UaYryOV/tPn/ABXgmTTTN8cb1/0WqZIt3QzntkxAAySmW1O0vNmYtMtV1+SO7Hlh753yk0cR+zzkanUOs00AG6xE3fd3HlvfA7mWMGXPn/8AFTdhe1KfVKWjWLYoet1ZG7MhDKfxEqajUZ8duS8bSzry2jeGUoWva09ZZkxek9iJkbGm0pbk8D+86fhHAb5ZjJmjavx8oMmXbpDZ1mhquTyra0es90dQy/I4Pr853dKVpWK17KsyrP8Ab9Tp+dNb5tXrptWzMQP/AEr+WX6Nu/CZjY0fXK3cU2B6NR/BvAVm/wDjYErYP/aT88QLSAgICAgICAgICAgICAgICAgICAgICAgIHhExtWLRtI1LtGDyvB9vSczxHw7jy73w9JT0zTHdpvWV7icfquHZ9PO16p63iezGUWZAQPmnjhbU1bO5QK4TymsJVdgUZVT7htxI+Yn0Dw/kwzpuWO/u0PEaW8zeey7/ANO67PLsc/qXZNmM7WcA73TPp90Z9cTTeJcmK2WsV7+65w2tox9XYTmGyZ11M3Yfj6TZaTheo1M+mvT5lha8Q3aNGByeT/Sdlw7w/i0+1snqsrXyzPZtToYiI6QiJ6ECDWaOu5DXbWjoe6uoYfXn1gVX+3anT/8AZbfNrH/htW7HA9qr+WX6Nu9O0DPrZ1Ro8ymwU2JWX8solxezHw1NzjaTxwc+xEC2qLFQWADYG4A5AbHIH4wOY0HiFq813C+57NT1FKnUUgAafe4rPK4O1SAcY9yIE9XjChqvOFWo8v7HptczFa/g094JBI38lQCWAz24zAy0/iao2tUqalnOus0fIq2i1dKuo+E7v1ZU8HvnPpAkfxRSKkv2XeVYtbF9qAV73KAHLfEwYHIXdj8oF7AQEBAQEBAQEBAQEBAQEBAQEBA8IzML463ja0bm6B9Ip9MfSajUcC0mbrttP2SRltCFtB7N+YmoyeFaz9F0kZ2H2FvcSrbwtm9rMvPhi/TtwwwUj2Ybh+RmeLw1qKdr7fk8nLWfZKug9z+QlqnheszvkvMsfO+ITppUHpn6zb6fgulw9YrvP3YTktKYCbWtYrG0QjezIICAgICBW9Y6W9+3bq9Tp9hJ/wCrfZ/jPpu82p+3yxA3KKCoxvdvhRfj2k/CMbuAOT6//kCmq8LVggtdqGZb9RerMaQVa9GWxcKgG0hz8xgcwK7SeGttp0u2/wCwroNLow5ek+clRfKP+1jawGQB6wN+nwmi3m8ajU7jrH1xQ/Z9nnNR5BH6vO3YAMZ+eYGFXg+lavJN+pZfK8rcxp3BfN80YxXgEEnsORjOcDAdIICAgICAgICAgICAgICAgICAgICAgICAgICAgICAgICAgICAgICAgICAgIH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906" y="1556792"/>
            <a:ext cx="6944188" cy="3744415"/>
          </a:xfrm>
          <a:prstGeom prst="rect">
            <a:avLst/>
          </a:prstGeom>
        </p:spPr>
      </p:pic>
      <p:sp>
        <p:nvSpPr>
          <p:cNvPr id="7" name="PoljeZBesedilom 6"/>
          <p:cNvSpPr txBox="1"/>
          <p:nvPr/>
        </p:nvSpPr>
        <p:spPr>
          <a:xfrm>
            <a:off x="971600" y="5445224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Slika: Razporeditev elektronov za atom OGLJIKA</a:t>
            </a:r>
          </a:p>
        </p:txBody>
      </p:sp>
    </p:spTree>
    <p:extLst>
      <p:ext uri="{BB962C8B-B14F-4D97-AF65-F5344CB8AC3E}">
        <p14:creationId xmlns:p14="http://schemas.microsoft.com/office/powerpoint/2010/main" val="2488321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899592" y="332656"/>
            <a:ext cx="6984776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/>
              <a:t>PERIODNI SISTEM ELEMENTOV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323528" y="1196752"/>
            <a:ext cx="8496944" cy="48936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sl-SI" sz="2400" dirty="0"/>
              <a:t>Elementi so v periodnem sistemu smiselno razvrščeni glede na njihovo zgradbo. Kemijske lastnosti elementov se z naraščajočim vrstnim številom periodično spreminjajo oziroma ponavljajo.</a:t>
            </a:r>
          </a:p>
          <a:p>
            <a:pPr marL="457200" indent="-457200"/>
            <a:endParaRPr lang="sl-SI" sz="2400" dirty="0"/>
          </a:p>
          <a:p>
            <a:pPr marL="457200" indent="-457200"/>
            <a:r>
              <a:rPr lang="sl-SI" sz="2400" dirty="0"/>
              <a:t>2.   Elementi so razvrščeni v </a:t>
            </a:r>
            <a:r>
              <a:rPr lang="sl-SI" sz="2400" i="1" u="sng" dirty="0"/>
              <a:t>7 vodoravnih vrst </a:t>
            </a:r>
            <a:r>
              <a:rPr lang="sl-SI" sz="2400" dirty="0"/>
              <a:t>– </a:t>
            </a:r>
            <a:r>
              <a:rPr lang="sl-SI" sz="2400" b="1" dirty="0"/>
              <a:t>PERIODE.</a:t>
            </a:r>
          </a:p>
          <a:p>
            <a:pPr marL="457200" indent="-457200"/>
            <a:r>
              <a:rPr lang="sl-SI" sz="2400" dirty="0"/>
              <a:t>       Označujemo jih z </a:t>
            </a:r>
            <a:r>
              <a:rPr lang="sl-SI" sz="2400" i="1" dirty="0"/>
              <a:t>arabskimi</a:t>
            </a:r>
            <a:r>
              <a:rPr lang="sl-SI" sz="2400" dirty="0"/>
              <a:t> številkami: </a:t>
            </a:r>
            <a:r>
              <a:rPr lang="sl-SI" sz="2400" b="1" dirty="0"/>
              <a:t>1,2,3,....</a:t>
            </a:r>
          </a:p>
          <a:p>
            <a:pPr marL="457200" indent="-457200"/>
            <a:endParaRPr lang="sl-SI" sz="2400" dirty="0"/>
          </a:p>
          <a:p>
            <a:pPr marL="457200" indent="-457200">
              <a:buAutoNum type="arabicPeriod" startAt="3"/>
            </a:pPr>
            <a:r>
              <a:rPr lang="sl-SI" sz="2400" dirty="0"/>
              <a:t>Elementi so razvrščeni tudi </a:t>
            </a:r>
            <a:r>
              <a:rPr lang="sl-SI" sz="2400" u="sng" dirty="0"/>
              <a:t>v </a:t>
            </a:r>
            <a:r>
              <a:rPr lang="sl-SI" sz="2400" i="1" u="sng" dirty="0"/>
              <a:t>8 navpičnih vrst </a:t>
            </a:r>
            <a:r>
              <a:rPr lang="sl-SI" sz="2400" dirty="0"/>
              <a:t>– </a:t>
            </a:r>
            <a:r>
              <a:rPr lang="sl-SI" sz="2400" b="1" dirty="0"/>
              <a:t>SKUPINE</a:t>
            </a:r>
            <a:r>
              <a:rPr lang="sl-SI" sz="2400" dirty="0"/>
              <a:t>.</a:t>
            </a:r>
          </a:p>
          <a:p>
            <a:pPr marL="457200" indent="-457200"/>
            <a:r>
              <a:rPr lang="sl-SI" sz="2400" dirty="0"/>
              <a:t>       Označujemo jih z </a:t>
            </a:r>
            <a:r>
              <a:rPr lang="sl-SI" sz="2400" i="1" dirty="0"/>
              <a:t>rimskimi </a:t>
            </a:r>
            <a:r>
              <a:rPr lang="sl-SI" sz="2400" dirty="0"/>
              <a:t>številkami: </a:t>
            </a:r>
            <a:r>
              <a:rPr lang="sl-SI" sz="2400" b="1" dirty="0"/>
              <a:t>I.,II.,III.,IV.,V.....</a:t>
            </a:r>
          </a:p>
          <a:p>
            <a:pPr marL="457200" indent="-457200"/>
            <a:r>
              <a:rPr lang="sl-SI" sz="2400" dirty="0"/>
              <a:t>       Atomi elementov iste skupine imajo enako število zunanjih elektronov in podobne lastnosti.</a:t>
            </a:r>
          </a:p>
          <a:p>
            <a:pPr marL="457200" indent="-457200"/>
            <a:r>
              <a:rPr lang="sl-SI" sz="2400" dirty="0"/>
              <a:t>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7544" y="332656"/>
            <a:ext cx="8208912" cy="63709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2400" dirty="0"/>
              <a:t> 4. Na </a:t>
            </a:r>
            <a:r>
              <a:rPr lang="sl-SI" sz="2400" b="1" i="1" dirty="0"/>
              <a:t>levi strani </a:t>
            </a:r>
            <a:r>
              <a:rPr lang="sl-SI" sz="2400" dirty="0"/>
              <a:t>PS so </a:t>
            </a:r>
            <a:r>
              <a:rPr lang="sl-SI" sz="2400" b="1" dirty="0"/>
              <a:t>KOVINE </a:t>
            </a:r>
            <a:r>
              <a:rPr lang="sl-SI" sz="2400" dirty="0"/>
              <a:t>( le-te prevladujejo), na </a:t>
            </a:r>
            <a:r>
              <a:rPr lang="sl-SI" sz="2400" b="1" dirty="0"/>
              <a:t>desni</a:t>
            </a:r>
            <a:r>
              <a:rPr lang="sl-SI" sz="2400" dirty="0"/>
              <a:t> </a:t>
            </a:r>
          </a:p>
          <a:p>
            <a:r>
              <a:rPr lang="sl-SI" sz="2400" dirty="0"/>
              <a:t>      </a:t>
            </a:r>
            <a:r>
              <a:rPr lang="sl-SI" sz="2400" b="1" dirty="0"/>
              <a:t>strani </a:t>
            </a:r>
            <a:r>
              <a:rPr lang="sl-SI" sz="2400" dirty="0"/>
              <a:t>PS so </a:t>
            </a:r>
            <a:r>
              <a:rPr lang="sl-SI" sz="2400" b="1" dirty="0"/>
              <a:t>NEKOVINE</a:t>
            </a:r>
            <a:r>
              <a:rPr lang="sl-SI" sz="2400" dirty="0"/>
              <a:t>, vmes je ožji pas </a:t>
            </a:r>
            <a:r>
              <a:rPr lang="sl-SI" sz="2400" b="1" dirty="0"/>
              <a:t>POLKOVIN.</a:t>
            </a:r>
          </a:p>
          <a:p>
            <a:endParaRPr lang="sl-SI" sz="2400" b="1" dirty="0"/>
          </a:p>
          <a:p>
            <a:endParaRPr lang="sl-SI" sz="2400" dirty="0"/>
          </a:p>
          <a:p>
            <a:r>
              <a:rPr lang="sl-SI" sz="2400" dirty="0"/>
              <a:t>           štampiljka PS: - označi skupine in periode</a:t>
            </a:r>
          </a:p>
          <a:p>
            <a:r>
              <a:rPr lang="sl-SI" sz="2400" dirty="0"/>
              <a:t>                                     - pobarvaj kovine, nekovine in polkovine </a:t>
            </a:r>
          </a:p>
          <a:p>
            <a:r>
              <a:rPr lang="sl-SI" sz="2400" dirty="0"/>
              <a:t>                                        tako, da uporabiš tri različne barve</a:t>
            </a:r>
          </a:p>
          <a:p>
            <a:r>
              <a:rPr lang="sl-SI" sz="2400" dirty="0"/>
              <a:t>                                     - izdelaj legendo</a:t>
            </a:r>
          </a:p>
          <a:p>
            <a:r>
              <a:rPr lang="sl-SI" sz="2400" dirty="0"/>
              <a:t> </a:t>
            </a:r>
          </a:p>
          <a:p>
            <a:endParaRPr lang="sl-SI" sz="2400" dirty="0"/>
          </a:p>
          <a:p>
            <a:r>
              <a:rPr lang="sl-SI" sz="2400" dirty="0"/>
              <a:t>5. Nekatere skupine elementov imajo tudi svoje ime: POMNI!</a:t>
            </a:r>
          </a:p>
          <a:p>
            <a:endParaRPr lang="sl-SI" sz="2400" dirty="0"/>
          </a:p>
          <a:p>
            <a:r>
              <a:rPr lang="sl-SI" sz="2400" dirty="0">
                <a:solidFill>
                  <a:schemeClr val="tx2">
                    <a:lumMod val="75000"/>
                  </a:schemeClr>
                </a:solidFill>
              </a:rPr>
              <a:t>    I. skupina PS:   ALKALIJSKE KOVINE</a:t>
            </a:r>
          </a:p>
          <a:p>
            <a:r>
              <a:rPr lang="sl-SI" sz="2400" dirty="0">
                <a:solidFill>
                  <a:srgbClr val="00B050"/>
                </a:solidFill>
              </a:rPr>
              <a:t>    II. skupina PS:  ZEMLJOALKALIJSKE KOVINE</a:t>
            </a:r>
          </a:p>
          <a:p>
            <a:r>
              <a:rPr lang="sl-SI" sz="2400" dirty="0">
                <a:solidFill>
                  <a:schemeClr val="accent5">
                    <a:lumMod val="50000"/>
                  </a:schemeClr>
                </a:solidFill>
              </a:rPr>
              <a:t>    </a:t>
            </a:r>
            <a:r>
              <a:rPr lang="sl-SI" sz="2400" dirty="0" err="1">
                <a:solidFill>
                  <a:schemeClr val="accent5">
                    <a:lumMod val="50000"/>
                  </a:schemeClr>
                </a:solidFill>
              </a:rPr>
              <a:t>VI.skupina</a:t>
            </a:r>
            <a:r>
              <a:rPr lang="sl-SI" sz="2400" dirty="0">
                <a:solidFill>
                  <a:schemeClr val="accent5">
                    <a:lumMod val="50000"/>
                  </a:schemeClr>
                </a:solidFill>
              </a:rPr>
              <a:t> PS:  HALKOGENI ELEMENTI</a:t>
            </a:r>
          </a:p>
          <a:p>
            <a:r>
              <a:rPr lang="sl-SI" sz="2400" dirty="0"/>
              <a:t>    </a:t>
            </a:r>
            <a:r>
              <a:rPr lang="sl-SI" sz="2400" dirty="0" err="1">
                <a:solidFill>
                  <a:schemeClr val="bg2">
                    <a:lumMod val="25000"/>
                  </a:schemeClr>
                </a:solidFill>
              </a:rPr>
              <a:t>VII.skupina</a:t>
            </a:r>
            <a:r>
              <a:rPr lang="sl-SI" sz="2400" dirty="0">
                <a:solidFill>
                  <a:schemeClr val="bg2">
                    <a:lumMod val="25000"/>
                  </a:schemeClr>
                </a:solidFill>
              </a:rPr>
              <a:t> PS:  HALOGENI ELEMENTI</a:t>
            </a:r>
          </a:p>
          <a:p>
            <a:r>
              <a:rPr lang="sl-SI" sz="2400" dirty="0">
                <a:solidFill>
                  <a:srgbClr val="C00000"/>
                </a:solidFill>
              </a:rPr>
              <a:t>    </a:t>
            </a:r>
            <a:r>
              <a:rPr lang="sl-SI" sz="2400" dirty="0" err="1">
                <a:solidFill>
                  <a:srgbClr val="C00000"/>
                </a:solidFill>
              </a:rPr>
              <a:t>VIII.skupina</a:t>
            </a:r>
            <a:r>
              <a:rPr lang="sl-SI" sz="2400" dirty="0">
                <a:solidFill>
                  <a:srgbClr val="C00000"/>
                </a:solidFill>
              </a:rPr>
              <a:t> PS: ŽLAHTNI PLINI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539552" y="404664"/>
            <a:ext cx="7920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  <a:p>
            <a:endParaRPr lang="sl-SI" sz="24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524000" y="1397000"/>
          <a:ext cx="6096000" cy="2756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6012">
                <a:tc>
                  <a:txBody>
                    <a:bodyPr/>
                    <a:lstStyle/>
                    <a:p>
                      <a:r>
                        <a:rPr lang="sl-SI" sz="2400" dirty="0"/>
                        <a:t>PODATEK IZ 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povezava z </a:t>
                      </a:r>
                      <a:r>
                        <a:rPr lang="sl-SI" sz="2000" dirty="0"/>
                        <a:t>ZGRADBO ATOMA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012">
                <a:tc>
                  <a:txBody>
                    <a:bodyPr/>
                    <a:lstStyle/>
                    <a:p>
                      <a:r>
                        <a:rPr lang="sl-SI" sz="2400" dirty="0"/>
                        <a:t>Številka skupine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/>
                        <a:t>število zunanjih                        elektronov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012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012">
                <a:tc>
                  <a:txBody>
                    <a:bodyPr/>
                    <a:lstStyle/>
                    <a:p>
                      <a:r>
                        <a:rPr lang="sl-SI" sz="2400" dirty="0"/>
                        <a:t>Številka periode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/>
                        <a:t>Število lupin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107504" y="764704"/>
            <a:ext cx="892899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2400" dirty="0"/>
              <a:t>6. Iz lege atoma elementa v PS lahko veliko sklepamo glede zgradbe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467544" y="548680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sl-SI" sz="2400" dirty="0"/>
              <a:t>Atom je zgrajen iz atomskega jedra in elektronske ovojnice.</a:t>
            </a:r>
          </a:p>
          <a:p>
            <a:pPr marL="457200" indent="-457200"/>
            <a:endParaRPr lang="sl-SI" sz="2400" dirty="0"/>
          </a:p>
          <a:p>
            <a:pPr marL="457200" indent="-457200"/>
            <a:endParaRPr lang="sl-SI" sz="2400" dirty="0"/>
          </a:p>
          <a:p>
            <a:pPr marL="457200" indent="-457200"/>
            <a:r>
              <a:rPr lang="sl-SI" sz="2400" dirty="0"/>
              <a:t>                                  </a:t>
            </a:r>
          </a:p>
          <a:p>
            <a:pPr marL="457200" indent="-457200"/>
            <a:endParaRPr lang="sl-SI" sz="2400" dirty="0"/>
          </a:p>
          <a:p>
            <a:pPr marL="457200" indent="-457200"/>
            <a:endParaRPr lang="sl-SI" sz="2400" dirty="0"/>
          </a:p>
        </p:txBody>
      </p:sp>
      <p:sp>
        <p:nvSpPr>
          <p:cNvPr id="5" name="Elipsa 4"/>
          <p:cNvSpPr/>
          <p:nvPr/>
        </p:nvSpPr>
        <p:spPr>
          <a:xfrm>
            <a:off x="3563888" y="1484784"/>
            <a:ext cx="1224136" cy="122413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7" name="Raven puščični konektor 6"/>
          <p:cNvCxnSpPr/>
          <p:nvPr/>
        </p:nvCxnSpPr>
        <p:spPr>
          <a:xfrm flipV="1">
            <a:off x="4211960" y="1772816"/>
            <a:ext cx="115212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jeZBesedilom 7"/>
          <p:cNvSpPr txBox="1"/>
          <p:nvPr/>
        </p:nvSpPr>
        <p:spPr>
          <a:xfrm>
            <a:off x="5508104" y="1556792"/>
            <a:ext cx="1543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atomsko jedro</a:t>
            </a:r>
          </a:p>
        </p:txBody>
      </p:sp>
      <p:cxnSp>
        <p:nvCxnSpPr>
          <p:cNvPr id="10" name="Raven puščični konektor 9"/>
          <p:cNvCxnSpPr/>
          <p:nvPr/>
        </p:nvCxnSpPr>
        <p:spPr>
          <a:xfrm>
            <a:off x="4572000" y="2348880"/>
            <a:ext cx="79208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/>
          <p:cNvSpPr txBox="1"/>
          <p:nvPr/>
        </p:nvSpPr>
        <p:spPr>
          <a:xfrm>
            <a:off x="5508104" y="2348880"/>
            <a:ext cx="2246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elektronska ovojnica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67544" y="2924944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2. V atomskem jedru se nahajajo PROTONI in NEVTRONI.</a:t>
            </a:r>
          </a:p>
          <a:p>
            <a:r>
              <a:rPr lang="sl-SI" sz="2400" dirty="0"/>
              <a:t>3. V elektronski ovojnici se z veliko hitrostjo gibljejo ELEKTRONI.</a:t>
            </a:r>
          </a:p>
          <a:p>
            <a:r>
              <a:rPr lang="sl-SI" sz="2400" dirty="0"/>
              <a:t>4. Delci v atomu:</a:t>
            </a:r>
          </a:p>
          <a:p>
            <a:r>
              <a:rPr lang="sl-SI" sz="2400" dirty="0"/>
              <a:t>   </a:t>
            </a:r>
          </a:p>
          <a:p>
            <a:r>
              <a:rPr lang="sl-SI" sz="2400" dirty="0"/>
              <a:t>    </a:t>
            </a:r>
          </a:p>
          <a:p>
            <a:endParaRPr lang="sl-SI" sz="2400" dirty="0"/>
          </a:p>
          <a:p>
            <a:r>
              <a:rPr lang="sl-SI" sz="2400" dirty="0"/>
              <a:t>   </a:t>
            </a:r>
          </a:p>
        </p:txBody>
      </p:sp>
      <p:graphicFrame>
        <p:nvGraphicFramePr>
          <p:cNvPr id="16" name="Tabela 15"/>
          <p:cNvGraphicFramePr>
            <a:graphicFrameLocks noGrp="1"/>
          </p:cNvGraphicFramePr>
          <p:nvPr/>
        </p:nvGraphicFramePr>
        <p:xfrm>
          <a:off x="755576" y="4149081"/>
          <a:ext cx="6096000" cy="2592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7412">
                <a:tc>
                  <a:txBody>
                    <a:bodyPr/>
                    <a:lstStyle/>
                    <a:p>
                      <a:r>
                        <a:rPr lang="sl-SI" dirty="0"/>
                        <a:t>delec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zapis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Masa glede na maso protona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naboj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965">
                <a:tc>
                  <a:txBody>
                    <a:bodyPr/>
                    <a:lstStyle/>
                    <a:p>
                      <a:r>
                        <a:rPr lang="sl-SI" dirty="0"/>
                        <a:t>PROTON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   p</a:t>
                      </a:r>
                      <a:r>
                        <a:rPr lang="sl-SI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    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          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965">
                <a:tc>
                  <a:txBody>
                    <a:bodyPr/>
                    <a:lstStyle/>
                    <a:p>
                      <a:r>
                        <a:rPr lang="sl-SI" dirty="0"/>
                        <a:t>NEVTRON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   n</a:t>
                      </a:r>
                      <a:r>
                        <a:rPr lang="sl-SI" baseline="30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   </a:t>
                      </a:r>
                      <a:r>
                        <a:rPr lang="sl-SI" baseline="0" dirty="0"/>
                        <a:t> /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aseline="0" dirty="0"/>
                        <a:t>          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945">
                <a:tc>
                  <a:txBody>
                    <a:bodyPr/>
                    <a:lstStyle/>
                    <a:p>
                      <a:r>
                        <a:rPr lang="sl-SI" dirty="0"/>
                        <a:t>ELEKTRON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   e</a:t>
                      </a:r>
                      <a:r>
                        <a:rPr lang="sl-SI" baseline="300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1/1836  2000xlažji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          -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7544" y="404664"/>
            <a:ext cx="8496944" cy="58169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2400" dirty="0"/>
              <a:t>5. Število protonov v jedru je enako številu elektronov v elektronski ovojnici, zato je atom električno nevtralen delec.</a:t>
            </a:r>
          </a:p>
          <a:p>
            <a:endParaRPr lang="sl-SI" sz="2400" dirty="0"/>
          </a:p>
          <a:p>
            <a:r>
              <a:rPr lang="sl-SI" sz="2400" dirty="0"/>
              <a:t>6. </a:t>
            </a:r>
            <a:r>
              <a:rPr lang="sl-SI" sz="2400" b="1" dirty="0"/>
              <a:t>Velikost atoma: </a:t>
            </a:r>
          </a:p>
          <a:p>
            <a:r>
              <a:rPr lang="sl-SI" sz="2400" dirty="0"/>
              <a:t>     Težko si predstavljamo tako majhen delec, morda za primerjavo;</a:t>
            </a:r>
          </a:p>
          <a:p>
            <a:r>
              <a:rPr lang="sl-SI" dirty="0"/>
              <a:t>                                          je 100.000.000-krat</a:t>
            </a:r>
          </a:p>
          <a:p>
            <a:r>
              <a:rPr lang="sl-SI" sz="2400" dirty="0"/>
              <a:t>       1 atom                  </a:t>
            </a:r>
            <a:r>
              <a:rPr lang="sl-SI" dirty="0"/>
              <a:t>manjši od</a:t>
            </a:r>
            <a:r>
              <a:rPr lang="sl-SI" sz="2400" dirty="0"/>
              <a:t>                      1 češnja</a:t>
            </a:r>
          </a:p>
          <a:p>
            <a:r>
              <a:rPr lang="sl-SI" sz="2400" dirty="0"/>
              <a:t>                                    </a:t>
            </a:r>
            <a:endParaRPr lang="sl-SI" sz="2000" dirty="0"/>
          </a:p>
          <a:p>
            <a:r>
              <a:rPr lang="sl-SI" dirty="0"/>
              <a:t>                                          je 100.000.000-krat</a:t>
            </a:r>
          </a:p>
          <a:p>
            <a:r>
              <a:rPr lang="sl-SI" sz="2400" dirty="0"/>
              <a:t>       1 češnja              </a:t>
            </a:r>
            <a:r>
              <a:rPr lang="sl-SI" dirty="0"/>
              <a:t>manjša od</a:t>
            </a:r>
            <a:r>
              <a:rPr lang="sl-SI" sz="2400" dirty="0"/>
              <a:t>                         Luna</a:t>
            </a:r>
          </a:p>
          <a:p>
            <a:r>
              <a:rPr lang="sl-SI" sz="2400" dirty="0"/>
              <a:t> </a:t>
            </a:r>
          </a:p>
          <a:p>
            <a:r>
              <a:rPr lang="sl-SI" sz="2400" dirty="0"/>
              <a:t>   </a:t>
            </a:r>
            <a:r>
              <a:rPr lang="sl-SI" sz="2400" u="sng" dirty="0"/>
              <a:t>Kako veliko je jedro atoma?</a:t>
            </a:r>
          </a:p>
          <a:p>
            <a:endParaRPr lang="sl-SI" sz="2400" dirty="0"/>
          </a:p>
          <a:p>
            <a:r>
              <a:rPr lang="sl-SI" sz="2400" dirty="0"/>
              <a:t>   Premer jedra atoma proti premeru atoma je kakor premer        kovanca </a:t>
            </a:r>
            <a:r>
              <a:rPr lang="sl-SI" sz="2400" b="1" dirty="0"/>
              <a:t>1cm</a:t>
            </a:r>
            <a:r>
              <a:rPr lang="sl-SI" sz="2400" dirty="0"/>
              <a:t> proti </a:t>
            </a:r>
            <a:r>
              <a:rPr lang="sl-SI" sz="2400" b="1" dirty="0"/>
              <a:t>1km.</a:t>
            </a:r>
          </a:p>
          <a:p>
            <a:r>
              <a:rPr lang="sl-SI" sz="2400" dirty="0"/>
              <a:t>                                    </a:t>
            </a:r>
            <a:endParaRPr lang="sl-SI" sz="2000" dirty="0"/>
          </a:p>
        </p:txBody>
      </p:sp>
      <p:sp>
        <p:nvSpPr>
          <p:cNvPr id="3" name="Desna puščica 2"/>
          <p:cNvSpPr/>
          <p:nvPr/>
        </p:nvSpPr>
        <p:spPr>
          <a:xfrm>
            <a:off x="2627784" y="2564904"/>
            <a:ext cx="237626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Desna puščica 3"/>
          <p:cNvSpPr/>
          <p:nvPr/>
        </p:nvSpPr>
        <p:spPr>
          <a:xfrm>
            <a:off x="2627784" y="3573016"/>
            <a:ext cx="237626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611560" y="404664"/>
            <a:ext cx="748883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2400" b="1" dirty="0"/>
              <a:t>VRSTNO IN MASNO ŠTEVILO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611560" y="1124744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sz="2400" dirty="0"/>
          </a:p>
          <a:p>
            <a:r>
              <a:rPr lang="sl-SI" sz="2400" dirty="0"/>
              <a:t>                              </a:t>
            </a:r>
            <a:r>
              <a:rPr lang="sl-SI" sz="2400" baseline="-25000" dirty="0"/>
              <a:t>7</a:t>
            </a:r>
          </a:p>
          <a:p>
            <a:r>
              <a:rPr lang="sl-SI" sz="2400" dirty="0"/>
              <a:t>                              </a:t>
            </a:r>
            <a:r>
              <a:rPr lang="sl-SI" sz="2400" baseline="-25000" dirty="0"/>
              <a:t>3</a:t>
            </a:r>
            <a:r>
              <a:rPr lang="sl-SI" sz="2400" dirty="0"/>
              <a:t> </a:t>
            </a:r>
            <a:r>
              <a:rPr lang="sl-SI" sz="3200" dirty="0" err="1"/>
              <a:t>Li</a:t>
            </a:r>
            <a:endParaRPr lang="sl-SI" sz="2400" dirty="0"/>
          </a:p>
        </p:txBody>
      </p:sp>
      <p:cxnSp>
        <p:nvCxnSpPr>
          <p:cNvPr id="5" name="Raven puščični konektor 4"/>
          <p:cNvCxnSpPr/>
          <p:nvPr/>
        </p:nvCxnSpPr>
        <p:spPr>
          <a:xfrm flipV="1">
            <a:off x="2843808" y="1556792"/>
            <a:ext cx="122413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uščični konektor 6"/>
          <p:cNvCxnSpPr/>
          <p:nvPr/>
        </p:nvCxnSpPr>
        <p:spPr>
          <a:xfrm>
            <a:off x="2843808" y="2348880"/>
            <a:ext cx="129614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jeZBesedilom 7"/>
          <p:cNvSpPr txBox="1"/>
          <p:nvPr/>
        </p:nvSpPr>
        <p:spPr>
          <a:xfrm>
            <a:off x="4139952" y="1340768"/>
            <a:ext cx="1473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masno število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4211960" y="25649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vrstno število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899592" y="3068960"/>
            <a:ext cx="7416824" cy="3046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2400" dirty="0"/>
              <a:t>Atomsko ali vrstno število je število </a:t>
            </a:r>
            <a:r>
              <a:rPr lang="sl-SI" sz="2400" b="1" dirty="0"/>
              <a:t>protonov </a:t>
            </a:r>
            <a:r>
              <a:rPr lang="sl-SI" sz="2400" dirty="0"/>
              <a:t>v jedru atoma.</a:t>
            </a:r>
          </a:p>
          <a:p>
            <a:r>
              <a:rPr lang="sl-SI" sz="2400" dirty="0"/>
              <a:t>Ker je atom električno nevtralen delec, je vrstno ali atomsko število tudi število </a:t>
            </a:r>
            <a:r>
              <a:rPr lang="sl-SI" sz="2400" b="1" dirty="0"/>
              <a:t>elektronov</a:t>
            </a:r>
            <a:r>
              <a:rPr lang="sl-SI" sz="2400" dirty="0"/>
              <a:t> v elektronski ovojnici.</a:t>
            </a:r>
          </a:p>
          <a:p>
            <a:endParaRPr lang="sl-SI" sz="2400" dirty="0"/>
          </a:p>
          <a:p>
            <a:r>
              <a:rPr lang="sl-SI" sz="2400" dirty="0"/>
              <a:t>Masno število je </a:t>
            </a:r>
            <a:r>
              <a:rPr lang="sl-SI" sz="2400" b="1" dirty="0"/>
              <a:t>vsota protonov in nevtronov </a:t>
            </a:r>
            <a:r>
              <a:rPr lang="sl-SI" sz="2400" dirty="0"/>
              <a:t>v jedru atoma.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683568" y="260648"/>
            <a:ext cx="7344816" cy="61863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2400" b="1" dirty="0"/>
              <a:t>Naloga</a:t>
            </a:r>
            <a:r>
              <a:rPr lang="sl-SI" sz="2400" dirty="0"/>
              <a:t>: Izračunaj število protonov, nevtronov in elektronov v atomih naslednjih elementov:  bor, dušik natrij</a:t>
            </a:r>
          </a:p>
          <a:p>
            <a:r>
              <a:rPr lang="sl-SI" sz="2400" dirty="0"/>
              <a:t>      </a:t>
            </a:r>
            <a:r>
              <a:rPr lang="sl-SI" sz="2400" baseline="-25000" dirty="0"/>
              <a:t>11</a:t>
            </a:r>
          </a:p>
          <a:p>
            <a:r>
              <a:rPr lang="sl-SI" sz="2400" dirty="0"/>
              <a:t>        </a:t>
            </a:r>
            <a:r>
              <a:rPr lang="sl-SI" sz="2400" baseline="-25000" dirty="0"/>
              <a:t>5</a:t>
            </a:r>
            <a:r>
              <a:rPr lang="sl-SI" sz="3600" dirty="0"/>
              <a:t>B      </a:t>
            </a:r>
            <a:r>
              <a:rPr lang="sl-SI" sz="2400" dirty="0"/>
              <a:t> p</a:t>
            </a:r>
            <a:r>
              <a:rPr lang="sl-SI" sz="2400" baseline="30000" dirty="0"/>
              <a:t>+</a:t>
            </a:r>
            <a:r>
              <a:rPr lang="sl-SI" sz="2400" dirty="0"/>
              <a:t> = 5</a:t>
            </a:r>
          </a:p>
          <a:p>
            <a:r>
              <a:rPr lang="sl-SI" sz="2400" dirty="0"/>
              <a:t>                        e</a:t>
            </a:r>
            <a:r>
              <a:rPr lang="sl-SI" sz="2400" baseline="30000" dirty="0"/>
              <a:t>-</a:t>
            </a:r>
            <a:r>
              <a:rPr lang="sl-SI" sz="2400" dirty="0"/>
              <a:t>  = 5</a:t>
            </a:r>
          </a:p>
          <a:p>
            <a:r>
              <a:rPr lang="sl-SI" sz="2400" dirty="0"/>
              <a:t>                       n</a:t>
            </a:r>
            <a:r>
              <a:rPr lang="sl-SI" sz="2400" baseline="30000" dirty="0"/>
              <a:t>0</a:t>
            </a:r>
            <a:r>
              <a:rPr lang="sl-SI" sz="2400" dirty="0"/>
              <a:t> =  11-5= 6</a:t>
            </a:r>
          </a:p>
          <a:p>
            <a:r>
              <a:rPr lang="sl-SI" sz="2400" dirty="0"/>
              <a:t>          </a:t>
            </a:r>
            <a:r>
              <a:rPr lang="sl-SI" sz="2400" baseline="-25000" dirty="0"/>
              <a:t>14</a:t>
            </a:r>
          </a:p>
          <a:p>
            <a:r>
              <a:rPr lang="sl-SI" sz="2400" dirty="0"/>
              <a:t>          </a:t>
            </a:r>
            <a:r>
              <a:rPr lang="sl-SI" sz="2400" baseline="-25000" dirty="0"/>
              <a:t>7</a:t>
            </a:r>
            <a:r>
              <a:rPr lang="sl-SI" sz="3600" dirty="0"/>
              <a:t>N</a:t>
            </a:r>
            <a:r>
              <a:rPr lang="sl-SI" sz="2400" dirty="0"/>
              <a:t>        p</a:t>
            </a:r>
            <a:r>
              <a:rPr lang="sl-SI" sz="2400" baseline="30000" dirty="0"/>
              <a:t>+</a:t>
            </a:r>
            <a:r>
              <a:rPr lang="sl-SI" sz="2400" dirty="0"/>
              <a:t> = 7</a:t>
            </a:r>
          </a:p>
          <a:p>
            <a:r>
              <a:rPr lang="sl-SI" sz="2400" dirty="0"/>
              <a:t>                        e</a:t>
            </a:r>
            <a:r>
              <a:rPr lang="sl-SI" sz="2400" baseline="30000" dirty="0"/>
              <a:t>-</a:t>
            </a:r>
            <a:r>
              <a:rPr lang="sl-SI" sz="2400" dirty="0"/>
              <a:t> =  7</a:t>
            </a:r>
          </a:p>
          <a:p>
            <a:r>
              <a:rPr lang="sl-SI" sz="2400" dirty="0"/>
              <a:t>                       n</a:t>
            </a:r>
            <a:r>
              <a:rPr lang="sl-SI" sz="2400" baseline="30000" dirty="0"/>
              <a:t>0</a:t>
            </a:r>
            <a:r>
              <a:rPr lang="sl-SI" sz="2400" dirty="0"/>
              <a:t> = 14- 7= 7</a:t>
            </a:r>
          </a:p>
          <a:p>
            <a:r>
              <a:rPr lang="sl-SI" sz="2400" dirty="0"/>
              <a:t>           </a:t>
            </a:r>
            <a:r>
              <a:rPr lang="sl-SI" sz="2400" baseline="-25000" dirty="0"/>
              <a:t>23</a:t>
            </a:r>
          </a:p>
          <a:p>
            <a:r>
              <a:rPr lang="sl-SI" sz="2400" dirty="0"/>
              <a:t>           </a:t>
            </a:r>
            <a:r>
              <a:rPr lang="sl-SI" sz="2400" baseline="-25000" dirty="0"/>
              <a:t>11</a:t>
            </a:r>
            <a:r>
              <a:rPr lang="sl-SI" sz="3600" dirty="0"/>
              <a:t>Na  </a:t>
            </a:r>
            <a:r>
              <a:rPr lang="sl-SI" sz="2400" dirty="0"/>
              <a:t> p</a:t>
            </a:r>
            <a:r>
              <a:rPr lang="sl-SI" sz="2400" baseline="30000" dirty="0"/>
              <a:t>+</a:t>
            </a:r>
            <a:r>
              <a:rPr lang="sl-SI" sz="2400" dirty="0"/>
              <a:t> = 11</a:t>
            </a:r>
            <a:endParaRPr lang="sl-SI" sz="3600" dirty="0"/>
          </a:p>
          <a:p>
            <a:r>
              <a:rPr lang="sl-SI" sz="2400" dirty="0"/>
              <a:t>                          e</a:t>
            </a:r>
            <a:r>
              <a:rPr lang="sl-SI" sz="2400" baseline="30000" dirty="0"/>
              <a:t>-</a:t>
            </a:r>
            <a:r>
              <a:rPr lang="sl-SI" sz="2400" dirty="0"/>
              <a:t> =  11</a:t>
            </a:r>
          </a:p>
          <a:p>
            <a:r>
              <a:rPr lang="sl-SI" sz="2400" dirty="0"/>
              <a:t>                          n</a:t>
            </a:r>
            <a:r>
              <a:rPr lang="sl-SI" sz="2400" baseline="30000" dirty="0"/>
              <a:t>0</a:t>
            </a:r>
            <a:r>
              <a:rPr lang="sl-SI" sz="2400" dirty="0"/>
              <a:t> = 23-11 =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115616" y="620688"/>
            <a:ext cx="6624736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 </a:t>
            </a:r>
            <a:r>
              <a:rPr lang="sl-SI" sz="2800" b="1" dirty="0"/>
              <a:t>IZOTOPI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827584" y="1196752"/>
            <a:ext cx="7920880" cy="52629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sl-SI" sz="2400" dirty="0"/>
              <a:t>Izotopi so atomi istega elementa, ki se med seboj razlikujejo po številu nevtronov ( imajo različna masna števila).</a:t>
            </a:r>
          </a:p>
          <a:p>
            <a:pPr marL="457200" indent="-457200"/>
            <a:r>
              <a:rPr lang="sl-SI" sz="2400" dirty="0"/>
              <a:t>        Primer:       </a:t>
            </a:r>
            <a:r>
              <a:rPr lang="sl-SI" sz="2400" baseline="-25000" dirty="0">
                <a:solidFill>
                  <a:srgbClr val="FF0000"/>
                </a:solidFill>
              </a:rPr>
              <a:t>35 </a:t>
            </a:r>
          </a:p>
          <a:p>
            <a:pPr marL="457200" indent="-457200"/>
            <a:r>
              <a:rPr lang="sl-SI" sz="2400" dirty="0"/>
              <a:t>                            </a:t>
            </a:r>
            <a:r>
              <a:rPr lang="sl-SI" sz="2400" baseline="-25000" dirty="0"/>
              <a:t>17 </a:t>
            </a:r>
            <a:r>
              <a:rPr lang="sl-SI" sz="2400" dirty="0" err="1"/>
              <a:t>Cl</a:t>
            </a:r>
            <a:r>
              <a:rPr lang="sl-SI" sz="2400" dirty="0"/>
              <a:t>        p</a:t>
            </a:r>
            <a:r>
              <a:rPr lang="sl-SI" sz="2400" baseline="30000" dirty="0"/>
              <a:t>+</a:t>
            </a:r>
            <a:r>
              <a:rPr lang="sl-SI" sz="2400" dirty="0"/>
              <a:t> = 17    e</a:t>
            </a:r>
            <a:r>
              <a:rPr lang="sl-SI" sz="2400" baseline="30000" dirty="0"/>
              <a:t>-</a:t>
            </a:r>
            <a:r>
              <a:rPr lang="sl-SI" sz="2400" dirty="0"/>
              <a:t> = 17    </a:t>
            </a:r>
            <a:r>
              <a:rPr lang="sl-SI" sz="2400" dirty="0">
                <a:solidFill>
                  <a:srgbClr val="FF0000"/>
                </a:solidFill>
              </a:rPr>
              <a:t>n</a:t>
            </a:r>
            <a:r>
              <a:rPr lang="sl-SI" sz="2400" baseline="30000" dirty="0">
                <a:solidFill>
                  <a:srgbClr val="FF0000"/>
                </a:solidFill>
              </a:rPr>
              <a:t>o</a:t>
            </a:r>
            <a:r>
              <a:rPr lang="sl-SI" sz="2400" dirty="0">
                <a:solidFill>
                  <a:srgbClr val="FF0000"/>
                </a:solidFill>
              </a:rPr>
              <a:t> = 18</a:t>
            </a:r>
          </a:p>
          <a:p>
            <a:pPr marL="457200" indent="-457200"/>
            <a:r>
              <a:rPr lang="sl-SI" sz="2400" dirty="0"/>
              <a:t>                               </a:t>
            </a:r>
            <a:r>
              <a:rPr lang="sl-SI" sz="2400" baseline="-25000" dirty="0">
                <a:solidFill>
                  <a:srgbClr val="FF0000"/>
                </a:solidFill>
              </a:rPr>
              <a:t>37</a:t>
            </a:r>
          </a:p>
          <a:p>
            <a:pPr marL="457200" indent="-457200"/>
            <a:r>
              <a:rPr lang="sl-SI" sz="2400" dirty="0"/>
              <a:t>                               </a:t>
            </a:r>
            <a:r>
              <a:rPr lang="sl-SI" sz="2400" baseline="-25000" dirty="0"/>
              <a:t>17</a:t>
            </a:r>
            <a:r>
              <a:rPr lang="sl-SI" sz="2400" dirty="0"/>
              <a:t> </a:t>
            </a:r>
            <a:r>
              <a:rPr lang="sl-SI" sz="2400" dirty="0" err="1"/>
              <a:t>Cl</a:t>
            </a:r>
            <a:r>
              <a:rPr lang="sl-SI" sz="2400" dirty="0"/>
              <a:t>     p</a:t>
            </a:r>
            <a:r>
              <a:rPr lang="sl-SI" sz="2400" baseline="30000" dirty="0"/>
              <a:t>+ </a:t>
            </a:r>
            <a:r>
              <a:rPr lang="sl-SI" sz="2400" dirty="0"/>
              <a:t>= 17    e</a:t>
            </a:r>
            <a:r>
              <a:rPr lang="sl-SI" sz="2400" baseline="30000" dirty="0"/>
              <a:t>-</a:t>
            </a:r>
            <a:r>
              <a:rPr lang="sl-SI" sz="2400" dirty="0"/>
              <a:t> = 17    </a:t>
            </a:r>
            <a:r>
              <a:rPr lang="sl-SI" sz="2400" dirty="0">
                <a:solidFill>
                  <a:srgbClr val="FF0000"/>
                </a:solidFill>
              </a:rPr>
              <a:t>n</a:t>
            </a:r>
            <a:r>
              <a:rPr lang="sl-SI" sz="2400" baseline="30000" dirty="0">
                <a:solidFill>
                  <a:srgbClr val="FF0000"/>
                </a:solidFill>
              </a:rPr>
              <a:t>o</a:t>
            </a:r>
            <a:r>
              <a:rPr lang="sl-SI" sz="2400" dirty="0">
                <a:solidFill>
                  <a:srgbClr val="FF0000"/>
                </a:solidFill>
              </a:rPr>
              <a:t> = 20</a:t>
            </a:r>
          </a:p>
          <a:p>
            <a:pPr marL="457200" indent="-457200"/>
            <a:endParaRPr lang="sl-SI" sz="2400" dirty="0"/>
          </a:p>
          <a:p>
            <a:pPr marL="457200" indent="-457200"/>
            <a:r>
              <a:rPr lang="sl-SI" sz="2400" dirty="0"/>
              <a:t>2. Izotopi vodika:       </a:t>
            </a:r>
            <a:r>
              <a:rPr lang="sl-SI" sz="2400" baseline="-25000" dirty="0">
                <a:solidFill>
                  <a:srgbClr val="FF0000"/>
                </a:solidFill>
              </a:rPr>
              <a:t>1</a:t>
            </a:r>
          </a:p>
          <a:p>
            <a:pPr marL="457200" indent="-457200"/>
            <a:r>
              <a:rPr lang="sl-SI" sz="2400" dirty="0"/>
              <a:t>                       </a:t>
            </a:r>
            <a:r>
              <a:rPr lang="sl-SI" sz="2400" b="1" dirty="0"/>
              <a:t>vodik  </a:t>
            </a:r>
            <a:r>
              <a:rPr lang="sl-SI" sz="2400" dirty="0"/>
              <a:t>   </a:t>
            </a:r>
            <a:r>
              <a:rPr lang="sl-SI" sz="2400" baseline="-25000" dirty="0"/>
              <a:t>1</a:t>
            </a:r>
            <a:r>
              <a:rPr lang="sl-SI" sz="2400" dirty="0"/>
              <a:t>H       p</a:t>
            </a:r>
            <a:r>
              <a:rPr lang="sl-SI" sz="2400" baseline="30000" dirty="0"/>
              <a:t>+</a:t>
            </a:r>
            <a:r>
              <a:rPr lang="sl-SI" sz="2400" dirty="0"/>
              <a:t> = 1   e</a:t>
            </a:r>
            <a:r>
              <a:rPr lang="sl-SI" sz="2400" baseline="30000" dirty="0"/>
              <a:t>-</a:t>
            </a:r>
            <a:r>
              <a:rPr lang="sl-SI" sz="2400" dirty="0"/>
              <a:t> = 1  </a:t>
            </a:r>
            <a:r>
              <a:rPr lang="sl-SI" sz="2400" dirty="0">
                <a:solidFill>
                  <a:srgbClr val="FF0000"/>
                </a:solidFill>
              </a:rPr>
              <a:t>n</a:t>
            </a:r>
            <a:r>
              <a:rPr lang="sl-SI" sz="2400" baseline="30000" dirty="0">
                <a:solidFill>
                  <a:srgbClr val="FF0000"/>
                </a:solidFill>
              </a:rPr>
              <a:t>o</a:t>
            </a:r>
            <a:r>
              <a:rPr lang="sl-SI" sz="2400" dirty="0">
                <a:solidFill>
                  <a:srgbClr val="FF0000"/>
                </a:solidFill>
              </a:rPr>
              <a:t> = 0   </a:t>
            </a:r>
          </a:p>
          <a:p>
            <a:pPr marL="457200" indent="-457200"/>
            <a:r>
              <a:rPr lang="sl-SI" sz="2400" dirty="0"/>
              <a:t>                                     </a:t>
            </a:r>
            <a:r>
              <a:rPr lang="sl-SI" sz="2400" baseline="-25000" dirty="0">
                <a:solidFill>
                  <a:srgbClr val="FF0000"/>
                </a:solidFill>
              </a:rPr>
              <a:t>2</a:t>
            </a:r>
          </a:p>
          <a:p>
            <a:pPr marL="457200" indent="-457200"/>
            <a:r>
              <a:rPr lang="sl-SI" sz="2400" dirty="0"/>
              <a:t>                    </a:t>
            </a:r>
            <a:r>
              <a:rPr lang="sl-SI" sz="2400" b="1" dirty="0"/>
              <a:t>devterij  </a:t>
            </a:r>
            <a:r>
              <a:rPr lang="sl-SI" sz="2400" dirty="0"/>
              <a:t> </a:t>
            </a:r>
            <a:r>
              <a:rPr lang="sl-SI" sz="2400" baseline="-25000" dirty="0"/>
              <a:t>1</a:t>
            </a:r>
            <a:r>
              <a:rPr lang="sl-SI" sz="2400" dirty="0"/>
              <a:t>H        p</a:t>
            </a:r>
            <a:r>
              <a:rPr lang="sl-SI" sz="2400" baseline="30000" dirty="0"/>
              <a:t>+ </a:t>
            </a:r>
            <a:r>
              <a:rPr lang="sl-SI" sz="2400" dirty="0"/>
              <a:t>= 1   e</a:t>
            </a:r>
            <a:r>
              <a:rPr lang="sl-SI" sz="2400" baseline="30000" dirty="0"/>
              <a:t>-</a:t>
            </a:r>
            <a:r>
              <a:rPr lang="sl-SI" sz="2400" dirty="0"/>
              <a:t> = 1  </a:t>
            </a:r>
            <a:r>
              <a:rPr lang="sl-SI" sz="2400" dirty="0">
                <a:solidFill>
                  <a:srgbClr val="FF0000"/>
                </a:solidFill>
              </a:rPr>
              <a:t>n</a:t>
            </a:r>
            <a:r>
              <a:rPr lang="sl-SI" sz="2400" baseline="30000" dirty="0">
                <a:solidFill>
                  <a:srgbClr val="FF0000"/>
                </a:solidFill>
              </a:rPr>
              <a:t>o</a:t>
            </a:r>
            <a:r>
              <a:rPr lang="sl-SI" sz="2400" dirty="0">
                <a:solidFill>
                  <a:srgbClr val="FF0000"/>
                </a:solidFill>
              </a:rPr>
              <a:t> = 1</a:t>
            </a:r>
          </a:p>
          <a:p>
            <a:pPr marL="457200" indent="-457200"/>
            <a:r>
              <a:rPr lang="sl-SI" sz="2400" dirty="0"/>
              <a:t>                                    </a:t>
            </a:r>
            <a:r>
              <a:rPr lang="sl-SI" sz="2400" baseline="-25000" dirty="0">
                <a:solidFill>
                  <a:srgbClr val="FF0000"/>
                </a:solidFill>
              </a:rPr>
              <a:t>3</a:t>
            </a:r>
          </a:p>
          <a:p>
            <a:pPr marL="457200" indent="-457200"/>
            <a:r>
              <a:rPr lang="sl-SI" sz="2400" dirty="0"/>
              <a:t>                         </a:t>
            </a:r>
            <a:r>
              <a:rPr lang="sl-SI" sz="2400" b="1" dirty="0" err="1"/>
              <a:t>tricij</a:t>
            </a:r>
            <a:r>
              <a:rPr lang="sl-SI" sz="2400" b="1" dirty="0"/>
              <a:t> </a:t>
            </a:r>
            <a:r>
              <a:rPr lang="sl-SI" sz="2400" dirty="0"/>
              <a:t>  </a:t>
            </a:r>
            <a:r>
              <a:rPr lang="sl-SI" sz="2400" baseline="-25000" dirty="0"/>
              <a:t>1</a:t>
            </a:r>
            <a:r>
              <a:rPr lang="sl-SI" sz="2400" dirty="0"/>
              <a:t>H         p</a:t>
            </a:r>
            <a:r>
              <a:rPr lang="sl-SI" sz="2400" baseline="30000" dirty="0"/>
              <a:t>+ </a:t>
            </a:r>
            <a:r>
              <a:rPr lang="sl-SI" sz="2400" dirty="0"/>
              <a:t>= 1  e</a:t>
            </a:r>
            <a:r>
              <a:rPr lang="sl-SI" sz="2400" baseline="30000" dirty="0"/>
              <a:t>-</a:t>
            </a:r>
            <a:r>
              <a:rPr lang="sl-SI" sz="2400" dirty="0"/>
              <a:t> = 1   </a:t>
            </a:r>
            <a:r>
              <a:rPr lang="sl-SI" sz="2400" dirty="0">
                <a:solidFill>
                  <a:srgbClr val="FF0000"/>
                </a:solidFill>
              </a:rPr>
              <a:t>n</a:t>
            </a:r>
            <a:r>
              <a:rPr lang="sl-SI" sz="2400" baseline="30000" dirty="0">
                <a:solidFill>
                  <a:srgbClr val="FF0000"/>
                </a:solidFill>
              </a:rPr>
              <a:t>o</a:t>
            </a:r>
            <a:r>
              <a:rPr lang="sl-SI" sz="2400" dirty="0">
                <a:solidFill>
                  <a:srgbClr val="FF0000"/>
                </a:solidFill>
              </a:rPr>
              <a:t> = 2    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683568" y="548680"/>
            <a:ext cx="8064896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2400" dirty="0"/>
              <a:t>3. V naravi najdemo večino elementov kot zmes njihovih izotopov.</a:t>
            </a:r>
          </a:p>
          <a:p>
            <a:endParaRPr lang="sl-SI" sz="2400" dirty="0"/>
          </a:p>
          <a:p>
            <a:r>
              <a:rPr lang="sl-SI" sz="2400" dirty="0"/>
              <a:t>4. Uporaba izotopov:</a:t>
            </a:r>
          </a:p>
          <a:p>
            <a:r>
              <a:rPr lang="sl-SI" sz="2400" dirty="0"/>
              <a:t>      -  za določanje starosti raznih izkopanin</a:t>
            </a:r>
          </a:p>
          <a:p>
            <a:r>
              <a:rPr lang="sl-SI" sz="2400" dirty="0"/>
              <a:t>      -  za rentgen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683568" y="476672"/>
            <a:ext cx="7416824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/>
              <a:t>ZGRADBA ELEKTRONSKE OVOJNICE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467544" y="1340768"/>
            <a:ext cx="8424936" cy="48936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sl-SI" sz="2400" dirty="0"/>
              <a:t>Območja v elektronski ovojnici, kjer je največja verjetnost, da se gibljejo elektroni, imenujemo lupine ali energijski nivoji.</a:t>
            </a:r>
          </a:p>
          <a:p>
            <a:pPr marL="457200" indent="-457200">
              <a:buAutoNum type="arabicPeriod"/>
            </a:pPr>
            <a:endParaRPr lang="sl-SI" sz="2400" dirty="0"/>
          </a:p>
          <a:p>
            <a:pPr marL="457200" indent="-457200">
              <a:buAutoNum type="arabicPeriod"/>
            </a:pPr>
            <a:r>
              <a:rPr lang="sl-SI" sz="2400" dirty="0"/>
              <a:t>Različni atomi imajo različno število lupin (največ 7).</a:t>
            </a:r>
          </a:p>
          <a:p>
            <a:pPr marL="457200" indent="-457200">
              <a:buAutoNum type="arabicPeriod"/>
            </a:pPr>
            <a:endParaRPr lang="sl-SI" sz="2400" dirty="0"/>
          </a:p>
          <a:p>
            <a:pPr marL="457200" indent="-457200">
              <a:buAutoNum type="arabicPeriod"/>
            </a:pPr>
            <a:r>
              <a:rPr lang="sl-SI" sz="2400" dirty="0"/>
              <a:t>Lupine so različno oddaljene od jedra (prva je najbližje jedru).</a:t>
            </a:r>
          </a:p>
          <a:p>
            <a:pPr marL="457200" indent="-457200">
              <a:buAutoNum type="arabicPeriod"/>
            </a:pPr>
            <a:endParaRPr lang="sl-SI" sz="2400" dirty="0"/>
          </a:p>
          <a:p>
            <a:pPr marL="457200" indent="-457200">
              <a:buAutoNum type="arabicPeriod"/>
            </a:pPr>
            <a:r>
              <a:rPr lang="sl-SI" sz="2400" dirty="0"/>
              <a:t>Elektroni imajo v posameznih lupinah (energijskih nivojih) drugačno energijo.</a:t>
            </a:r>
          </a:p>
          <a:p>
            <a:pPr marL="457200" indent="-457200">
              <a:buAutoNum type="arabicPeriod"/>
            </a:pPr>
            <a:endParaRPr lang="sl-SI" sz="2400" dirty="0"/>
          </a:p>
          <a:p>
            <a:pPr marL="457200" indent="-457200">
              <a:buAutoNum type="arabicPeriod"/>
            </a:pPr>
            <a:r>
              <a:rPr lang="sl-SI" sz="2400" dirty="0"/>
              <a:t>Elektrone v zunanji lupini imenujemo ZUNANJI ali VALENČNI elektroni.</a:t>
            </a:r>
          </a:p>
          <a:p>
            <a:pPr marL="457200" indent="-457200">
              <a:buAutoNum type="arabicPeriod"/>
            </a:pPr>
            <a:endParaRPr lang="sl-SI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7544" y="117693"/>
            <a:ext cx="8424936" cy="67403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2400" dirty="0"/>
              <a:t>6. Posamezne lupine vsebujejo le določeno največje število       elektronov:</a:t>
            </a:r>
          </a:p>
          <a:p>
            <a:r>
              <a:rPr lang="sl-SI" sz="2400" dirty="0"/>
              <a:t>      1.lupina: 2</a:t>
            </a:r>
          </a:p>
          <a:p>
            <a:r>
              <a:rPr lang="sl-SI" sz="2400" dirty="0"/>
              <a:t>      2.lupina: 8</a:t>
            </a:r>
          </a:p>
          <a:p>
            <a:r>
              <a:rPr lang="sl-SI" sz="2400" dirty="0"/>
              <a:t>      3.lupina: 18                        </a:t>
            </a:r>
            <a:r>
              <a:rPr lang="sl-SI" sz="2400" dirty="0" err="1"/>
              <a:t>max</a:t>
            </a:r>
            <a:r>
              <a:rPr lang="sl-SI" sz="2400" dirty="0"/>
              <a:t>. št. elektronov = 2 n</a:t>
            </a:r>
            <a:r>
              <a:rPr lang="sl-SI" sz="2400" baseline="30000" dirty="0"/>
              <a:t>2</a:t>
            </a:r>
          </a:p>
          <a:p>
            <a:r>
              <a:rPr lang="sl-SI" sz="2400" dirty="0"/>
              <a:t>      4.lupina: 32                    </a:t>
            </a:r>
          </a:p>
          <a:p>
            <a:r>
              <a:rPr lang="sl-SI" sz="2400" dirty="0"/>
              <a:t>      5.lupina: 50                              n = številka lupine</a:t>
            </a:r>
          </a:p>
          <a:p>
            <a:r>
              <a:rPr lang="sl-SI" sz="2400" dirty="0"/>
              <a:t>      6.lupina: 72</a:t>
            </a:r>
          </a:p>
          <a:p>
            <a:r>
              <a:rPr lang="sl-SI" sz="2400" dirty="0"/>
              <a:t>      7.lupina: 8</a:t>
            </a:r>
          </a:p>
          <a:p>
            <a:endParaRPr lang="sl-SI" sz="2400" dirty="0"/>
          </a:p>
          <a:p>
            <a:r>
              <a:rPr lang="sl-SI" sz="2400" dirty="0"/>
              <a:t>   Na ZADNJI lupini ( ni nujno sedma, ampak katerakoli) je vedno </a:t>
            </a:r>
          </a:p>
          <a:p>
            <a:r>
              <a:rPr lang="sl-SI" sz="2400" dirty="0"/>
              <a:t>   največ 8 elektronov ( ali 2 elektrona na 1.lupini)</a:t>
            </a:r>
          </a:p>
          <a:p>
            <a:endParaRPr lang="sl-SI" sz="2400" dirty="0"/>
          </a:p>
          <a:p>
            <a:r>
              <a:rPr lang="sl-SI" sz="2400" dirty="0"/>
              <a:t>7. Primeri razporeditve elektronov po lupinah (poenostavljeno rišemo lupine kot krožnice, čeprav so to območja),učbenik str.49</a:t>
            </a:r>
          </a:p>
          <a:p>
            <a:r>
              <a:rPr lang="sl-SI" sz="2400" dirty="0"/>
              <a:t>8. VAJE !!</a:t>
            </a:r>
          </a:p>
          <a:p>
            <a:endParaRPr lang="sl-SI" sz="2400" dirty="0"/>
          </a:p>
          <a:p>
            <a:endParaRPr lang="sl-SI" sz="2400" dirty="0"/>
          </a:p>
        </p:txBody>
      </p:sp>
      <p:sp>
        <p:nvSpPr>
          <p:cNvPr id="4" name="Pravokotnik 3"/>
          <p:cNvSpPr/>
          <p:nvPr/>
        </p:nvSpPr>
        <p:spPr>
          <a:xfrm>
            <a:off x="3779912" y="1700808"/>
            <a:ext cx="3888432" cy="16561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rgbClr val="FF0000"/>
                </a:solidFill>
              </a:rPr>
              <a:t>Max.št. elektronov = 2 n</a:t>
            </a:r>
            <a:r>
              <a:rPr lang="sl-SI" baseline="30000" dirty="0">
                <a:solidFill>
                  <a:srgbClr val="FF0000"/>
                </a:solidFill>
              </a:rPr>
              <a:t>2</a:t>
            </a:r>
          </a:p>
          <a:p>
            <a:pPr algn="ctr"/>
            <a:endParaRPr lang="sl-SI" dirty="0">
              <a:solidFill>
                <a:srgbClr val="FF0000"/>
              </a:solidFill>
            </a:endParaRPr>
          </a:p>
          <a:p>
            <a:pPr algn="ctr"/>
            <a:r>
              <a:rPr lang="sl-SI" dirty="0">
                <a:solidFill>
                  <a:srgbClr val="FF0000"/>
                </a:solidFill>
              </a:rPr>
              <a:t>n= številka lupine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861</Words>
  <Application>Microsoft Office PowerPoint</Application>
  <PresentationFormat>On-screen Show (4:3)</PresentationFormat>
  <Paragraphs>150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Officeova tema</vt:lpstr>
      <vt:lpstr>ATOM IN PERIODNI SISTEM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 IN PERIODNI SISTEM</dc:title>
  <dc:creator>jakainluka</dc:creator>
  <cp:lastModifiedBy>Mateja</cp:lastModifiedBy>
  <cp:revision>27</cp:revision>
  <dcterms:created xsi:type="dcterms:W3CDTF">2010-11-28T18:10:11Z</dcterms:created>
  <dcterms:modified xsi:type="dcterms:W3CDTF">2021-04-08T06:17:27Z</dcterms:modified>
</cp:coreProperties>
</file>