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0" r:id="rId6"/>
    <p:sldId id="258" r:id="rId7"/>
    <p:sldId id="259" r:id="rId8"/>
    <p:sldId id="260" r:id="rId9"/>
    <p:sldId id="261" r:id="rId10"/>
    <p:sldId id="263" r:id="rId11"/>
    <p:sldId id="273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9" r:id="rId21"/>
    <p:sldId id="288" r:id="rId22"/>
    <p:sldId id="277" r:id="rId23"/>
    <p:sldId id="276" r:id="rId2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en.vidonja@gmail.com" initials="d" lastIdx="0" clrIdx="0">
    <p:extLst>
      <p:ext uri="{19B8F6BF-5375-455C-9EA6-DF929625EA0E}">
        <p15:presenceInfo xmlns:p15="http://schemas.microsoft.com/office/powerpoint/2012/main" userId="8f7ac022962c4f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014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930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927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97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292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358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546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366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527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397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767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A9EDA-1C43-4961-971C-1E5EE31CCA0D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2AAE4-0208-4F95-9570-EA8CD504FC3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086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audio" Target="../media/audio2.wav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slide" Target="slide22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4a"/><Relationship Id="rId7" Type="http://schemas.openxmlformats.org/officeDocument/2006/relationships/audio" Target="../media/audio2.wav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slide" Target="slide22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audio" Target="../media/audio1.wav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slide" Target="slide2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8.m4a"/><Relationship Id="rId7" Type="http://schemas.openxmlformats.org/officeDocument/2006/relationships/audio" Target="../media/audio2.wav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slide" Target="slide22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audio" Target="../media/audio1.wav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slide" Target="slide2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audio" Target="../media/audio2.wav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slide" Target="slide22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1.m4a"/><Relationship Id="rId7" Type="http://schemas.openxmlformats.org/officeDocument/2006/relationships/audio" Target="../media/audio2.wav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slide" Target="slide22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2.m4a"/><Relationship Id="rId7" Type="http://schemas.openxmlformats.org/officeDocument/2006/relationships/audio" Target="../media/audio2.wav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slide" Target="slide22.x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c?a=s&amp;g=3c&amp;s=TJA&amp;t=a0fajthz66&amp;m=d&amp;l=km&amp;i=oudcf&amp;r=ko&amp;db=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ksGiLaIx39c&amp;feature=emb_tit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_BkkzF9z4-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EiQjQMpgQl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v608v42dKe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media1.m4a"/><Relationship Id="rId7" Type="http://schemas.openxmlformats.org/officeDocument/2006/relationships/image" Target="../media/image12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17.gif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media3.m4a"/><Relationship Id="rId7" Type="http://schemas.microsoft.com/office/2007/relationships/hdphoto" Target="../media/hdphoto3.wdp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media4.m4a"/><Relationship Id="rId7" Type="http://schemas.openxmlformats.org/officeDocument/2006/relationships/image" Target="../media/image25.g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4.gif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09897" y="143692"/>
            <a:ext cx="10998925" cy="1541417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tabLst>
                <a:tab pos="5287963" algn="l"/>
              </a:tabLst>
            </a:pPr>
            <a:r>
              <a:rPr lang="sl-SI" sz="4400" dirty="0">
                <a:latin typeface="Goudy Stout" panose="0202090407030B020401" pitchFamily="18" charset="0"/>
              </a:rPr>
              <a:t>MONTHS AND SEASONS</a:t>
            </a:r>
            <a:br>
              <a:rPr lang="sl-SI" sz="4400" dirty="0">
                <a:latin typeface="Goudy Stout" panose="0202090407030B020401" pitchFamily="18" charset="0"/>
              </a:rPr>
            </a:br>
            <a:r>
              <a:rPr lang="sl-SI" sz="4400" dirty="0">
                <a:latin typeface="Goudy Stout" panose="0202090407030B020401" pitchFamily="18" charset="0"/>
              </a:rPr>
              <a:t>               </a:t>
            </a:r>
            <a:r>
              <a:rPr lang="sl-SI" sz="4400" dirty="0">
                <a:latin typeface="Britannic Bold" panose="020B0903060703020204" pitchFamily="34" charset="0"/>
              </a:rPr>
              <a:t>OF THE YEAR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8" y="1685109"/>
            <a:ext cx="4876800" cy="26384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51" y="1685109"/>
            <a:ext cx="3537938" cy="27544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61703" y="4689566"/>
            <a:ext cx="10502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Hello</a:t>
            </a:r>
            <a:r>
              <a:rPr lang="sl-SI" dirty="0"/>
              <a:t>!</a:t>
            </a:r>
          </a:p>
          <a:p>
            <a:r>
              <a:rPr lang="sl-SI" dirty="0"/>
              <a:t>Še znate našteti letne čase in mesece po angleško? Ta teden se bomo naučili oziroma ponovili letne čase in mesece v letu.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08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9"/>
    </mc:Choice>
    <mc:Fallback xmlns="">
      <p:transition spd="slow" advTm="16279"/>
    </mc:Fallback>
  </mc:AlternateContent>
  <p:extLst>
    <p:ext uri="{E180D4A7-C9FB-4DFB-919C-405C955672EB}">
      <p14:showEvtLst xmlns:p14="http://schemas.microsoft.com/office/powerpoint/2010/main">
        <p14:playEvt time="1" objId="5"/>
        <p14:stopEvt time="1363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dirty="0">
                <a:solidFill>
                  <a:srgbClr val="00B050"/>
                </a:solidFill>
              </a:rPr>
              <a:t>Naloga 1</a:t>
            </a:r>
            <a:r>
              <a:rPr lang="sl-SI" dirty="0"/>
              <a:t>: </a:t>
            </a:r>
            <a:r>
              <a:rPr lang="sl-SI" dirty="0">
                <a:solidFill>
                  <a:srgbClr val="FF0000"/>
                </a:solidFill>
              </a:rPr>
              <a:t>MONTHS AND SEASONS QUIZ</a:t>
            </a:r>
            <a:br>
              <a:rPr lang="sl-SI" dirty="0">
                <a:solidFill>
                  <a:srgbClr val="FF0000"/>
                </a:solidFill>
              </a:rPr>
            </a:br>
            <a:r>
              <a:rPr lang="sl-SI" dirty="0"/>
              <a:t>              Meseci in letni časi - kviz</a:t>
            </a:r>
            <a:endParaRPr lang="en-GB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38200" y="2233749"/>
            <a:ext cx="1012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nadaljevanju vas čaka kviz o mesecih in letnih časih. Pritisnite na pravilni odgovor. Če ste na vprašanje odgovorili pravilno, vas čaka nasmejan obraz – </a:t>
            </a:r>
            <a:r>
              <a:rPr lang="sl-SI" dirty="0" err="1"/>
              <a:t>smejko</a:t>
            </a:r>
            <a:r>
              <a:rPr lang="sl-SI" dirty="0"/>
              <a:t> in aplavz. Če je vaš odgovor napačen, vas čaka žalosten obraz in eksplozija. S puščicami se premikate naprej po vprašanjih.</a:t>
            </a:r>
            <a:endParaRPr lang="en-GB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3523705"/>
            <a:ext cx="4650377" cy="261583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97" y="3383889"/>
            <a:ext cx="4949734" cy="2573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7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53"/>
    </mc:Choice>
    <mc:Fallback xmlns="">
      <p:transition spd="slow" advTm="81253"/>
    </mc:Fallback>
  </mc:AlternateContent>
  <p:extLst>
    <p:ext uri="{E180D4A7-C9FB-4DFB-919C-405C955672EB}">
      <p14:showEvtLst xmlns:p14="http://schemas.microsoft.com/office/powerpoint/2010/main">
        <p14:playEvt time="1" objId="13"/>
        <p14:stopEvt time="35817" objId="13"/>
        <p14:playEvt time="42978" objId="3"/>
        <p14:stopEvt time="58804" objId="3"/>
        <p14:playEvt time="64911" objId="4"/>
        <p14:stopEvt time="71856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AUTUMN</a:t>
            </a:r>
            <a:endParaRPr lang="en-GB" sz="3200" dirty="0"/>
          </a:p>
        </p:txBody>
      </p:sp>
      <p:sp>
        <p:nvSpPr>
          <p:cNvPr id="11" name="Pravokotnik 10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60274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SUMMER</a:t>
            </a:r>
            <a:endParaRPr lang="en-GB" sz="3200" dirty="0"/>
          </a:p>
        </p:txBody>
      </p:sp>
      <p:sp>
        <p:nvSpPr>
          <p:cNvPr id="12" name="Pravokotnik 11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SPRING</a:t>
            </a:r>
            <a:endParaRPr lang="en-GB" sz="3200" dirty="0"/>
          </a:p>
        </p:txBody>
      </p:sp>
      <p:sp>
        <p:nvSpPr>
          <p:cNvPr id="13" name="Pravokotnik 12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WINTER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1. </a:t>
            </a:r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season</a:t>
            </a:r>
            <a:r>
              <a:rPr lang="sl-SI" sz="2400" dirty="0">
                <a:solidFill>
                  <a:srgbClr val="FF0000"/>
                </a:solidFill>
              </a:rPr>
              <a:t> is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coldest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season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  <a:r>
              <a:rPr lang="sl-SI" sz="2400" dirty="0"/>
              <a:t> Kateri letni čas je najbolj mrzel? Klikni na pravilni odgovor.</a:t>
            </a:r>
            <a:endParaRPr lang="en-GB" sz="2400" dirty="0"/>
          </a:p>
        </p:txBody>
      </p:sp>
      <p:sp>
        <p:nvSpPr>
          <p:cNvPr id="16" name="Desna puščica 15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E0BBA9-6956-49F5-BFC9-57470EB6B8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2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AUTUMN</a:t>
            </a:r>
            <a:endParaRPr lang="en-GB" sz="3200" dirty="0"/>
          </a:p>
        </p:txBody>
      </p:sp>
      <p:sp>
        <p:nvSpPr>
          <p:cNvPr id="11" name="Pravokotnik 10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5460274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SUMMER</a:t>
            </a:r>
            <a:endParaRPr lang="en-GB" sz="3200" dirty="0"/>
          </a:p>
        </p:txBody>
      </p:sp>
      <p:sp>
        <p:nvSpPr>
          <p:cNvPr id="12" name="Pravokotnik 11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SPRING</a:t>
            </a:r>
            <a:endParaRPr lang="en-GB" sz="3200" dirty="0"/>
          </a:p>
        </p:txBody>
      </p:sp>
      <p:sp>
        <p:nvSpPr>
          <p:cNvPr id="13" name="Pravokotnik 12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WINTER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2. </a:t>
            </a:r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season</a:t>
            </a:r>
            <a:r>
              <a:rPr lang="sl-SI" sz="2400" dirty="0">
                <a:solidFill>
                  <a:srgbClr val="FF0000"/>
                </a:solidFill>
              </a:rPr>
              <a:t> is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warmest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season</a:t>
            </a:r>
            <a:r>
              <a:rPr lang="sl-SI" sz="2400" dirty="0">
                <a:solidFill>
                  <a:srgbClr val="FF0000"/>
                </a:solidFill>
              </a:rPr>
              <a:t>? </a:t>
            </a:r>
            <a:r>
              <a:rPr lang="sl-SI" sz="2400" dirty="0"/>
              <a:t>Kateri letni čas je najbolj topel? Klikni na pravilni odgovor.</a:t>
            </a:r>
            <a:endParaRPr lang="en-GB" sz="2400" dirty="0"/>
          </a:p>
        </p:txBody>
      </p:sp>
      <p:sp>
        <p:nvSpPr>
          <p:cNvPr id="7" name="Desna puščica 6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90B468-4C44-4A1F-B03E-979B70B0F0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4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AUTUMN</a:t>
            </a:r>
            <a:endParaRPr lang="en-GB" sz="3200" dirty="0"/>
          </a:p>
        </p:txBody>
      </p:sp>
      <p:sp>
        <p:nvSpPr>
          <p:cNvPr id="11" name="Pravokotnik 10">
            <a:hlinkClick r:id="" action="ppaction://hlinkshowjump?jump=lastslide">
              <a:snd r:embed="rId7" name="bomb.wav"/>
            </a:hlinkClick>
          </p:cNvPr>
          <p:cNvSpPr/>
          <p:nvPr/>
        </p:nvSpPr>
        <p:spPr>
          <a:xfrm>
            <a:off x="5460274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SUMMER</a:t>
            </a:r>
            <a:endParaRPr lang="en-GB" sz="3200" dirty="0"/>
          </a:p>
        </p:txBody>
      </p:sp>
      <p:sp>
        <p:nvSpPr>
          <p:cNvPr id="12" name="Pravokotnik 11">
            <a:hlinkClick r:id="" action="ppaction://hlinkshowjump?jump=lastslide">
              <a:snd r:embed="rId7" name="bomb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SPRING</a:t>
            </a:r>
            <a:endParaRPr lang="en-GB" sz="3200" dirty="0"/>
          </a:p>
        </p:txBody>
      </p:sp>
      <p:sp>
        <p:nvSpPr>
          <p:cNvPr id="13" name="Pravokotnik 12">
            <a:hlinkClick r:id="" action="ppaction://hlinkshowjump?jump=lastslide">
              <a:snd r:embed="rId7" name="bomb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WINTER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3. </a:t>
            </a:r>
            <a:r>
              <a:rPr lang="sl-SI" sz="2400" dirty="0" err="1">
                <a:solidFill>
                  <a:srgbClr val="FF0000"/>
                </a:solidFill>
              </a:rPr>
              <a:t>During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season</a:t>
            </a:r>
            <a:r>
              <a:rPr lang="sl-SI" sz="2400" dirty="0">
                <a:solidFill>
                  <a:srgbClr val="FF0000"/>
                </a:solidFill>
              </a:rPr>
              <a:t> do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leaves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change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colour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and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fall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of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trees</a:t>
            </a:r>
            <a:r>
              <a:rPr lang="sl-SI" sz="2400" dirty="0">
                <a:solidFill>
                  <a:srgbClr val="FF0000"/>
                </a:solidFill>
              </a:rPr>
              <a:t>? </a:t>
            </a:r>
            <a:r>
              <a:rPr lang="sl-SI" sz="2400" dirty="0"/>
              <a:t>Med katerim letnim časom se listi obarvajo in odpadejo iz dreves? Klikni na pravilni odgovor.</a:t>
            </a:r>
            <a:endParaRPr lang="en-GB" sz="2400" dirty="0"/>
          </a:p>
        </p:txBody>
      </p:sp>
      <p:sp>
        <p:nvSpPr>
          <p:cNvPr id="7" name="Desna puščica 6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A083C7-2063-4655-A7C5-49CE613D53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8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AUTUMN</a:t>
            </a:r>
            <a:endParaRPr lang="en-GB" sz="3200" dirty="0"/>
          </a:p>
        </p:txBody>
      </p:sp>
      <p:sp>
        <p:nvSpPr>
          <p:cNvPr id="11" name="Pravokotnik 10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60274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SUMMER</a:t>
            </a:r>
            <a:endParaRPr lang="en-GB" sz="3200" dirty="0"/>
          </a:p>
        </p:txBody>
      </p:sp>
      <p:sp>
        <p:nvSpPr>
          <p:cNvPr id="12" name="Pravokotnik 11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SPRING</a:t>
            </a:r>
            <a:endParaRPr lang="en-GB" sz="3200" dirty="0"/>
          </a:p>
        </p:txBody>
      </p:sp>
      <p:sp>
        <p:nvSpPr>
          <p:cNvPr id="13" name="Pravokotnik 12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WINTER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4. </a:t>
            </a:r>
            <a:r>
              <a:rPr lang="en-GB" sz="2400" dirty="0">
                <a:solidFill>
                  <a:srgbClr val="FF0000"/>
                </a:solidFill>
              </a:rPr>
              <a:t>During which season do we celebrate Easter? </a:t>
            </a:r>
            <a:r>
              <a:rPr lang="sl-SI" sz="2400" dirty="0"/>
              <a:t>Med katerim letnim časom praznujemo Veliko noč? Klikni na pravilni odgovor.</a:t>
            </a:r>
            <a:endParaRPr lang="en-GB" sz="2400" dirty="0"/>
          </a:p>
        </p:txBody>
      </p:sp>
      <p:sp>
        <p:nvSpPr>
          <p:cNvPr id="7" name="Desna puščica 6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C6D1B2-A93C-40B5-909E-A8C7F7F8E6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8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December</a:t>
            </a:r>
          </a:p>
          <a:p>
            <a:pPr algn="ctr"/>
            <a:r>
              <a:rPr lang="sl-SI" sz="3200" dirty="0" err="1"/>
              <a:t>January</a:t>
            </a:r>
            <a:endParaRPr lang="sl-SI" sz="3200" dirty="0"/>
          </a:p>
          <a:p>
            <a:pPr algn="ctr"/>
            <a:r>
              <a:rPr lang="sl-SI" sz="3200" dirty="0" err="1"/>
              <a:t>February</a:t>
            </a:r>
            <a:endParaRPr lang="en-GB" sz="3200" dirty="0"/>
          </a:p>
        </p:txBody>
      </p:sp>
      <p:sp>
        <p:nvSpPr>
          <p:cNvPr id="11" name="Pravokotnik 10">
            <a:hlinkClick r:id="" action="ppaction://hlinkshowjump?jump=lastslide">
              <a:snd r:embed="rId7" name="bomb.wav"/>
            </a:hlinkClick>
          </p:cNvPr>
          <p:cNvSpPr/>
          <p:nvPr/>
        </p:nvSpPr>
        <p:spPr>
          <a:xfrm>
            <a:off x="5499462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March</a:t>
            </a:r>
            <a:endParaRPr lang="sl-SI" sz="3200" dirty="0"/>
          </a:p>
          <a:p>
            <a:pPr algn="ctr"/>
            <a:r>
              <a:rPr lang="sl-SI" sz="3200" dirty="0"/>
              <a:t>April</a:t>
            </a:r>
          </a:p>
          <a:p>
            <a:pPr algn="ctr"/>
            <a:r>
              <a:rPr lang="sl-SI" sz="3200" dirty="0" err="1"/>
              <a:t>May</a:t>
            </a:r>
            <a:endParaRPr lang="en-GB" sz="3200" dirty="0"/>
          </a:p>
        </p:txBody>
      </p:sp>
      <p:sp>
        <p:nvSpPr>
          <p:cNvPr id="12" name="Pravokotnik 11">
            <a:hlinkClick r:id="" action="ppaction://hlinkshowjump?jump=lastslide">
              <a:snd r:embed="rId7" name="bomb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September</a:t>
            </a:r>
          </a:p>
          <a:p>
            <a:pPr algn="ctr"/>
            <a:r>
              <a:rPr lang="sl-SI" sz="3200" dirty="0" err="1"/>
              <a:t>October</a:t>
            </a:r>
            <a:endParaRPr lang="sl-SI" sz="3200" dirty="0"/>
          </a:p>
          <a:p>
            <a:pPr algn="ctr"/>
            <a:r>
              <a:rPr lang="sl-SI" sz="3200" dirty="0"/>
              <a:t>November</a:t>
            </a:r>
            <a:endParaRPr lang="en-GB" sz="3200" dirty="0"/>
          </a:p>
        </p:txBody>
      </p:sp>
      <p:sp>
        <p:nvSpPr>
          <p:cNvPr id="13" name="Pravokotnik 12">
            <a:hlinkClick r:id="" action="ppaction://hlinkshowjump?jump=lastslide">
              <a:snd r:embed="rId7" name="bomb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June</a:t>
            </a:r>
            <a:endParaRPr lang="sl-SI" sz="3200" dirty="0"/>
          </a:p>
          <a:p>
            <a:pPr algn="ctr"/>
            <a:r>
              <a:rPr lang="sl-SI" sz="3200" dirty="0" err="1"/>
              <a:t>July</a:t>
            </a:r>
            <a:endParaRPr lang="sl-SI" sz="3200" dirty="0"/>
          </a:p>
          <a:p>
            <a:pPr algn="ctr"/>
            <a:r>
              <a:rPr lang="sl-SI" sz="3200" dirty="0" err="1"/>
              <a:t>August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5. </a:t>
            </a:r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winter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  <a:r>
              <a:rPr lang="sl-SI" sz="2400" dirty="0"/>
              <a:t> Kateri so zimski meseci? Klikni na pravilni odgovor.</a:t>
            </a:r>
            <a:endParaRPr lang="en-GB" sz="2400" dirty="0"/>
          </a:p>
        </p:txBody>
      </p:sp>
      <p:sp>
        <p:nvSpPr>
          <p:cNvPr id="7" name="Desna puščica 6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709CCA-B47F-4B86-9FCB-6523306F99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8857" y="1039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8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December</a:t>
            </a:r>
          </a:p>
          <a:p>
            <a:pPr algn="ctr"/>
            <a:r>
              <a:rPr lang="sl-SI" sz="3200" dirty="0" err="1"/>
              <a:t>January</a:t>
            </a:r>
            <a:endParaRPr lang="sl-SI" sz="3200" dirty="0"/>
          </a:p>
          <a:p>
            <a:pPr algn="ctr"/>
            <a:r>
              <a:rPr lang="sl-SI" sz="3200" dirty="0" err="1"/>
              <a:t>February</a:t>
            </a:r>
            <a:endParaRPr lang="en-GB" sz="3200" dirty="0"/>
          </a:p>
        </p:txBody>
      </p:sp>
      <p:sp>
        <p:nvSpPr>
          <p:cNvPr id="11" name="Pravokotnik 10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99462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March</a:t>
            </a:r>
            <a:endParaRPr lang="sl-SI" sz="3200" dirty="0"/>
          </a:p>
          <a:p>
            <a:pPr algn="ctr"/>
            <a:r>
              <a:rPr lang="sl-SI" sz="3200" dirty="0"/>
              <a:t>April</a:t>
            </a:r>
          </a:p>
          <a:p>
            <a:pPr algn="ctr"/>
            <a:r>
              <a:rPr lang="sl-SI" sz="3200" dirty="0" err="1"/>
              <a:t>May</a:t>
            </a:r>
            <a:endParaRPr lang="en-GB" sz="3200" dirty="0"/>
          </a:p>
        </p:txBody>
      </p:sp>
      <p:sp>
        <p:nvSpPr>
          <p:cNvPr id="12" name="Pravokotnik 11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September</a:t>
            </a:r>
          </a:p>
          <a:p>
            <a:pPr algn="ctr"/>
            <a:r>
              <a:rPr lang="sl-SI" sz="3200" dirty="0" err="1"/>
              <a:t>October</a:t>
            </a:r>
            <a:endParaRPr lang="sl-SI" sz="3200" dirty="0"/>
          </a:p>
          <a:p>
            <a:pPr algn="ctr"/>
            <a:r>
              <a:rPr lang="sl-SI" sz="3200" dirty="0"/>
              <a:t>November</a:t>
            </a:r>
            <a:endParaRPr lang="en-GB" sz="3200" dirty="0"/>
          </a:p>
        </p:txBody>
      </p:sp>
      <p:sp>
        <p:nvSpPr>
          <p:cNvPr id="13" name="Pravokotnik 12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June</a:t>
            </a:r>
            <a:endParaRPr lang="sl-SI" sz="3200" dirty="0"/>
          </a:p>
          <a:p>
            <a:pPr algn="ctr"/>
            <a:r>
              <a:rPr lang="sl-SI" sz="3200" dirty="0" err="1"/>
              <a:t>July</a:t>
            </a:r>
            <a:endParaRPr lang="sl-SI" sz="3200" dirty="0"/>
          </a:p>
          <a:p>
            <a:pPr algn="ctr"/>
            <a:r>
              <a:rPr lang="sl-SI" sz="3200" dirty="0" err="1"/>
              <a:t>August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6. </a:t>
            </a:r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autumn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  <a:r>
              <a:rPr lang="sl-SI" sz="2400" dirty="0"/>
              <a:t> Kateri so jesenski meseci? Klikni na pravilni odgovor.</a:t>
            </a:r>
            <a:endParaRPr lang="en-GB" sz="2400" dirty="0"/>
          </a:p>
        </p:txBody>
      </p:sp>
      <p:sp>
        <p:nvSpPr>
          <p:cNvPr id="7" name="Desna puščica 6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67273-5031-42FD-9DF0-22FB128649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8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December</a:t>
            </a:r>
          </a:p>
          <a:p>
            <a:pPr algn="ctr"/>
            <a:r>
              <a:rPr lang="sl-SI" sz="3200" dirty="0" err="1"/>
              <a:t>January</a:t>
            </a:r>
            <a:endParaRPr lang="sl-SI" sz="3200" dirty="0"/>
          </a:p>
          <a:p>
            <a:pPr algn="ctr"/>
            <a:r>
              <a:rPr lang="sl-SI" sz="3200" dirty="0" err="1"/>
              <a:t>February</a:t>
            </a:r>
            <a:endParaRPr lang="en-GB" sz="3200" dirty="0"/>
          </a:p>
        </p:txBody>
      </p:sp>
      <p:sp>
        <p:nvSpPr>
          <p:cNvPr id="11" name="Pravokotnik 10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5499462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March</a:t>
            </a:r>
            <a:endParaRPr lang="sl-SI" sz="3200" dirty="0"/>
          </a:p>
          <a:p>
            <a:pPr algn="ctr"/>
            <a:r>
              <a:rPr lang="sl-SI" sz="3200" dirty="0"/>
              <a:t>April</a:t>
            </a:r>
          </a:p>
          <a:p>
            <a:pPr algn="ctr"/>
            <a:r>
              <a:rPr lang="sl-SI" sz="3200" dirty="0" err="1"/>
              <a:t>May</a:t>
            </a:r>
            <a:endParaRPr lang="en-GB" sz="3200" dirty="0"/>
          </a:p>
        </p:txBody>
      </p:sp>
      <p:sp>
        <p:nvSpPr>
          <p:cNvPr id="12" name="Pravokotnik 11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September</a:t>
            </a:r>
          </a:p>
          <a:p>
            <a:pPr algn="ctr"/>
            <a:r>
              <a:rPr lang="sl-SI" sz="3200" dirty="0" err="1"/>
              <a:t>October</a:t>
            </a:r>
            <a:endParaRPr lang="sl-SI" sz="3200" dirty="0"/>
          </a:p>
          <a:p>
            <a:pPr algn="ctr"/>
            <a:r>
              <a:rPr lang="sl-SI" sz="3200" dirty="0"/>
              <a:t>November</a:t>
            </a:r>
            <a:endParaRPr lang="en-GB" sz="3200" dirty="0"/>
          </a:p>
        </p:txBody>
      </p:sp>
      <p:sp>
        <p:nvSpPr>
          <p:cNvPr id="13" name="Pravokotnik 12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June</a:t>
            </a:r>
            <a:endParaRPr lang="sl-SI" sz="3200" dirty="0"/>
          </a:p>
          <a:p>
            <a:pPr algn="ctr"/>
            <a:r>
              <a:rPr lang="sl-SI" sz="3200" dirty="0" err="1"/>
              <a:t>July</a:t>
            </a:r>
            <a:endParaRPr lang="sl-SI" sz="3200" dirty="0"/>
          </a:p>
          <a:p>
            <a:pPr algn="ctr"/>
            <a:r>
              <a:rPr lang="sl-SI" sz="3200" dirty="0" err="1"/>
              <a:t>August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7. </a:t>
            </a:r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spring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  <a:r>
              <a:rPr lang="sl-SI" sz="2400" dirty="0"/>
              <a:t> Kateri so pomladni meseci? Klikni na pravilni odgovor.</a:t>
            </a:r>
            <a:endParaRPr lang="en-GB" sz="2400" dirty="0"/>
          </a:p>
        </p:txBody>
      </p:sp>
      <p:sp>
        <p:nvSpPr>
          <p:cNvPr id="7" name="Desna puščica 6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9B67AE-A028-4169-A9D4-8A5FCE44E4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2251" y="722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7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862149" y="1750423"/>
            <a:ext cx="3971108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December</a:t>
            </a:r>
          </a:p>
          <a:p>
            <a:pPr algn="ctr"/>
            <a:r>
              <a:rPr lang="sl-SI" sz="3200" dirty="0" err="1"/>
              <a:t>January</a:t>
            </a:r>
            <a:endParaRPr lang="sl-SI" sz="3200" dirty="0"/>
          </a:p>
          <a:p>
            <a:pPr algn="ctr"/>
            <a:r>
              <a:rPr lang="sl-SI" sz="3200" dirty="0" err="1"/>
              <a:t>February</a:t>
            </a:r>
            <a:endParaRPr lang="en-GB" sz="3200" dirty="0"/>
          </a:p>
        </p:txBody>
      </p:sp>
      <p:sp>
        <p:nvSpPr>
          <p:cNvPr id="11" name="Pravokotnik 10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99462" y="1750423"/>
            <a:ext cx="3870960" cy="224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March</a:t>
            </a:r>
            <a:endParaRPr lang="sl-SI" sz="3200" dirty="0"/>
          </a:p>
          <a:p>
            <a:pPr algn="ctr"/>
            <a:r>
              <a:rPr lang="sl-SI" sz="3200" dirty="0"/>
              <a:t>April</a:t>
            </a:r>
          </a:p>
          <a:p>
            <a:pPr algn="ctr"/>
            <a:r>
              <a:rPr lang="sl-SI" sz="3200" dirty="0" err="1"/>
              <a:t>May</a:t>
            </a:r>
            <a:endParaRPr lang="en-GB" sz="3200" dirty="0"/>
          </a:p>
        </p:txBody>
      </p:sp>
      <p:sp>
        <p:nvSpPr>
          <p:cNvPr id="12" name="Pravokotnik 11">
            <a:hlinkClick r:id="" action="ppaction://hlinkshowjump?jump=lastslide">
              <a:snd r:embed="rId5" name="bomb.wav"/>
            </a:hlinkClick>
          </p:cNvPr>
          <p:cNvSpPr/>
          <p:nvPr/>
        </p:nvSpPr>
        <p:spPr>
          <a:xfrm>
            <a:off x="5460275" y="4310742"/>
            <a:ext cx="3870960" cy="2390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September</a:t>
            </a:r>
          </a:p>
          <a:p>
            <a:pPr algn="ctr"/>
            <a:r>
              <a:rPr lang="sl-SI" sz="3200" dirty="0" err="1"/>
              <a:t>October</a:t>
            </a:r>
            <a:endParaRPr lang="sl-SI" sz="3200" dirty="0"/>
          </a:p>
          <a:p>
            <a:pPr algn="ctr"/>
            <a:r>
              <a:rPr lang="sl-SI" sz="3200" dirty="0"/>
              <a:t>November</a:t>
            </a:r>
            <a:endParaRPr lang="en-GB" sz="3200" dirty="0"/>
          </a:p>
        </p:txBody>
      </p:sp>
      <p:sp>
        <p:nvSpPr>
          <p:cNvPr id="13" name="Pravokotnik 12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862149" y="4310742"/>
            <a:ext cx="4062548" cy="2390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err="1"/>
              <a:t>June</a:t>
            </a:r>
            <a:endParaRPr lang="sl-SI" sz="3200" dirty="0"/>
          </a:p>
          <a:p>
            <a:pPr algn="ctr"/>
            <a:r>
              <a:rPr lang="sl-SI" sz="3200" dirty="0" err="1"/>
              <a:t>July</a:t>
            </a:r>
            <a:endParaRPr lang="sl-SI" sz="3200" dirty="0"/>
          </a:p>
          <a:p>
            <a:pPr algn="ctr"/>
            <a:r>
              <a:rPr lang="sl-SI" sz="3200" dirty="0" err="1"/>
              <a:t>August</a:t>
            </a:r>
            <a:endParaRPr lang="en-GB" sz="3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705394" y="535577"/>
            <a:ext cx="958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8. </a:t>
            </a:r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summer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  <a:r>
              <a:rPr lang="sl-SI" sz="2400" dirty="0"/>
              <a:t> Kateri so poletni meseci? Klikni na pravilni odgovor.</a:t>
            </a:r>
            <a:endParaRPr lang="en-GB" sz="2400" dirty="0"/>
          </a:p>
        </p:txBody>
      </p:sp>
      <p:sp>
        <p:nvSpPr>
          <p:cNvPr id="8" name="Desna puščica 7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712789-A864-413D-B9FE-090360F6AE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2251" y="841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6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spd="slow" advTm="70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1298" objId="2"/>
        <p14:playEvt time="11499" objId="3"/>
        <p14:stopEvt time="16231" objId="3"/>
        <p14:playEvt time="19461" objId="4"/>
        <p14:stopEvt time="22311" objId="4"/>
        <p14:playEvt time="32066" objId="6"/>
        <p14:stopEvt time="34887" objId="6"/>
        <p14:playEvt time="46637" objId="8"/>
        <p14:stopEvt time="49138" objId="8"/>
        <p14:playEvt time="58813" objId="9"/>
        <p14:stopEvt time="61426" objId="9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sl-SI" sz="3600" dirty="0">
              <a:solidFill>
                <a:srgbClr val="00B050"/>
              </a:solidFill>
            </a:endParaRPr>
          </a:p>
          <a:p>
            <a:pPr algn="ctr"/>
            <a:endParaRPr lang="sl-SI" sz="3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sl-SI" sz="3600" dirty="0">
                <a:solidFill>
                  <a:srgbClr val="00B050"/>
                </a:solidFill>
              </a:rPr>
              <a:t>THE END</a:t>
            </a:r>
          </a:p>
          <a:p>
            <a:pPr marL="0" indent="0" algn="ctr">
              <a:buNone/>
            </a:pPr>
            <a:r>
              <a:rPr lang="sl-SI" sz="3600" dirty="0">
                <a:solidFill>
                  <a:srgbClr val="00B050"/>
                </a:solidFill>
              </a:rPr>
              <a:t>GOOD JOB!</a:t>
            </a:r>
            <a:endParaRPr lang="en-GB" sz="3600" dirty="0">
              <a:solidFill>
                <a:srgbClr val="00B05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2" y="2538254"/>
            <a:ext cx="2926080" cy="2926080"/>
          </a:xfrm>
          <a:prstGeom prst="rect">
            <a:avLst/>
          </a:prstGeom>
        </p:spPr>
      </p:pic>
      <p:sp>
        <p:nvSpPr>
          <p:cNvPr id="6" name="Desna puščica 5">
            <a:hlinkClick r:id="" action="ppaction://hlinkshowjump?jump=nextslide"/>
          </p:cNvPr>
          <p:cNvSpPr/>
          <p:nvPr/>
        </p:nvSpPr>
        <p:spPr>
          <a:xfrm>
            <a:off x="10019211" y="3069771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36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ᐈ Season tree stock cliparts, Royalty Free four season tree vectors |  download on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8034" r="28721" b="7684"/>
          <a:stretch/>
        </p:blipFill>
        <p:spPr bwMode="auto">
          <a:xfrm>
            <a:off x="724902" y="2221129"/>
            <a:ext cx="1365156" cy="402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ᐈ Season tree stock cliparts, Royalty Free four season tree vectors |  download on Depositphotos®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1" t="7988" r="5151" b="7835"/>
          <a:stretch/>
        </p:blipFill>
        <p:spPr bwMode="auto">
          <a:xfrm>
            <a:off x="3628949" y="2211253"/>
            <a:ext cx="1413314" cy="40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ᐈ Season tree stock cliparts, Royalty Free four season tree vectors |  download on Depositphotos®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7401" r="74616" b="7469"/>
          <a:stretch/>
        </p:blipFill>
        <p:spPr bwMode="auto">
          <a:xfrm>
            <a:off x="6631780" y="2278760"/>
            <a:ext cx="1375751" cy="39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ᐈ Season tree stock cliparts, Royalty Free four season tree vectors |  download on Depositphotos®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2" t="9228" r="52337" b="8369"/>
          <a:stretch/>
        </p:blipFill>
        <p:spPr bwMode="auto">
          <a:xfrm>
            <a:off x="9601199" y="2273438"/>
            <a:ext cx="1345475" cy="397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82880" y="261257"/>
            <a:ext cx="834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tretjem razredu že poznate vse letne čase. Naštejmo jih:</a:t>
            </a:r>
            <a:endParaRPr lang="en-GB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404949" y="1606731"/>
            <a:ext cx="1094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</a:t>
            </a:r>
            <a:r>
              <a:rPr lang="sl-SI" b="1" dirty="0">
                <a:solidFill>
                  <a:srgbClr val="00B050"/>
                </a:solidFill>
              </a:rPr>
              <a:t>SPRING (pomlad)       </a:t>
            </a:r>
            <a:r>
              <a:rPr lang="sl-SI" b="1" dirty="0"/>
              <a:t>                </a:t>
            </a:r>
            <a:r>
              <a:rPr lang="sl-SI" b="1" dirty="0">
                <a:solidFill>
                  <a:srgbClr val="FFC000"/>
                </a:solidFill>
              </a:rPr>
              <a:t>SUMMER (poletje)    </a:t>
            </a:r>
            <a:r>
              <a:rPr lang="sl-SI" b="1" dirty="0"/>
              <a:t>                </a:t>
            </a:r>
            <a:r>
              <a:rPr lang="sl-SI" b="1" dirty="0">
                <a:solidFill>
                  <a:srgbClr val="FF0000"/>
                </a:solidFill>
              </a:rPr>
              <a:t>AUTUMN /FALL (jesen)                      </a:t>
            </a:r>
            <a:r>
              <a:rPr lang="sl-SI" b="1" dirty="0">
                <a:solidFill>
                  <a:srgbClr val="0070C0"/>
                </a:solidFill>
              </a:rPr>
              <a:t>WINTER (zima)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4"/>
    </mc:Choice>
    <mc:Fallback xmlns="">
      <p:transition spd="slow" advTm="28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6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6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6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03" objId="5"/>
        <p14:stopEvt time="14555" objId="5"/>
        <p14:playEvt time="19518" objId="7"/>
        <p14:stopEvt time="25999" objId="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70452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09897"/>
            <a:ext cx="10515600" cy="5367066"/>
          </a:xfrm>
        </p:spPr>
        <p:txBody>
          <a:bodyPr/>
          <a:lstStyle/>
          <a:p>
            <a:pPr marL="0" indent="0">
              <a:buNone/>
            </a:pPr>
            <a:r>
              <a:rPr lang="sl-SI" sz="3600" dirty="0">
                <a:solidFill>
                  <a:srgbClr val="00B050"/>
                </a:solidFill>
              </a:rPr>
              <a:t>Naloga 2:</a:t>
            </a:r>
          </a:p>
          <a:p>
            <a:r>
              <a:rPr lang="sl-SI" dirty="0"/>
              <a:t>Sedaj pa vzemite svoje zvezke in napišite naslov:</a:t>
            </a:r>
          </a:p>
          <a:p>
            <a:pPr marL="0" indent="0" algn="ctr">
              <a:buNone/>
            </a:pPr>
            <a:r>
              <a:rPr lang="sl-SI" dirty="0" err="1">
                <a:solidFill>
                  <a:srgbClr val="FF0000"/>
                </a:solidFill>
              </a:rPr>
              <a:t>Seasons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 err="1">
                <a:solidFill>
                  <a:srgbClr val="FF0000"/>
                </a:solidFill>
              </a:rPr>
              <a:t>and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 err="1">
                <a:solidFill>
                  <a:srgbClr val="FF0000"/>
                </a:solidFill>
              </a:rPr>
              <a:t>months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V e-učilnici vas čaka dokument z enakim naslovom. Vaša naloga je, da natisnete in izrežete sličice ter jih nalepite v zvezek in nato sledite navodilom. Če nimate tiskalnika, letne čase sami narišete in nato nadaljujete z navodili.</a:t>
            </a:r>
          </a:p>
          <a:p>
            <a:pPr marL="0" indent="0" algn="ctr">
              <a:buNone/>
            </a:pP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esna puščica 3">
            <a:hlinkClick r:id="" action="ppaction://hlinkshowjump?jump=nextslide"/>
          </p:cNvPr>
          <p:cNvSpPr/>
          <p:nvPr/>
        </p:nvSpPr>
        <p:spPr>
          <a:xfrm>
            <a:off x="9705703" y="4676503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919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>
                <a:solidFill>
                  <a:srgbClr val="00B050"/>
                </a:solidFill>
              </a:rPr>
              <a:t>Naloga 3:</a:t>
            </a:r>
            <a:endParaRPr lang="en-GB" sz="3200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Odpri</a:t>
            </a:r>
            <a:r>
              <a:rPr lang="en-US" dirty="0"/>
              <a:t> </a:t>
            </a:r>
            <a:r>
              <a:rPr lang="en-US" dirty="0" err="1"/>
              <a:t>spletno</a:t>
            </a:r>
            <a:r>
              <a:rPr lang="en-US" dirty="0"/>
              <a:t> </a:t>
            </a:r>
            <a:r>
              <a:rPr lang="en-US" dirty="0" err="1"/>
              <a:t>povezavo</a:t>
            </a:r>
            <a:r>
              <a:rPr lang="en-US" dirty="0"/>
              <a:t> in </a:t>
            </a:r>
            <a:r>
              <a:rPr lang="en-US" dirty="0" err="1"/>
              <a:t>reši</a:t>
            </a:r>
            <a:r>
              <a:rPr lang="en-US" dirty="0"/>
              <a:t> </a:t>
            </a:r>
            <a:r>
              <a:rPr lang="en-US" dirty="0" err="1"/>
              <a:t>delovni</a:t>
            </a:r>
            <a:r>
              <a:rPr lang="en-US" dirty="0"/>
              <a:t> list. </a:t>
            </a:r>
            <a:r>
              <a:rPr lang="en-US" dirty="0" err="1"/>
              <a:t>Klikni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besedo</a:t>
            </a:r>
            <a:r>
              <a:rPr lang="en-US" dirty="0"/>
              <a:t> in jo </a:t>
            </a:r>
            <a:r>
              <a:rPr lang="en-US" dirty="0" err="1"/>
              <a:t>povleci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mesto</a:t>
            </a:r>
            <a:r>
              <a:rPr lang="en-US" dirty="0"/>
              <a:t> </a:t>
            </a:r>
            <a:r>
              <a:rPr lang="en-US" dirty="0" err="1"/>
              <a:t>pravilnega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sl-SI" dirty="0"/>
              <a:t> (</a:t>
            </a:r>
            <a:r>
              <a:rPr lang="sl-SI" i="1" dirty="0"/>
              <a:t>najprej letne čase in nato še mesece</a:t>
            </a:r>
            <a:r>
              <a:rPr lang="sl-SI" dirty="0"/>
              <a:t>).</a:t>
            </a:r>
            <a:r>
              <a:rPr lang="en-US" dirty="0"/>
              <a:t> </a:t>
            </a:r>
            <a:r>
              <a:rPr lang="en-US" dirty="0" err="1"/>
              <a:t>Ko</a:t>
            </a:r>
            <a:r>
              <a:rPr lang="en-US" dirty="0"/>
              <a:t> </a:t>
            </a:r>
            <a:r>
              <a:rPr lang="en-US" dirty="0" err="1"/>
              <a:t>konča</a:t>
            </a:r>
            <a:r>
              <a:rPr lang="sl-SI" dirty="0"/>
              <a:t>š</a:t>
            </a:r>
            <a:r>
              <a:rPr lang="en-US" dirty="0"/>
              <a:t> </a:t>
            </a:r>
            <a:r>
              <a:rPr lang="en-US" dirty="0" err="1"/>
              <a:t>pritisni</a:t>
            </a:r>
            <a:r>
              <a:rPr lang="en-US" dirty="0"/>
              <a:t> </a:t>
            </a:r>
            <a:r>
              <a:rPr lang="en-US" dirty="0" err="1"/>
              <a:t>spodaj</a:t>
            </a:r>
            <a:r>
              <a:rPr lang="en-US" dirty="0"/>
              <a:t> FINISH in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sl-SI" dirty="0"/>
              <a:t>vpiši svoje ime ter klikni SEND.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>
                <a:hlinkClick r:id="rId2"/>
              </a:rPr>
              <a:t>https://www.liveworksheets.com/c?a=s&amp;g=3c&amp;s=TJA&amp;t=a0fajthz66&amp;m=d&amp;l=km&amp;i=oudcf&amp;r=ko&amp;db=0</a:t>
            </a:r>
            <a:r>
              <a:rPr lang="sl-SI"/>
              <a:t>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Tukaj pa smo za ta teden končali.</a:t>
            </a:r>
          </a:p>
          <a:p>
            <a:pPr marL="0" indent="0">
              <a:buNone/>
            </a:pPr>
            <a:r>
              <a:rPr lang="sl-SI" dirty="0" err="1"/>
              <a:t>See</a:t>
            </a:r>
            <a:r>
              <a:rPr lang="sl-SI" dirty="0"/>
              <a:t>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/>
              <a:t>next</a:t>
            </a:r>
            <a:r>
              <a:rPr lang="sl-SI" dirty="0"/>
              <a:t> </a:t>
            </a:r>
            <a:r>
              <a:rPr lang="sl-SI" dirty="0" err="1"/>
              <a:t>week</a:t>
            </a:r>
            <a:r>
              <a:rPr lang="sl-SI" dirty="0"/>
              <a:t>.</a:t>
            </a:r>
            <a:endParaRPr lang="en-GB" dirty="0"/>
          </a:p>
        </p:txBody>
      </p:sp>
      <p:sp>
        <p:nvSpPr>
          <p:cNvPr id="4" name="Desna puščica 3">
            <a:hlinkClick r:id="" action="ppaction://hlinkshowjump?jump=nextslide"/>
          </p:cNvPr>
          <p:cNvSpPr/>
          <p:nvPr/>
        </p:nvSpPr>
        <p:spPr>
          <a:xfrm>
            <a:off x="9601200" y="4689565"/>
            <a:ext cx="146304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78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sz="3600" dirty="0"/>
              <a:t>CORRECT! PRAVILNO.</a:t>
            </a:r>
          </a:p>
          <a:p>
            <a:pPr marL="0" indent="0" algn="ctr">
              <a:buNone/>
            </a:pPr>
            <a:endParaRPr lang="en-GB" sz="3600" dirty="0"/>
          </a:p>
        </p:txBody>
      </p:sp>
      <p:sp>
        <p:nvSpPr>
          <p:cNvPr id="4" name="Pravokotnik 3">
            <a:hlinkClick r:id="" action="ppaction://hlinkshowjump?jump=lastslideviewed"/>
          </p:cNvPr>
          <p:cNvSpPr/>
          <p:nvPr/>
        </p:nvSpPr>
        <p:spPr>
          <a:xfrm>
            <a:off x="4180114" y="3644537"/>
            <a:ext cx="4023360" cy="1476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NADALJUJ</a:t>
            </a:r>
            <a:endParaRPr lang="en-GB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88" y="2588622"/>
            <a:ext cx="3015343" cy="30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5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sl-SI" sz="3600" dirty="0"/>
          </a:p>
          <a:p>
            <a:pPr marL="0" indent="0" algn="ctr">
              <a:buNone/>
            </a:pPr>
            <a:endParaRPr lang="sl-SI" sz="3600" dirty="0"/>
          </a:p>
          <a:p>
            <a:pPr marL="0" indent="0" algn="ctr">
              <a:buNone/>
            </a:pPr>
            <a:r>
              <a:rPr lang="sl-SI" sz="3600" dirty="0"/>
              <a:t>WRONG. NAPAČNO.</a:t>
            </a:r>
          </a:p>
          <a:p>
            <a:pPr marL="0" indent="0" algn="ctr">
              <a:buNone/>
            </a:pPr>
            <a:endParaRPr lang="sl-SI" sz="3600" dirty="0"/>
          </a:p>
        </p:txBody>
      </p:sp>
      <p:sp>
        <p:nvSpPr>
          <p:cNvPr id="4" name="AutoShape 2" descr="data:image/jpeg;base64,/9j/4AAQSkZJRgABAQAAAQABAAD/2wCEAAkGBxIPEBUPEBAVFRUQEBUQFRUVFRUVFRYVFRUWFhURFhcYHSggGBolHRcYITEhJSkrLi4uFx8zODMsNygtLisBCgoKDg0OGRAQGy0lICYvLS0tLSstLS8tLS0tLS0tLS0tLS0tLS0tLS0tLS0tLS8rLS0tLS0tLS0rLS0tLS0tLf/AABEIAOoA1wMBEQACEQEDEQH/xAAbAAACAgMBAAAAAAAAAAAAAAAAAgUGAQMEB//EAEUQAAEDAgIGBQgIBAQHAAAAAAEAAgMEEQUhBhIxQVFhEyJxgZEUMkJSYqGxwQcjM0NTcoLwkrLR4WODovEVFiVkk6PS/8QAGwEAAgMBAQEAAAAAAAAAAAAAAAIBAwUEBgf/xAA2EQACAgEBBQQKAQQCAwAAAAAAAQIDEQQFEiExQRNR0fAiMmFxgZGhscHhIxVCUvEUMyRDYv/aAAwDAQACEQMRAD8A9qQAIAEACABAAgAQAIAEACABAAgAQAIAEACABAAgAQAIAEACABAAgAQAIAEACABAAgAQAIAEACABAAgDXUTsjbrSPaxo3uIaPEpZSjFZk8DRjKTxFZIOp0vpmm0evMR+GwkeLrDwuuC3amnr659x2Q2ddLnw95wyaVzu+zpGtG4ySX/0tHzWfPb8F6sTqjstf3S+SOd2P1x3wN7GvPxK5Xt+zol8v2XLZtK7/n+hf+M134sX/j/ul/r13cif6fR3P5jNx+uG+B3a14+BTLb9nVL5fsh7Noff8/0dEelc7fPpWu4lklvc4Lqht+L9aJTLZcf7ZfNHZBphTnKVskR9thLe4tuu+ra2nn1x59hzT2bdHlh+79k3SVscw1opGvHsuBt222LvhZCazFp+4451zg8SWDenEBAAgAQAIAEACABAAgAQAIAEACABAAgAQBy4jiMVMzXmkDRuvtPJoGZPYq7boVLem8FlVU7XiCyVes0mnmyp2dEz8SQAvPNrNg77rA1W3McKl8fPD7mtTs2MeNjz7FyIxuHmV2s8vmfxfd/gNgCwp6nUaiXVv2cTvW5VHCwl8iUhwaUjzA0cyB7gnjs7Uz5rHvf+yiWsqXXJ0twF+97R2XPyV8dkWdZL6/oqevh0TG/4CfxB4FP/AEeX+a+X7F/56/xEfgbxsc0+I+Srlsm5cmn8x1rodUzmlw2Vu1hPZn8Fy2aHUQ5x+XEtjqq5dTlLVyvg8Mv3hS1GScnM+hZfWaCxw2OYS1w7wrq9RZB5iyXhrDO+kxyqgycRUMG53VlA5O2O781tabbk48LOPnzzOG3Z9U+MfRf0+RZcJx2GqyY6zxtjf1Xju39y9Fp9XVevQfwMm/S2U+suHf0JNdJzggAQAIAEACABAAgAQAIAEACABAFbxnSfVcYaUCSQZOefs4+0+keQ/ssnXbVro9GPF+fmaOm0Ep+lZwX1fgQ1Hhck7+leTI87ZH7ByaNgHILzbep1ss/V8vPsRpysqojurh7F5+5YaXBo25v6555Dw/qtCnZlUOM/Sf0+XicFmssl6vAkWANFgABwAsFoRSisRWEcjbbyzN1OQwRNRij3VApqdocWEOme6+qxp9AW2vI/e21Ttbnux+J0Rpiq9+fwXf8AolbqzJz4MayMk4C6jIYNU8LH5OaD8fHaqraq7ViayPCcoeqyKqsItnGb+ydvcVkX7Ma41P4Px8fmdter6TIt7CDYixG4rKacXh8ztUk1lCFqBkzRUUrX2JyIzDhk4HcQVbXbKt5ixufAk8L0kkgIjq+uzYJwMxwEgG3tHvXptBtlSxC35mZqdnp+lV8vAt8bw4BzSCHC4INwQdhB3r0CaayjHaaeGMpIBAAgAQAIAEACABAAgDDnAC5NgBck5AAbSUZwHMpeM46+qJip3FkIyfKMnScWs4N57/j5vaW1sfx1P4+en3NvSaFQ9Ozn3d37OnCMEa1oLm2aNjd55uWdptC7H2l3y8fAfUavHow+ZPNsBYCwGwDYthYSwuRmvLeWaMQrBDDJM7zYo3yHsY0uPwUp5YJFH0Q+kfyuZtNUwtjfJ1WPYTqF3qFrs232A3OfBO13DyrxxRfXvsCRnYE2VeRUiH0RaPJWyXu6Zz5Hu3lxcQb+Cpp9TJ0av/ta6LCRWPpI0ymopGUtMQ17oxK+QtDiA5zmta0Oyv1SSSDuXRFZWSqEM8WTP0eY1JW0QkmfryMlfG91mt2Wc24aAPNc3conwZEo4ZZrpMi4MXUZJwF0ZDBz1dK2QZ5Hcd/9wuXUaeFy48+8tqtlW+HIgp4Sw6rh++IXn7K5Vy3ZczShNSWUaiEhYmI9t8jvTJjJhhmIvoHZXfATdzNpjvtezlxH+63Nm7UdT3J8jl1WkjesrhL7+8vNNUNlYJI3BzXC4I2EL1sZKSUovgYEouLcZczamFBAAgAQAIAEACABAFJx3FjWOMERtAw2e4feuHog+oPf4LzO1dp5/irfD7/r7m5otJ2a35+t09n7O3B8PAAe4ZDzG7u3+iz9Dpc/yz+Hj4E6q9+pH4kzda+TPwYuoyTgpP0r4z0NH5O09eqdq8xG0gvPedVv6jwT188jQXE8++j3DHVOIQ2HVgcKh54CM3b4u1R48E8nhMsk+B7tdc+SnBH4VQmnMjQ4GNz9eNu9mt5zey9rJIrdyXW2KeH16+081+l+mHlMU7Te8XQv9lzHOc2/Mhx/hV1VsZNwT4omMZKOWuBz/RZjop6k00hsyqsGk7BKPN/iBLe3VT2LMRZrPE9g1lz5EwGsoyBi6MhgxdRkMGirgEjbbxsPyXNqaVdDHXoW1TcGQrmrBaaeGaKYhCBkxSFIyZjCsRNDJnc08juu38Nxy6Ro4cR/Zb2ytpOp9nPkcur0qujlesvr7C+NcCAQQQRcEZgg7CF65PPFHn2scGZQAIAEACABAAgCraW4oXHyKF1i4XmcPRYfQHtO+HasXa2v7GPZx5vn4eehqbP02f5Zcunj8DiwuiBIYBZrRn2cO/8AqvL6ap3Wely5s0b7dyOepYrreyZIayMhg56+uZBG6aV2qyNus4nh8zuA3koWW8InB4PpBi0mJVZl1STIRHFGMyG3syMW2kk3PNxXXGPKKLUsIvWj9DNgpb0rWltQWh727nWyid2Z2Pbxy59dTbU1YuK7vPUsq7O2Lj1PQmSBwBBuCLjsKpUk1lHO4tPDODHcSFPEXk2NjY8OJ/e8hU3WOKxHm+RdRVvy48kVOm0bNdG6Sq1h0rT0bQfswdkh4u35/wBhq6DZ8YQ3pc2NqNRl7qPN8bwiWimMMws5ubXC4Dm7pGHh8CnnBweGVRkmuB61oFpQK6DUkd9fCAH+23YJh27+B5ELhthuvK5ENFpuqckYMXUZJwF0ZDBi6jIYI7EI7O1vW+KytbXie8uv3OuiXDBxkLhL8iEKR0zXIwEWIuCLFSngZMkNE8RMT/IpD1Td0Djw2mE9m0f7L1ux9f2keynz6eHgZm0NN/7Y/HxLct8yAQAIAEACAODHMSFLA6U5kdVjfWefNb8+wFUam9U1ubLtPS7rFBfH3FLo4SAXPOs+Rxe93Fx2rwGoulbNyZ6TCiklyRYcMj1WX3uz7t375rT0UNyvPfx8DN1Et6eO467rryUYNNXVshY6WV4Yxgu5zjYAIWW8InB41pppY/EZBFEHCFrgGMsdaR2wPcBtOdg3nxK7a693h1GSwehfRvoB5I0VdU0dO4dRhz6FpGf+YRtO4ZDffTpp3OL5nJbdnguRbsawYVEEkJH2jCBydta7uNirLa1ODi+oldrhJSK3obWGWlbrecwlhvty4+9eVh6Lce5/s1NRH0s95xYvH5ZXx0u1kY6WQcWt2A9rjYq/RVdtqMvkvL/CJcuypz1ZdqWjXpzKlMr+mzcKlZ5LX1UMT7azCZGNljJ2PAOYB5ixsolT2ixgWNri8o8hr8OqMKmjqIZWSMLrw1MJD4ZRvaSCQCRtYTxsTtWbdQ4ZUlwO6uyNi4HrOjOPsr4BMzJw6sjL3LH7xzB2g7xzuFkWQcHgbBLXVeScGLqMhgLoyGDRVi7TyzXNqVvVstq4SI4hZZ1CkJSUIQpQ6Zy1kBe3qmzmkPY4bWuGYKuptdc1JD8GsMuWj+J+VQNkOTx1JG8Ht87uO3vXvtJqFfUp/P3nnNTR2Njj06e4kl0nOCABAAgCk6Q1XlFXqD7Oly5GV20/pGXI3Xlduaven2S6eX4fM3dn07le++b+xqAXnGdjZPtFgBwFvBegjwSSMp8XkhtItKKegH1rrvIu2Jli88CR6I5n3q2uuU+QYPOKibEMfl1YYj0bXZNBIhjPrSSHJzrd+2wWhTp3yiviRKcYcz0vQ7QOnwsCedwlqCQ0PI6rC7LUiad+dtY57dgJC0qqFD3nFbc58OhbsShlfGRBMIn26riwSNvu1mm1x2EdqvWOpSUXQnT6aasdhmIxMjqGl7WPjuI5HRk67NV2YNgSDsIB2ZX69TpHUlJcmsrz9xVLjhmNFMpKpo2CrkA7A9y8Nfw1E/PVm7PjXB+z8I36FxdLWVcx3OZGOzrOcPGy1Njx9CUu/wAWU6+WFGJasUmcXR0kTtV8wc9zxtZDHqiR7d2sS9jRfZrl2erY7a7zJbMM0boxEYPJYix99YOYHF5O1z3OuXuO0uJJJzuhTknlMMI8fxPDGYNVvYRr4fPMIamFxJa1jyNSdp2h7CR1hnl4aeoqhfQrMcevnoc1Wp3bnBc0LXYfNo7iDX3c+mmyD/Xivm1wGXSMvccd1rkDymq03DHyNuqxTXtPTmyAgEG4IBBGwg7CFhtl2DN1GScBdRkMGuY9U9irtfoMaK4o4SFmtHSKUrJEcEoyEcFKHQ+BVfk9WAT9XVWjPASjzD37O9eh2JqtyfZvk/KOTX09pVvLmvt1LwvWGCCABAHJitaKeCSY/dsLhzOxo7yQO9VXWKutzfQsprdligupRcPjLWAuN3PJe8naXOzJK+e6i1zscmenx0R1xvFx2qlPihJReCcDt63N7Jm4KVgGjVNUYnK50QexjTK8SEvDnyO6oIcbEWubcgtTZcpXNylyXL7E6pKutJc2erQRNY0MY0Na0WDWgAAcABsW6ZBSIcWNbjxhB+owyJzR7VXKzrOH5Yy5vEazuK6FU+ycymVqVig+uS61lUyGN00rwxkbS97nGwa1ouSVzlx4E/GBVTUWKhuoZcYaBuPRmd/VNvYAB71rOzf0az08GcMG/wDkSgvf8y9aGEuifMRYzSuk8XE/NfN7J71spefPE9ZasKMSS+jjzqob+nafFmS3NjP+A49peuglxno9IXQyG0Zwplidz/KH59hGR/KFvQpc62480Y9t0a2t7kzp0q+kXD8PhdIamOWSx1IYnte9zs7A6t9RvtHLtOS5y48kosRlrsFrKipzc+apkB3dbVk6oOwB7nADdZaukb7FpmPfw1kcdcZ8+49hnwVuJYRFBNk+Skhe1x2smEYLX+O3iCRvWTbBSyjarm4tMrGgVW51J0EotJRyPpXg7QYzkO4dX9K8nrYblr9prR4rJM1FZq5N8Vl2anDxE6a6c8Wcbqx/rKjtrH1OhUw7gFW7YTdK7ZtYbB0x7jfHJrdqFLJVKOAIUMhClKxhCFAyOTEIS9hA2jrNI2hwzFldTNwmpFiLvg1d5RTxzeuwE8nDJw8QV9Cot7WuM+88zfV2Vkod3lHarioEAVjTia7Yacfey67vyRi5B7yPBY22rtyjdXXz9zT2ZDM5T7l9yGkK8UjZia2uTNDtHfTzkRv5MJHIro01jUZI47YJyTD6PWjWqZN5qBH3Rty/mXrtjxSoz588Tg2g8ySL2FrGWeFYFNI6CvMLi2olqayRrgbOEpLg0g7jcDNbUa29Pw7vwYureNRGb5LH3IjQyqqdJKl1Bi2ITCKKIydGwRxF72OaA11mWJFyesCcst5WNus2HKK6nVjFFHFURYdSO14sOBu/LrTTawjBI9Kxe/LJPtO9UaPd5Nr/AH9BNl6d2aqVj4rP0XL64+R6Xg9N0ULGDc0f291l4BT6956O15kaNC5eir6mE/esZKP8slh/mW7sSxbso+fPE59oRzGMvPEjfpShNJX0uKW+rfEaGZ25nWMkTjyJLhfkF63QWJS3Wee1lXaQweanRH/qTKpgilpjUtnfG9wHV1w98RbbMbQNuVrqy7Z1naPd5FVWqUIKM08r6l602ro8UmhwuhZqmpc1shaGjUia7WklIGQsBbPbs4J9yWmqam+L8/UIxV1ysSxg9ejYGNDWiwaA0DgALALJNA83wlgOI4hKw9WSdrdUbA6IFr3dpJJXldq3KVu6umfP0Nmqvdqi2b5WEGx3LzbTTwzRi0+KOdwTItTGYFDIZ1U7c+xEFxKJvgbyrGVCFIxhHJRkI5Sh0SehE1unpz93IJW/lkGwdhHvXs9iXb9Li+nn8GVtOvEoz7+HyLQtoywQBScfl6SvcN0ELI/1P65PgQvJ7etzaod3+/yb2z4btGe9vwNDmXXneR2J4EbCeCklzR1FoETxvLfgr6WlFrqUNtzTNegkuqalm8VGv3PaLfBew2PJOjHnzwODXx9JMvkD7haxltHiemmj9XhdbLU08L5aaqldPeNpeY5Hm8jXtbmBe5DtliBtWzoNZXGO5Yc1tMZ8zXhVRiOIHoqSke0uydPM0siYPWuR1yOAueStv1dMPU4s5FoIt+wksAwSMTCKJxkjp3OL5jtqJ3W6Wc8tjWjPIA3JJJ+fba1zvs3FyPV6OhaenPV+UXkBYyRJXMbeaSqirGg2Y7rgb43dV/bbb3rr0F/Y3rPJlrj2tLj59hd6mKCtp3QTNbJFMyxG5zTYhwI2HYQRmCAQvYxlyaMOcOjPO6j6Hnh1qbE3MiOxskXSOaOGsHtB8AtKvad0I7vh+Uynsy56G6G02FNcYy6SaX7SeSxe4D0Rua3kOVybLitula8yHjHHIkMfxhtNA+Y+g0kDi7Y1vebBc1tirg5Mvqqc5KJTdEqZzYi5/nPOs4naXO6zr+IXibZ9pZKRt3YSUUTMsQdtConBS5lcZuPI5XUI3EqrsUXK99wNowN5KjskS7mzZq2yCnGBM5FKVgIUjGQhSMZCFSh0PgEmpXs/xoXx97Ov8AvQbBsxa49/+/wcu0I71Ge5rwLuvWmCCAPPtfXqKiTjUvaOxnVC8LtWe9qZHpaI7tMF7EdDVlsZjhShBtW4txFk6IISiqfJKzWfkycCJx3CRvmE8rZd69FsbUqEtx9SvV178Mov1LVL05jyiSMdQCpKnEpelWkpqCaKide/VmmbsAO2OM73Hju94x9obRjXHchzNHSaT++w2YVQNp4wxo2DNeay28vmdVk95ncAmRUc+I0YmjLbZ7r7DxB5FDjnkPXPckQGB4u6hd5NOT0WtaN59DjE/gOB+Wze2btBNdnZ5/RGp0296cS5R4hcXByOd1uZM1wFnxINaXOcAALkk2AHElDaSyyVXnkUyurXYlM1rAegiddt8ukePTPsj+vd5vaev3/46zU09CqjvSLLTwCNoaN2/id5WQo4WBJS3nkchQwEKRjCFIxkIUrGEKRkiFKxkIUjGRrchDo0xv1Kqmf/ANwGfxgtWpsie7qY+fZ+SvULepmvZ9uJ6AvcnmwCAPN8JdrR6/rve7xcV881ct62TPVYwkjvauQRmwJkIOEyFOLE6AStN23uLOHHmOathNxeUPCXRkZSzVVONWKZrmjINmaSW8tYZrZo2xZBYfESelhJ5Nkpq6vqSzdQ7Y4hqNPJzjnbkUt+1rbFhER01VfEmsLw1kDQABccNg7P6rOy28vmLZZvcFyJC9hc7k6KTXT1sUh1WSsceDXtJ8AU+60Di1zR1hMhDixHCmTg3AuRY5XB5Eb1Dhl5XBlldzhw6FfOjM0R+pkkYODJBq/wuV9er1NawmXOdM+YzNF5JCDPI99je0j7gdjWpbNTqLfWYKyqHqosVHQshFmjda/yHAclSoJFM7HN8Ta5QxRSkZJrKRjClKxkaykYyFKVjI1lIyUIUjGNbkIsRy1WT4Dwqoj/AKl37Of/AJEfevuiLP8Arl7n9j0Re+PMGCgDzbA/sGdh/mK+c6j/ALGesnzJFq5ypmwJkIO1MhWOE6IAxNOZaD2gJyN5rkbWNAyAt2JkIzY1OhWQkrfLpnRknyeB2q6xt0sm9tx6I/e63QvQWerLP+uOer+h3T4BTPbq9E1pGxzBqOB3EEfNCnJFatmnzNNLWyUsggqnazHm0U/E/hycHc1ZhPiiZRU1vR+KJ8KEc411JArkrJEKVjCOSMYQpWSIUjGQhSMZCFIxkIUrGRrKRkiFKxjUUFiOeqb14B61VEP9S0Nnx/8AIh7/AMoWb/jn7n9j0Ne8PMgEAebYO20Qb6rnt8HFfO9VHdtaPVt54kg1cpWzYEyEHCZCscJ0QxwmQrHCdCs5MYrOggfINobZv5nZN95v3K2uO9JImEd6SRswej6CBkW8C7jxcc3HxTylvSyLOW9Js72lBWa6ylZPG6KQXa4WPyI4EJ4vAKTi8ojsFq3xvNFObvYLxPP3se79Q39nK6sfFZQ9kU1vx+PsZN3S5KMGCVBIpKVkiFKxhCkYwhSMkQpWMhCkYyEKVjIQpGMjW8pRlzFjbdPCOWNJ4MPj1qqlZ/jiT+AF3yWts6vOqgvPf+Ci2WKJv2YL0vZnnwQB56xmpNUR+rUyEflcdZvuXhNqQ3dRJHpqZb1UH7EdDVmsZmwIQjHCdCscJkKOE6IHBTIUisW+sqKeDcHmd3YwdW/Im4XRXwjKXwGjwi38CaBSIpGBToUcFSQR+N0BmYHRnVliOvE7g4eieR2eCsjLA9ct18eT5m3CMRFREJLWcDqvbva8ec0/veiSwyJw3Xg7SUuRcCkpQEKVjCkpWShCkGFKVjIQpWMIUjJEKRjI1P4KEsjx7zop4l21VlU5GMNZr4k3/Ahe/vdZnzK2Nkw3tTJ93n8lGqlu6X3v9/guK9OYoIApGPRdHXv4Twsk/UzqEeAuvJbeqxap9/8Ar8G9s+e9RjuePyIF59nUxwoQjHCdCjhOiBwmQo4KZEMiqD6ysnk3RMZA3v6zveuiXCuK+I0uEEiaBVaZSMCnyQZBU5IwZumyQa4YGMc5zWgGQ6ziN52XKlyyS23zNl0uSDF1GSTBKjJIhKRkikpWMhClYyFKVkiFIxhClYxiJlzdXVQCTwiQhbYXO4X8FpVxUVlnLJ5eEa9DI9eSpqD6UghH6Bd3vcFr7DrfZysfX/f5KtpyxuVrpxLStwygQBWdOILMiqR9xJqu/JJ1SfG3isfbNHaUby6fn94NLZlmJuHevqiJaV4s2GbGlKVscJkKOCmQrGBTogcFMQcWDUromyF9taSZ8hsb5E5e4e9XTmm1juCbzgkgUpWZBUpkDApskYM3U5ALoyQF0ZJMEqMk4FJS5JFJUEikpWyRSUrGEJSskQlIxkKiKyyTrp4lo01lE5GMbqRDA528jL9+A71fqOFagucuHw6kaeO/ZnuJfRmiMFLGw+cW67uOs/rEHsvbuXqdHV2VMY+eJl6uztLpS88CUXSc4IA56+lbPE+F2yRhaeVxke459ySyCsg4vqPXNwmpLoUGgc4AxvyfC4xPHNuV18+1VLqtcWenTUkpLkzsBXMK0bAUIRjApkKOCmRAwKZEDAphRgU2SBrqckYM3UkGbqcgF0ZALoyBi6gDBKjJOBSVDZIpKUYUlKyRCUrJFJSsY2QsuuumsSciSp4lqU1nHOREVTPLK2OnGbIz0knDUYdh/M7LwU6Wv/k6v/5j+Of14F7l2Gncur/Pgi6r1ZhggAQAIAp2llH0M7aoDqTWil5PHmPPaMu7mvObc0mUrY/E2dm3b0XU+nFe45AV5Y0WjYClK2MCpQo4KZMgYFNkgYFMQMCmyQZBU5IwZupyQZujIYC6nJGAuoyTgxdGQMEqMk4FJUZJMEpckikpckiEpWSZY25VlUN55BvB308a1KazmnIbFasQRFxNiQe4bz+95V+ps7KvEfWfBeIlFfaT9iG0Ow8xxGokFpKkh9vVjHmN8M+8cFs7L0vYUpvm/t54nPtC/tLN1cl9+pYFpnACABAAgDnr6Rk8ToZBdr26p+RHMGx7kllcbIuEuTHrsdclKPNFDia+J7qaXz4sr+uz0XjtC8HrtLLT2uLPS12Rtgpx6nSCuElocFQI0OCmTFGBUpkYMgpskDAqckGbpskGboyBm6nIBdGQC6MgYuoyBglRkDBKjJIpKjJIpKXJJhEVvMk6qeJaNNZRORINIY0udkB+7LRW7XFylyRzcZy3UQdLAcRqusPqYSDJwcR5sI48T38lGztPLVXdtYuC+3ReP7Om+xaardj6z8t+Bd16owgQAIAEACABAEHpRg5qGCWL7aHNntt3xHt3c+1Z+0NEtTXw5rl4eB26LVdjLEvVf09pWKWoEjbjIg2IO1pG1pXh7K3CW6zeaOkFVCNDAqBWhgVORRgU2QMgqckYGBU5IC6nJBm6MgF1OQC6jIGLoyBi6jJJglRknBglRkkUlRzJwbYGLsprK5yJKFgAucgMytOuKSyzkm23hENiNU+qlbS0+0533Mbvld8hz5qmEJa61Qj6q85Z1RUdPW7J8/PBFtwvD2U0TYYxk3aTtc47XHmV66mmNMFCJiXWytm5yOtWlQIAEACABAAgAQBV9JsEdrGrpm3f97GPvAPSb7Y9/btxdqbOVy7SC4+fPt95qaHWbv8AHPl0fd+iFpqhsjQ5puD7jwPNePnBxeGa7RvBSCtDAqBWhgUC4GupyQF1OQM3U5IwZupyGAujIYC6MhgxdRkMGLqMkmLqMgYJUEpGYm3K6KoBJ4JGBlszuWlVBJZZyTlkjK+ufO8U1MNZx8APxHnc0cOzkERjPWTVdfq/f9eeZfGEaI9pZ59i9pZsCwdlJHqg6z39aSQ7XO+QG4L1el0sNPDdj8WY2p1ErpZfLoiSXSc4IAEACABAAgAQAIAEAVrHtHS5xqKWwkOb49jJefsv571kbQ2XG9OUPW+/7NLSa7c9Czl3936ICnqQ4lpBa9uTmOFnNPMLyF1E6pYkjZWGso6AVSQ0MCowLgyCoIwNdBGAujJGDN1OQwF0ZDAXRkMGLqMhgxdBODBKCcGGi5VkI5YN4R2xgNF3GwG9d0IqKyznk23hHG2SaucYqYWjabPlPmjs9Z3L/ddun0lureOUfPPw+YTnXplvT4y7vP3LVhGEx0rNSMZnN7zm554uPyXqNPp4UR3YIxr753SzL/R3q8pBAAgAQAIAEACABAAgAQAIAi8ZwKKqzddsjfNlbk8cj6w5H3Ll1Ojq1CxJce86dPqrKX6PLuKnXUlRSfbM14x99GLi3tt2t+HavLazZFtPGPFefl54m1Rq67uC4PufniYhna8XaQRyWRKLjwZ04NoclFwZuowRgzdGCMBdGAwF0YDAXRgMBdGAwYJRgnAKQNbq5jCGNBkkOxjBrOJ7ti7aKZTeIrLEkuGXwXtJKj0clqCH1jtVm0QMP87h8B4heh0uyOKld8vPn2mfbr4wW7T82WmCFsbQxjQ1rRYNAsB3LdjFRWEuBlSk5PLfE2KSAQAIAEACABAAgAQAIAEACABAAgAQBB4hotTykvaDE8+lEdW/a3YVw37Oou5rD9h2U662vhnK9pC1Gj9ZF5hZO0f5cnger71iX7BmuNbz59viaNe0apetlfVefgR81Q6L7aGWPm5h1e5wyKyrdn31+tE7IWQn6skwjr43bJG+NviuV1TXQfBubIDsIPekwwwNrIIwK6YDa4DtIUqLfInBzyYlE3bIO7rfBOqZvkicG6COom+xppCPWeOjb23dtXfTsnUWdPPxKJ6mmHrSX3+xKUuikr86mfVH4cOXi85+5bOn2FCPGx/Lz+Dgt2muVcfi/AsWHYZDTN1YYw3iRm49rjmVtVUV1LEFgzbbp2vM3k7FaVAgAQAIAEACABAAgAQAIAEACABAAgAQAIAEACABAHHUYXBJ58EbjxLGk+NrqqVFcvWin8C2N9kfVk18Tik0VonbadvcXt+BVMtDp5c4/ctWtvX932Nf/J9F+B/7Jf8A6S/07Tf4/V+I39Q1H+X0XgbotGKNuymZ36zv5iU8dFRHlBCvW3v+5khTUUUX2cTGflY1vwCvhXCHqpL3FErJz9Zt+9m9OICABAAgAQAIAEACABAAgAQAIAEACABAAgAQAIAEACABAAgAQAIAEACABAAgAQAIAEACABAAgAQAIAEACABAAgAQAIAEACABAAgAQAIAEACABAAgAQAIAEACABAAgAQAIAEACABAAgA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35" y="3738563"/>
            <a:ext cx="2438400" cy="2438400"/>
          </a:xfrm>
          <a:prstGeom prst="rect">
            <a:avLst/>
          </a:prstGeom>
        </p:spPr>
      </p:pic>
      <p:sp>
        <p:nvSpPr>
          <p:cNvPr id="6" name="Pravokotnik 5">
            <a:hlinkClick r:id="" action="ppaction://hlinkshowjump?jump=lastslideviewed"/>
          </p:cNvPr>
          <p:cNvSpPr/>
          <p:nvPr/>
        </p:nvSpPr>
        <p:spPr>
          <a:xfrm>
            <a:off x="3357154" y="3853543"/>
            <a:ext cx="5277395" cy="1384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/>
              <a:t>TRY AGAIN. POSKUSI PONOVNO.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534113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13509" y="261257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  <a:p>
            <a:r>
              <a:rPr lang="sl-SI" dirty="0"/>
              <a:t>POSLUŠAJMO in PONOVIMO. </a:t>
            </a:r>
            <a:r>
              <a:rPr lang="sl-SI" dirty="0">
                <a:solidFill>
                  <a:srgbClr val="FF0000"/>
                </a:solidFill>
              </a:rPr>
              <a:t>LET‘S LISTEN TO SOME SONGS</a:t>
            </a:r>
            <a:r>
              <a:rPr lang="sl-SI" dirty="0"/>
              <a:t>: </a:t>
            </a:r>
            <a:endParaRPr lang="en-GB" dirty="0"/>
          </a:p>
        </p:txBody>
      </p:sp>
      <p:pic>
        <p:nvPicPr>
          <p:cNvPr id="6" name="Slika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3" y="2115136"/>
            <a:ext cx="5670254" cy="3162257"/>
          </a:xfrm>
          <a:prstGeom prst="rect">
            <a:avLst/>
          </a:prstGeom>
        </p:spPr>
      </p:pic>
      <p:pic>
        <p:nvPicPr>
          <p:cNvPr id="7" name="Slika 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9" y="2115136"/>
            <a:ext cx="5080239" cy="3174273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EEB9B626-E523-4422-A530-CE352974D70C}"/>
              </a:ext>
            </a:extLst>
          </p:cNvPr>
          <p:cNvSpPr txBox="1"/>
          <p:nvPr/>
        </p:nvSpPr>
        <p:spPr>
          <a:xfrm>
            <a:off x="6604164" y="5423456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https://www.youtube.com/watch?v=_BkkzF9z4-g</a:t>
            </a:r>
          </a:p>
        </p:txBody>
      </p:sp>
      <p:sp>
        <p:nvSpPr>
          <p:cNvPr id="9" name="TextBox 8">
            <a:hlinkClick r:id="rId2"/>
            <a:extLst>
              <a:ext uri="{FF2B5EF4-FFF2-40B4-BE49-F238E27FC236}">
                <a16:creationId xmlns:a16="http://schemas.microsoft.com/office/drawing/2014/main" id="{79CC86D1-5186-4FDA-BEBE-611D697B6AEE}"/>
              </a:ext>
            </a:extLst>
          </p:cNvPr>
          <p:cNvSpPr txBox="1"/>
          <p:nvPr/>
        </p:nvSpPr>
        <p:spPr>
          <a:xfrm>
            <a:off x="363979" y="5423456"/>
            <a:ext cx="5670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https://www.youtube.com/watch?v=ksGiLaIx39c&amp;feature=emb_title</a:t>
            </a:r>
          </a:p>
        </p:txBody>
      </p:sp>
    </p:spTree>
    <p:extLst>
      <p:ext uri="{BB962C8B-B14F-4D97-AF65-F5344CB8AC3E}">
        <p14:creationId xmlns:p14="http://schemas.microsoft.com/office/powerpoint/2010/main" val="32521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4"/>
    </mc:Choice>
    <mc:Fallback xmlns="">
      <p:transition spd="slow" advTm="28834"/>
    </mc:Fallback>
  </mc:AlternateContent>
  <p:extLst>
    <p:ext uri="{E180D4A7-C9FB-4DFB-919C-405C955672EB}">
      <p14:showEvtLst xmlns:p14="http://schemas.microsoft.com/office/powerpoint/2010/main">
        <p14:playEvt time="11003" objId="5"/>
        <p14:stopEvt time="14555" objId="5"/>
        <p14:playEvt time="19518" objId="7"/>
        <p14:stopEvt time="25999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18011" y="287383"/>
            <a:ext cx="1099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KAJ PA MESECI V LETU, JIH ŠE ZNATE? </a:t>
            </a:r>
            <a:r>
              <a:rPr lang="sl-SI" dirty="0">
                <a:solidFill>
                  <a:srgbClr val="FF0000"/>
                </a:solidFill>
              </a:rPr>
              <a:t>LET‘S CHECK. </a:t>
            </a:r>
            <a:r>
              <a:rPr lang="sl-SI" dirty="0"/>
              <a:t>PREVERIMO:</a:t>
            </a:r>
            <a:endParaRPr lang="en-GB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418010" y="1280160"/>
            <a:ext cx="1156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POSLUŠAJTE PESMICI IN ZAPOJTE. </a:t>
            </a:r>
            <a:r>
              <a:rPr lang="sl-SI" dirty="0">
                <a:solidFill>
                  <a:srgbClr val="FF0000"/>
                </a:solidFill>
              </a:rPr>
              <a:t>LISTEN AND SING</a:t>
            </a:r>
            <a:r>
              <a:rPr lang="sl-SI" dirty="0"/>
              <a:t>:</a:t>
            </a:r>
            <a:endParaRPr lang="en-GB" dirty="0"/>
          </a:p>
        </p:txBody>
      </p:sp>
      <p:pic>
        <p:nvPicPr>
          <p:cNvPr id="4" name="Slika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2549936"/>
            <a:ext cx="5318564" cy="3312247"/>
          </a:xfrm>
          <a:prstGeom prst="rect">
            <a:avLst/>
          </a:prstGeom>
        </p:spPr>
      </p:pic>
      <p:pic>
        <p:nvPicPr>
          <p:cNvPr id="9" name="Slika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68" y="2562415"/>
            <a:ext cx="5356671" cy="3299768"/>
          </a:xfrm>
          <a:prstGeom prst="rect">
            <a:avLst/>
          </a:prstGeom>
        </p:spPr>
      </p:pic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1E30832B-586D-438F-9BB7-F6F15E6BE749}"/>
              </a:ext>
            </a:extLst>
          </p:cNvPr>
          <p:cNvSpPr txBox="1"/>
          <p:nvPr/>
        </p:nvSpPr>
        <p:spPr>
          <a:xfrm>
            <a:off x="310242" y="5916282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https://www.youtube.com/watch?v=EiQjQMpgQlY</a:t>
            </a: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04F3CDCE-BE44-4CE6-982F-6B58A52A3392}"/>
              </a:ext>
            </a:extLst>
          </p:cNvPr>
          <p:cNvSpPr txBox="1"/>
          <p:nvPr/>
        </p:nvSpPr>
        <p:spPr>
          <a:xfrm>
            <a:off x="6621968" y="5916282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https://www.youtube.com/watch?v=v608v42dKeI</a:t>
            </a:r>
          </a:p>
        </p:txBody>
      </p:sp>
    </p:spTree>
    <p:extLst>
      <p:ext uri="{BB962C8B-B14F-4D97-AF65-F5344CB8AC3E}">
        <p14:creationId xmlns:p14="http://schemas.microsoft.com/office/powerpoint/2010/main" val="4134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4"/>
    </mc:Choice>
    <mc:Fallback xmlns="">
      <p:transition spd="slow" advTm="28834"/>
    </mc:Fallback>
  </mc:AlternateContent>
  <p:extLst>
    <p:ext uri="{E180D4A7-C9FB-4DFB-919C-405C955672EB}">
      <p14:showEvtLst xmlns:p14="http://schemas.microsoft.com/office/powerpoint/2010/main">
        <p14:playEvt time="11003" objId="5"/>
        <p14:stopEvt time="14555" objId="5"/>
        <p14:playEvt time="19518" objId="7"/>
        <p14:stopEvt time="25999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12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666206"/>
            <a:ext cx="10515600" cy="5510757"/>
          </a:xfrm>
        </p:spPr>
        <p:txBody>
          <a:bodyPr/>
          <a:lstStyle/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r>
              <a:rPr lang="sl-SI" sz="3200" dirty="0"/>
              <a:t>POGLEJMO ŠE, KAKO MESECE UVRSTIMO V LETNE ČASE: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4" b="51019"/>
          <a:stretch/>
        </p:blipFill>
        <p:spPr>
          <a:xfrm>
            <a:off x="3252651" y="3679137"/>
            <a:ext cx="2449880" cy="29862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5" r="50568"/>
          <a:stretch/>
        </p:blipFill>
        <p:spPr>
          <a:xfrm>
            <a:off x="6451007" y="3679137"/>
            <a:ext cx="2396511" cy="296894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 b="49499"/>
          <a:stretch/>
        </p:blipFill>
        <p:spPr>
          <a:xfrm>
            <a:off x="318354" y="3679137"/>
            <a:ext cx="2359532" cy="29862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2" t="49343"/>
          <a:stretch/>
        </p:blipFill>
        <p:spPr>
          <a:xfrm>
            <a:off x="9382135" y="3709227"/>
            <a:ext cx="2310465" cy="29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3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20540" y="162197"/>
            <a:ext cx="3550920" cy="1325563"/>
          </a:xfrm>
        </p:spPr>
        <p:txBody>
          <a:bodyPr>
            <a:normAutofit/>
          </a:bodyPr>
          <a:lstStyle/>
          <a:p>
            <a:pPr algn="ctr"/>
            <a:r>
              <a:rPr lang="sl-SI" sz="6600" b="1" dirty="0">
                <a:latin typeface="Britannic Bold" panose="020B0903060703020204" pitchFamily="34" charset="0"/>
              </a:rPr>
              <a:t>SPRING</a:t>
            </a:r>
            <a:r>
              <a:rPr lang="sl-SI" sz="5400" b="1" dirty="0">
                <a:latin typeface="Britannic Bold" panose="020B0903060703020204" pitchFamily="34" charset="0"/>
              </a:rPr>
              <a:t>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                                                         </a:t>
            </a:r>
          </a:p>
          <a:p>
            <a:pPr marL="0" indent="0" algn="ctr">
              <a:buNone/>
            </a:pPr>
            <a:r>
              <a:rPr lang="sl-SI" dirty="0"/>
              <a:t>  </a:t>
            </a:r>
          </a:p>
          <a:p>
            <a:pPr algn="ctr"/>
            <a:endParaRPr lang="sl-SI" dirty="0"/>
          </a:p>
        </p:txBody>
      </p:sp>
      <p:pic>
        <p:nvPicPr>
          <p:cNvPr id="3074" name="Picture 2" descr="Family Picnic In Spring Nature -Clip Art Royalty Free Cliparts, Vectors,  And Stock Illustration. Image 93332341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0" b="100000" l="77" r="98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3311" y="312327"/>
            <a:ext cx="2140746" cy="189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Bird Singing Sticker by Home Brew Agency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0" y="903524"/>
            <a:ext cx="2852039" cy="285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rry Blossom Recipies | Animal Crossing Tradi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5" y="4298106"/>
            <a:ext cx="3664529" cy="221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342709" y="3001058"/>
            <a:ext cx="39415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spring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</a:p>
          <a:p>
            <a:r>
              <a:rPr lang="sl-SI" sz="2400" dirty="0"/>
              <a:t>Kateri so pomladni meseci?</a:t>
            </a:r>
          </a:p>
          <a:p>
            <a:r>
              <a:rPr lang="sl-SI" sz="2400" dirty="0">
                <a:solidFill>
                  <a:srgbClr val="00B050"/>
                </a:solidFill>
              </a:rPr>
              <a:t>SPRING MONTHS:</a:t>
            </a:r>
          </a:p>
          <a:p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MAREC   </a:t>
            </a:r>
            <a:r>
              <a:rPr lang="sl-SI" sz="2400" dirty="0" err="1">
                <a:solidFill>
                  <a:srgbClr val="00B050"/>
                </a:solidFill>
              </a:rPr>
              <a:t>March</a:t>
            </a:r>
            <a:endParaRPr lang="sl-SI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APRIL      </a:t>
            </a:r>
            <a:r>
              <a:rPr lang="sl-SI" sz="2400" dirty="0" err="1">
                <a:solidFill>
                  <a:srgbClr val="00B050"/>
                </a:solidFill>
              </a:rPr>
              <a:t>April</a:t>
            </a:r>
            <a:endParaRPr lang="sl-SI" sz="24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MAJ        </a:t>
            </a:r>
            <a:r>
              <a:rPr lang="sl-SI" sz="2400" dirty="0" err="1">
                <a:solidFill>
                  <a:srgbClr val="00B050"/>
                </a:solidFill>
              </a:rPr>
              <a:t>May</a:t>
            </a:r>
            <a:endParaRPr lang="en-GB" sz="2400" dirty="0">
              <a:solidFill>
                <a:srgbClr val="00B050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E195A3-2720-4C98-943D-AE51BD261E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75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8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4"/>
    </mc:Choice>
    <mc:Fallback xmlns="">
      <p:transition spd="slow" advTm="2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  <p:extLst>
    <p:ext uri="{E180D4A7-C9FB-4DFB-919C-405C955672EB}">
      <p14:showEvtLst xmlns:p14="http://schemas.microsoft.com/office/powerpoint/2010/main">
        <p14:playEvt time="1" objId="4"/>
        <p14:stopEvt time="1788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-1197476" y="565314"/>
            <a:ext cx="6934200" cy="1325563"/>
          </a:xfrm>
        </p:spPr>
        <p:txBody>
          <a:bodyPr>
            <a:normAutofit/>
          </a:bodyPr>
          <a:lstStyle/>
          <a:p>
            <a:pPr algn="ctr"/>
            <a:r>
              <a:rPr lang="sl-SI" sz="6600" b="1" dirty="0">
                <a:latin typeface="Britannic Bold" panose="020B0903060703020204" pitchFamily="34" charset="0"/>
              </a:rPr>
              <a:t>SUMMER</a:t>
            </a:r>
            <a:r>
              <a:rPr lang="sl-SI" sz="5400" b="1" dirty="0">
                <a:latin typeface="Britannic Bold" panose="020B0903060703020204" pitchFamily="34" charset="0"/>
              </a:rPr>
              <a:t> </a:t>
            </a:r>
          </a:p>
        </p:txBody>
      </p:sp>
      <p:pic>
        <p:nvPicPr>
          <p:cNvPr id="4100" name="Picture 4" descr="Top Hot Weather Girl Stickers for Android &amp; iOS | Gfycat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4580" y="265316"/>
            <a:ext cx="1409160" cy="117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60" y="3373856"/>
            <a:ext cx="3192643" cy="3235592"/>
          </a:xfrm>
          <a:prstGeom prst="rect">
            <a:avLst/>
          </a:prstGeom>
        </p:spPr>
      </p:pic>
      <p:pic>
        <p:nvPicPr>
          <p:cNvPr id="4108" name="Picture 12" descr="Swimmer Swimming Sticker by Lima2019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40" y="12907"/>
            <a:ext cx="2489081" cy="248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each Summer Clip Art, PNG, 800x798px, Beach, Area, Art, Leisure, Organism  Download F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5366" y1="19674" x2="65366" y2="19674"/>
                        <a14:foregroundMark x1="65366" y1="19674" x2="65366" y2="19674"/>
                        <a14:foregroundMark x1="75244" y1="21429" x2="75244" y2="21429"/>
                        <a14:foregroundMark x1="60488" y1="21429" x2="60488" y2="21429"/>
                        <a14:foregroundMark x1="70732" y1="36090" x2="70732" y2="36090"/>
                        <a14:foregroundMark x1="68049" y1="34712" x2="68049" y2="34712"/>
                        <a14:foregroundMark x1="78171" y1="35714" x2="78171" y2="35714"/>
                        <a14:foregroundMark x1="78171" y1="35714" x2="78171" y2="35714"/>
                        <a14:foregroundMark x1="59878" y1="50877" x2="59878" y2="50877"/>
                        <a14:foregroundMark x1="44878" y1="9398" x2="44878" y2="9398"/>
                        <a14:foregroundMark x1="50732" y1="5764" x2="50732" y2="5764"/>
                        <a14:foregroundMark x1="53171" y1="18045" x2="53171" y2="18045"/>
                        <a14:foregroundMark x1="39512" y1="14160" x2="39512" y2="14160"/>
                        <a14:foregroundMark x1="30366" y1="7393" x2="30366" y2="7393"/>
                        <a14:foregroundMark x1="24634" y1="9900" x2="24634" y2="9900"/>
                        <a14:foregroundMark x1="39268" y1="6015" x2="39268" y2="6015"/>
                        <a14:foregroundMark x1="67195" y1="11028" x2="67195" y2="11028"/>
                        <a14:foregroundMark x1="73293" y1="17544" x2="73293" y2="17544"/>
                        <a14:foregroundMark x1="84390" y1="21930" x2="84390" y2="21930"/>
                        <a14:foregroundMark x1="78537" y1="15414" x2="78537" y2="15414"/>
                        <a14:foregroundMark x1="73049" y1="8396" x2="73049" y2="8396"/>
                        <a14:foregroundMark x1="59878" y1="5514" x2="59878" y2="5514"/>
                        <a14:foregroundMark x1="58780" y1="9900" x2="58780" y2="9900"/>
                        <a14:foregroundMark x1="50488" y1="13033" x2="50488" y2="13033"/>
                        <a14:foregroundMark x1="88415" y1="22180" x2="88415" y2="22180"/>
                        <a14:foregroundMark x1="73780" y1="35965" x2="73780" y2="35965"/>
                        <a14:foregroundMark x1="65122" y1="32080" x2="65122" y2="32080"/>
                        <a14:foregroundMark x1="32683" y1="25815" x2="32683" y2="25815"/>
                        <a14:foregroundMark x1="96585" y1="55263" x2="96585" y2="55263"/>
                        <a14:foregroundMark x1="93780" y1="55263" x2="93780" y2="55263"/>
                        <a14:foregroundMark x1="96098" y1="59148" x2="96098" y2="59148"/>
                        <a14:foregroundMark x1="95610" y1="61529" x2="95610" y2="61529"/>
                        <a14:foregroundMark x1="64146" y1="6892" x2="64146" y2="6892"/>
                        <a14:foregroundMark x1="44146" y1="2381" x2="44146" y2="2381"/>
                        <a14:foregroundMark x1="55976" y1="2381" x2="55976" y2="2381"/>
                        <a14:foregroundMark x1="42073" y1="17293" x2="42073" y2="17293"/>
                        <a14:foregroundMark x1="26585" y1="11028" x2="26585" y2="11028"/>
                        <a14:foregroundMark x1="30366" y1="11028" x2="30366" y2="1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01" y="2443284"/>
            <a:ext cx="4632960" cy="4508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39634" y="2501988"/>
            <a:ext cx="3265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summer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 </a:t>
            </a:r>
            <a:r>
              <a:rPr lang="sl-SI" sz="2400" dirty="0"/>
              <a:t>Kateri so poletni meseci?</a:t>
            </a:r>
          </a:p>
          <a:p>
            <a:r>
              <a:rPr lang="sl-SI" sz="2400" dirty="0">
                <a:solidFill>
                  <a:srgbClr val="FFC000"/>
                </a:solidFill>
              </a:rPr>
              <a:t>SUMMER MONTHS:</a:t>
            </a:r>
          </a:p>
          <a:p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JUNIJ         </a:t>
            </a:r>
            <a:r>
              <a:rPr lang="sl-SI" sz="2400" dirty="0" err="1">
                <a:solidFill>
                  <a:srgbClr val="FFC000"/>
                </a:solidFill>
              </a:rPr>
              <a:t>June</a:t>
            </a:r>
            <a:endParaRPr lang="sl-SI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JULIJ          </a:t>
            </a:r>
            <a:r>
              <a:rPr lang="sl-SI" sz="2400" dirty="0" err="1">
                <a:solidFill>
                  <a:srgbClr val="FFC000"/>
                </a:solidFill>
              </a:rPr>
              <a:t>July</a:t>
            </a:r>
            <a:endParaRPr lang="sl-SI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/>
              <a:t>AVGUST    </a:t>
            </a:r>
            <a:r>
              <a:rPr lang="sl-SI" sz="2400" dirty="0" err="1">
                <a:solidFill>
                  <a:srgbClr val="FFC000"/>
                </a:solidFill>
              </a:rPr>
              <a:t>August</a:t>
            </a:r>
            <a:endParaRPr lang="en-GB" sz="2400" dirty="0">
              <a:solidFill>
                <a:srgbClr val="FFC00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B8D41E-F8A6-42A4-96FF-16306444BA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740" y="12812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7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8"/>
    </mc:Choice>
    <mc:Fallback xmlns="">
      <p:transition spd="slow" advTm="24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/>
    </p:bldLst>
  </p:timing>
  <p:extLst>
    <p:ext uri="{E180D4A7-C9FB-4DFB-919C-405C955672EB}">
      <p14:showEvtLst xmlns:p14="http://schemas.microsoft.com/office/powerpoint/2010/main">
        <p14:playEvt time="36" objId="9"/>
        <p14:stopEvt time="16272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-121920" y="3160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6600" b="1" dirty="0">
                <a:latin typeface="Britannic Bold" panose="020B0903060703020204" pitchFamily="34" charset="0"/>
              </a:rPr>
              <a:t>AUTUMN / FALL</a:t>
            </a:r>
          </a:p>
        </p:txBody>
      </p:sp>
      <p:pic>
        <p:nvPicPr>
          <p:cNvPr id="5122" name="Picture 2" descr="Free Fall Clipart - Animations - Autumn Clip 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4" y="1763118"/>
            <a:ext cx="4203066" cy="475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alling Leaves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53580"/>
            <a:ext cx="3562350" cy="20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lloween pumpkin gif citrouille - PicMix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1" y="2129795"/>
            <a:ext cx="24003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nimated Fall Tree | Autumn trees, Autumn rain, Tre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9" y="318103"/>
            <a:ext cx="1454331" cy="14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111930" y="2794790"/>
            <a:ext cx="4640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autumn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</a:p>
          <a:p>
            <a:r>
              <a:rPr lang="sl-SI" sz="2400" dirty="0"/>
              <a:t>Kateri so jesenski meseci?</a:t>
            </a:r>
          </a:p>
          <a:p>
            <a:r>
              <a:rPr lang="sl-SI" sz="2400" dirty="0">
                <a:solidFill>
                  <a:srgbClr val="FF0000"/>
                </a:solidFill>
              </a:rPr>
              <a:t>AUTUMN MONTHS:</a:t>
            </a:r>
          </a:p>
          <a:p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SEPTEMBER     </a:t>
            </a:r>
            <a:r>
              <a:rPr lang="sl-SI" sz="2400" dirty="0" err="1">
                <a:solidFill>
                  <a:srgbClr val="FF0000"/>
                </a:solidFill>
              </a:rPr>
              <a:t>September</a:t>
            </a:r>
            <a:endParaRPr lang="sl-SI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OKTOBER         </a:t>
            </a:r>
            <a:r>
              <a:rPr lang="sl-SI" sz="2400" dirty="0" err="1">
                <a:solidFill>
                  <a:srgbClr val="FF0000"/>
                </a:solidFill>
              </a:rPr>
              <a:t>October</a:t>
            </a:r>
            <a:endParaRPr lang="sl-SI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NOVEMBER     </a:t>
            </a:r>
            <a:r>
              <a:rPr lang="sl-SI" sz="2400" dirty="0" err="1">
                <a:solidFill>
                  <a:srgbClr val="FF0000"/>
                </a:solidFill>
              </a:rPr>
              <a:t>November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B231E5-36A0-44DB-B693-338F63191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0104" y="57070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4"/>
    </mc:Choice>
    <mc:Fallback xmlns="">
      <p:transition spd="slow" advTm="3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/>
    </p:bldLst>
  </p:timing>
  <p:extLst>
    <p:ext uri="{E180D4A7-C9FB-4DFB-919C-405C955672EB}">
      <p14:showEvtLst xmlns:p14="http://schemas.microsoft.com/office/powerpoint/2010/main">
        <p14:playEvt time="0" objId="9"/>
        <p14:playEvt time="14351" objId="8"/>
        <p14:stopEvt time="14890" objId="9"/>
        <p14:stopEvt time="24358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970800" y="338058"/>
            <a:ext cx="5090160" cy="1325563"/>
          </a:xfrm>
        </p:spPr>
        <p:txBody>
          <a:bodyPr>
            <a:normAutofit/>
          </a:bodyPr>
          <a:lstStyle/>
          <a:p>
            <a:pPr algn="ctr"/>
            <a:r>
              <a:rPr lang="sl-SI" sz="6600" b="1" dirty="0">
                <a:latin typeface="Britannic Bold" panose="020B0903060703020204" pitchFamily="34" charset="0"/>
              </a:rPr>
              <a:t>WINTER </a:t>
            </a:r>
          </a:p>
        </p:txBody>
      </p:sp>
      <p:pic>
        <p:nvPicPr>
          <p:cNvPr id="6146" name="Picture 2" descr="Shaking Cold Weather Sticker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58" y="206685"/>
            <a:ext cx="1456934" cy="14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avel Movement GIF by Equity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26" y="4213446"/>
            <a:ext cx="2337509" cy="233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Merry Christmas and Happy New Year GIFs. 50 Animated Card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18" y="3794760"/>
            <a:ext cx="2692581" cy="23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inter Scenes Royalty Free Vector Clip Art Illustration - Winter Season  Clip Art - Free Transparent PNG Clipart Images Downloa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42" b="98544" l="0" r="99405">
                        <a14:foregroundMark x1="62262" y1="43447" x2="62262" y2="43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50" y="1663620"/>
            <a:ext cx="4816459" cy="472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261257" y="206685"/>
            <a:ext cx="5068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err="1">
                <a:solidFill>
                  <a:srgbClr val="FF0000"/>
                </a:solidFill>
              </a:rPr>
              <a:t>Which</a:t>
            </a:r>
            <a:r>
              <a:rPr lang="sl-SI" sz="2400" dirty="0">
                <a:solidFill>
                  <a:srgbClr val="FF0000"/>
                </a:solidFill>
              </a:rPr>
              <a:t> are </a:t>
            </a:r>
            <a:r>
              <a:rPr lang="sl-SI" sz="2400" dirty="0" err="1">
                <a:solidFill>
                  <a:srgbClr val="FF0000"/>
                </a:solidFill>
              </a:rPr>
              <a:t>the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winter</a:t>
            </a:r>
            <a:r>
              <a:rPr lang="sl-SI" sz="2400" dirty="0">
                <a:solidFill>
                  <a:srgbClr val="FF0000"/>
                </a:solidFill>
              </a:rPr>
              <a:t> </a:t>
            </a:r>
            <a:r>
              <a:rPr lang="sl-SI" sz="2400" dirty="0" err="1">
                <a:solidFill>
                  <a:srgbClr val="FF0000"/>
                </a:solidFill>
              </a:rPr>
              <a:t>months</a:t>
            </a:r>
            <a:r>
              <a:rPr lang="sl-SI" sz="2400" dirty="0">
                <a:solidFill>
                  <a:srgbClr val="FF0000"/>
                </a:solidFill>
              </a:rPr>
              <a:t>?</a:t>
            </a:r>
            <a:r>
              <a:rPr lang="sl-SI" sz="2400" dirty="0"/>
              <a:t> Kateri so zimski meseci?</a:t>
            </a:r>
          </a:p>
          <a:p>
            <a:r>
              <a:rPr lang="sl-SI" sz="2400" dirty="0">
                <a:solidFill>
                  <a:srgbClr val="0070C0"/>
                </a:solidFill>
              </a:rPr>
              <a:t>WINTER MONTHS:</a:t>
            </a:r>
          </a:p>
          <a:p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DECEMBER          </a:t>
            </a:r>
            <a:r>
              <a:rPr lang="sl-SI" sz="2400" dirty="0" err="1">
                <a:solidFill>
                  <a:srgbClr val="0070C0"/>
                </a:solidFill>
              </a:rPr>
              <a:t>December</a:t>
            </a:r>
            <a:endParaRPr lang="sl-SI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JANUAR                </a:t>
            </a:r>
            <a:r>
              <a:rPr lang="sl-SI" sz="2400" dirty="0" err="1">
                <a:solidFill>
                  <a:srgbClr val="0070C0"/>
                </a:solidFill>
              </a:rPr>
              <a:t>January</a:t>
            </a:r>
            <a:endParaRPr lang="sl-SI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FEBRUAR              </a:t>
            </a:r>
            <a:r>
              <a:rPr lang="sl-SI" sz="2400" dirty="0" err="1">
                <a:solidFill>
                  <a:srgbClr val="0070C0"/>
                </a:solidFill>
              </a:rPr>
              <a:t>February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961698-9CFF-47CE-8647-01F5392642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6982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7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96"/>
    </mc:Choice>
    <mc:Fallback xmlns="">
      <p:transition spd="slow" advTm="3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3" grpId="0"/>
    </p:bldLst>
  </p:timing>
  <p:extLst>
    <p:ext uri="{E180D4A7-C9FB-4DFB-919C-405C955672EB}">
      <p14:showEvtLst xmlns:p14="http://schemas.microsoft.com/office/powerpoint/2010/main">
        <p14:playEvt time="0" objId="5"/>
        <p14:stopEvt time="25764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2|3.3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.6|2.5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5.9|10.2|11|13.7|8.1|2.5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4|10.8|3.6|9.5|2.6|8.2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741</Words>
  <Application>Microsoft Office PowerPoint</Application>
  <PresentationFormat>Widescreen</PresentationFormat>
  <Paragraphs>146</Paragraphs>
  <Slides>23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Britannic Bold</vt:lpstr>
      <vt:lpstr>Calibri</vt:lpstr>
      <vt:lpstr>Calibri Light</vt:lpstr>
      <vt:lpstr>Goudy Stout</vt:lpstr>
      <vt:lpstr>Officeova tema</vt:lpstr>
      <vt:lpstr>MONTHS AND SEASONS                OF THE YEAR</vt:lpstr>
      <vt:lpstr>PowerPoint Presentation</vt:lpstr>
      <vt:lpstr>PowerPoint Presentation</vt:lpstr>
      <vt:lpstr>PowerPoint Presentation</vt:lpstr>
      <vt:lpstr>PowerPoint Presentation</vt:lpstr>
      <vt:lpstr>SPRING </vt:lpstr>
      <vt:lpstr>SUMMER </vt:lpstr>
      <vt:lpstr>AUTUMN / FALL</vt:lpstr>
      <vt:lpstr>WINTER </vt:lpstr>
      <vt:lpstr>Naloga 1: MONTHS AND SEASONS QUIZ               Meseci in letni časi - kviz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Naloga 3: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Maja Žunič</dc:creator>
  <cp:lastModifiedBy>Marko Šavc</cp:lastModifiedBy>
  <cp:revision>91</cp:revision>
  <dcterms:created xsi:type="dcterms:W3CDTF">2021-01-02T21:21:38Z</dcterms:created>
  <dcterms:modified xsi:type="dcterms:W3CDTF">2021-01-11T18:09:14Z</dcterms:modified>
</cp:coreProperties>
</file>