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6" r:id="rId10"/>
    <p:sldId id="267" r:id="rId11"/>
    <p:sldId id="265" r:id="rId12"/>
    <p:sldId id="268" r:id="rId13"/>
    <p:sldId id="269" r:id="rId14"/>
    <p:sldId id="270" r:id="rId15"/>
    <p:sldId id="272" r:id="rId16"/>
    <p:sldId id="271" r:id="rId1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B02B5-97D5-4066-8B2F-E40E8700D19C}" type="datetimeFigureOut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EFF89-B48D-4073-A96F-0B0A44AC2201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screen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aven konek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slov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25" name="Podnaslov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l-SI"/>
              <a:t>Kliknite, če želite urediti slog podnaslova matrice</a:t>
            </a:r>
            <a:endParaRPr kumimoji="0" lang="en-US"/>
          </a:p>
        </p:txBody>
      </p:sp>
      <p:sp>
        <p:nvSpPr>
          <p:cNvPr id="31" name="Ograda datum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FCA47CA-E39B-449E-B565-52428482A263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18" name="Ograda nog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r>
              <a:rPr lang="sl-SI"/>
              <a:t>Avtor: Mladen Kopasić, OŠ Polje</a:t>
            </a:r>
          </a:p>
        </p:txBody>
      </p:sp>
      <p:sp>
        <p:nvSpPr>
          <p:cNvPr id="29" name="Ograda številke diapozitiv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CF46-C4EC-41F7-AAE0-276E99DD0411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Avtor: Mladen Kopasić, OŠ Polje</a:t>
            </a: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889176C1-B47A-4A70-9701-0B677BDDA69F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r>
              <a:rPr lang="sl-SI"/>
              <a:t>Avtor: Mladen Kopasić, OŠ Polje</a:t>
            </a: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950D3-28C4-417D-9B7D-372D1E36E5D0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Avtor: Mladen Kopasić, OŠ Polje</a:t>
            </a: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F955EA-BF09-4B38-A5B5-47A59F352A54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r>
              <a:rPr lang="sl-SI"/>
              <a:t>Avtor: Mladen Kopasić, OŠ Polje</a:t>
            </a: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E186-A7BF-48B8-BB61-104C09222C2E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Avtor: Mladen Kopasić, OŠ Polje</a:t>
            </a: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11F5-7C5B-4C7D-B016-459E1E98AE68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Avtor: Mladen Kopasić, OŠ Polje</a:t>
            </a:r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A083-9209-4C32-B63E-1BB71B7A0D49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Avtor: Mladen Kopasić, OŠ Polje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9506A48-29C3-405E-8F6E-8B77759AFE26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r>
              <a:rPr lang="sl-SI"/>
              <a:t>Avtor: Mladen Kopasić, OŠ Polje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l-SI"/>
              <a:t>Kliknite, če želite urediti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5311-9644-4FC9-8148-A17C2BC9EC6D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Avtor: Mladen Kopasić, OŠ Polje</a:t>
            </a: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otni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sl-SI"/>
              <a:t>Kliknite, če želite urediti slog naslova matrice</a:t>
            </a:r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C550-4912-455A-BFD8-9DCA57FA7D61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Avtor: Mladen Kopasić, OŠ Polje</a:t>
            </a: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0" name="Ograda slik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l-SI"/>
              <a:t>Kliknite ikono, če želite dodati sliko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otni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screen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Ograda naslova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sl-SI"/>
              <a:t>Kliknite, če želite urediti slog naslova matrice</a:t>
            </a:r>
            <a:endParaRPr kumimoji="0" lang="en-US"/>
          </a:p>
        </p:txBody>
      </p:sp>
      <p:sp>
        <p:nvSpPr>
          <p:cNvPr id="31" name="Ograda besedila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/>
              <a:t>Kliknite, če želite urediti sloge besedila matrice</a:t>
            </a:r>
          </a:p>
          <a:p>
            <a:pPr lvl="1" eaLnBrk="1" latinLnBrk="0" hangingPunct="1"/>
            <a:r>
              <a:rPr kumimoji="0" lang="sl-SI"/>
              <a:t>Druga raven</a:t>
            </a:r>
          </a:p>
          <a:p>
            <a:pPr lvl="2" eaLnBrk="1" latinLnBrk="0" hangingPunct="1"/>
            <a:r>
              <a:rPr kumimoji="0" lang="sl-SI"/>
              <a:t>Tretja raven</a:t>
            </a:r>
          </a:p>
          <a:p>
            <a:pPr lvl="3" eaLnBrk="1" latinLnBrk="0" hangingPunct="1"/>
            <a:r>
              <a:rPr kumimoji="0" lang="sl-SI"/>
              <a:t>Četrta raven</a:t>
            </a:r>
          </a:p>
          <a:p>
            <a:pPr lvl="4" eaLnBrk="1" latinLnBrk="0" hangingPunct="1"/>
            <a:r>
              <a:rPr kumimoji="0" lang="sl-SI"/>
              <a:t>Peta raven</a:t>
            </a:r>
            <a:endParaRPr kumimoji="0" lang="en-US"/>
          </a:p>
        </p:txBody>
      </p:sp>
      <p:sp>
        <p:nvSpPr>
          <p:cNvPr id="27" name="Ograda datum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DB4D9BE-3C40-4A62-9261-6593F4E1E7FB}" type="datetime1">
              <a:rPr lang="sl-SI" smtClean="0"/>
              <a:pPr/>
              <a:t>25. 01. 2021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r>
              <a:rPr lang="sl-SI"/>
              <a:t>Avtor: Mladen Kopasić, OŠ Polje</a:t>
            </a:r>
          </a:p>
        </p:txBody>
      </p:sp>
      <p:sp>
        <p:nvSpPr>
          <p:cNvPr id="16" name="Ograda številke diapozitiv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E550361-C817-41DF-94B5-1AC219706C78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21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H6DCgPbMJgA" TargetMode="External"/><Relationship Id="rId5" Type="http://schemas.openxmlformats.org/officeDocument/2006/relationships/hyperlink" Target="http://www.youtube.com/watch?v=yERpT-4o9wY" TargetMode="Externa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LzVNjED2y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ANAY-MFItJc" TargetMode="External"/><Relationship Id="rId5" Type="http://schemas.openxmlformats.org/officeDocument/2006/relationships/image" Target="../media/image21.gif"/><Relationship Id="rId4" Type="http://schemas.openxmlformats.org/officeDocument/2006/relationships/hyperlink" Target="https://www.youtube.com/watch?v=BLzVNjED2y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843808" y="2564904"/>
            <a:ext cx="6300192" cy="1124696"/>
          </a:xfrm>
        </p:spPr>
        <p:txBody>
          <a:bodyPr/>
          <a:lstStyle/>
          <a:p>
            <a:pPr algn="l"/>
            <a:r>
              <a:rPr lang="sl-SI" sz="3400" dirty="0"/>
              <a:t>ARHITEKTURA 1: </a:t>
            </a:r>
            <a:br>
              <a:rPr lang="sl-SI" sz="3400" dirty="0"/>
            </a:br>
            <a:r>
              <a:rPr lang="sl-SI" sz="3400" dirty="0"/>
              <a:t>VRSTE IN OBLIKE PROSTOROV</a:t>
            </a:r>
          </a:p>
        </p:txBody>
      </p:sp>
      <p:sp>
        <p:nvSpPr>
          <p:cNvPr id="4" name="Podnaslov 2"/>
          <p:cNvSpPr txBox="1">
            <a:spLocks/>
          </p:cNvSpPr>
          <p:nvPr/>
        </p:nvSpPr>
        <p:spPr bwMode="auto">
          <a:xfrm>
            <a:off x="2843808" y="2046201"/>
            <a:ext cx="432048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/>
            </a:pPr>
            <a:r>
              <a:rPr lang="sl-SI" sz="2000" dirty="0">
                <a:solidFill>
                  <a:schemeClr val="bg1"/>
                </a:solidFill>
                <a:latin typeface="+mn-lt"/>
                <a:cs typeface="+mn-cs"/>
              </a:rPr>
              <a:t>Likovna umetnost - 4. ali 5. razred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/>
            </a:pPr>
            <a:endParaRPr lang="sl-SI" sz="2000" dirty="0">
              <a:solidFill>
                <a:schemeClr val="bg1"/>
              </a:solidFill>
              <a:latin typeface="+mn-lt"/>
              <a:cs typeface="+mn-cs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/>
            </a:pPr>
            <a:endParaRPr lang="sl-SI" sz="20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5" name="Podnaslov 2"/>
          <p:cNvSpPr txBox="1">
            <a:spLocks/>
          </p:cNvSpPr>
          <p:nvPr/>
        </p:nvSpPr>
        <p:spPr>
          <a:xfrm>
            <a:off x="3078088" y="5971722"/>
            <a:ext cx="3059832" cy="476672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l-SI" sz="1400" dirty="0">
                <a:solidFill>
                  <a:schemeClr val="bg1"/>
                </a:solidFill>
                <a:latin typeface="+mn-lt"/>
                <a:cs typeface="+mn-cs"/>
              </a:rPr>
              <a:t>Pripravil: Mladen Kopasić, OŠ Polje</a:t>
            </a:r>
          </a:p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sl-SI" sz="1400" dirty="0">
              <a:solidFill>
                <a:schemeClr val="bg1"/>
              </a:solidFill>
              <a:latin typeface="+mn-lt"/>
              <a:cs typeface="+mn-cs"/>
            </a:endParaRPr>
          </a:p>
          <a:p>
            <a:pPr algn="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sl-SI" sz="1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6" name="Podnaslov 2"/>
          <p:cNvSpPr txBox="1">
            <a:spLocks/>
          </p:cNvSpPr>
          <p:nvPr/>
        </p:nvSpPr>
        <p:spPr bwMode="auto">
          <a:xfrm>
            <a:off x="2987824" y="4437112"/>
            <a:ext cx="53285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/>
            </a:pPr>
            <a:r>
              <a:rPr lang="sl-SI" sz="2000" dirty="0">
                <a:solidFill>
                  <a:schemeClr val="bg1"/>
                </a:solidFill>
                <a:latin typeface="+mn-lt"/>
                <a:cs typeface="+mn-cs"/>
              </a:rPr>
              <a:t>TEHNIKA: Zobotrebec in plastelin (krompir)</a:t>
            </a:r>
          </a:p>
          <a:p>
            <a:pPr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/>
            </a:pPr>
            <a:r>
              <a:rPr lang="sl-SI" sz="2000" dirty="0">
                <a:solidFill>
                  <a:schemeClr val="bg1"/>
                </a:solidFill>
                <a:latin typeface="+mn-lt"/>
                <a:cs typeface="+mn-cs"/>
              </a:rPr>
              <a:t>MOTIV: 3D ogrodje sanjske stavbe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/>
            </a:pPr>
            <a:endParaRPr lang="sl-SI" sz="2000" dirty="0">
              <a:solidFill>
                <a:schemeClr val="bg1"/>
              </a:solidFill>
              <a:latin typeface="+mn-lt"/>
              <a:cs typeface="+mn-cs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/>
            </a:pPr>
            <a:endParaRPr lang="sl-SI" sz="20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908720"/>
            <a:ext cx="2331483" cy="22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http://www.prlog.org/10526847-architectural-drawing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4293096"/>
            <a:ext cx="2304256" cy="1678626"/>
          </a:xfrm>
          <a:prstGeom prst="rect">
            <a:avLst/>
          </a:prstGeom>
          <a:noFill/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240" y="299036"/>
            <a:ext cx="2137420" cy="8977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/>
              <a:t>Avtor: Mladen Kopasić,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10</a:t>
            </a:fld>
            <a:endParaRPr lang="sl-SI"/>
          </a:p>
        </p:txBody>
      </p:sp>
      <p:sp>
        <p:nvSpPr>
          <p:cNvPr id="4" name="Pravokotnik 3"/>
          <p:cNvSpPr/>
          <p:nvPr/>
        </p:nvSpPr>
        <p:spPr>
          <a:xfrm>
            <a:off x="467544" y="620688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3D arhitekturni načrt hiše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484784"/>
            <a:ext cx="727026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/>
              <a:t>Avtor: Mladen Kopasić,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11</a:t>
            </a:fld>
            <a:endParaRPr lang="sl-SI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836712"/>
            <a:ext cx="6791325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avokotnik 4"/>
          <p:cNvSpPr/>
          <p:nvPr/>
        </p:nvSpPr>
        <p:spPr>
          <a:xfrm>
            <a:off x="251520" y="404664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Arhitekturni načrt ureditve okolice hiše </a:t>
            </a:r>
            <a:r>
              <a:rPr lang="sl-SI" sz="1400" dirty="0"/>
              <a:t>(temu pravimo KRAJINSKA ARHITEKTURA)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 dirty="0"/>
              <a:t>Avtor: Mladen </a:t>
            </a:r>
            <a:r>
              <a:rPr lang="sl-SI" dirty="0" err="1"/>
              <a:t>Kopasić</a:t>
            </a:r>
            <a:r>
              <a:rPr lang="sl-SI" dirty="0"/>
              <a:t>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12</a:t>
            </a:fld>
            <a:endParaRPr lang="sl-SI"/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251520" y="404664"/>
            <a:ext cx="2736304" cy="66068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all" spc="0" normalizeH="0" baseline="0" noProof="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GRADBENIK</a:t>
            </a:r>
          </a:p>
        </p:txBody>
      </p:sp>
      <p:sp>
        <p:nvSpPr>
          <p:cNvPr id="5" name="Pravokotnik 4"/>
          <p:cNvSpPr/>
          <p:nvPr/>
        </p:nvSpPr>
        <p:spPr>
          <a:xfrm>
            <a:off x="251520" y="908720"/>
            <a:ext cx="4389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i="1" dirty="0"/>
              <a:t>- strokovnjak za izvedbo gradbenih del.*</a:t>
            </a:r>
            <a:endParaRPr lang="sl-SI" dirty="0"/>
          </a:p>
        </p:txBody>
      </p:sp>
      <p:sp>
        <p:nvSpPr>
          <p:cNvPr id="6" name="Pravokotnik 5"/>
          <p:cNvSpPr/>
          <p:nvPr/>
        </p:nvSpPr>
        <p:spPr>
          <a:xfrm>
            <a:off x="6588224" y="5949280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i="1" dirty="0"/>
              <a:t>*Vir: SSKJ</a:t>
            </a:r>
            <a:endParaRPr lang="sl-SI" dirty="0"/>
          </a:p>
        </p:txBody>
      </p:sp>
      <p:sp>
        <p:nvSpPr>
          <p:cNvPr id="7" name="Pravokotnik 6"/>
          <p:cNvSpPr/>
          <p:nvPr/>
        </p:nvSpPr>
        <p:spPr>
          <a:xfrm>
            <a:off x="251520" y="1772816"/>
            <a:ext cx="77843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600" dirty="0"/>
              <a:t>GRADBENA DELA: zidarstvo, tesarstvo, fasaderstvo, keramičarstvo, parketarstvo …</a:t>
            </a:r>
          </a:p>
        </p:txBody>
      </p:sp>
      <p:pic>
        <p:nvPicPr>
          <p:cNvPr id="26626" name="Picture 2" descr="http://www.videos-musicales.net/img_videos/Bob-el-constructor---Una-pelota-en-el-tejado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96136" y="4293096"/>
            <a:ext cx="1866873" cy="1584175"/>
          </a:xfrm>
          <a:prstGeom prst="rect">
            <a:avLst/>
          </a:prstGeom>
          <a:noFill/>
        </p:spPr>
      </p:pic>
      <p:pic>
        <p:nvPicPr>
          <p:cNvPr id="26628" name="Picture 4" descr="http://liftkosova.org/10%20Building%20a%20house,%20one%20brick%20at%20at%20tim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3568" y="2708920"/>
            <a:ext cx="4501216" cy="3373760"/>
          </a:xfrm>
          <a:prstGeom prst="rect">
            <a:avLst/>
          </a:prstGeom>
          <a:noFill/>
        </p:spPr>
      </p:pic>
      <p:sp>
        <p:nvSpPr>
          <p:cNvPr id="10" name="Pravokotnik 9"/>
          <p:cNvSpPr/>
          <p:nvPr/>
        </p:nvSpPr>
        <p:spPr>
          <a:xfrm>
            <a:off x="611560" y="2132856"/>
            <a:ext cx="39084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600" dirty="0"/>
              <a:t>Znaš poimenovati naslednje gradbenike?</a:t>
            </a:r>
          </a:p>
        </p:txBody>
      </p:sp>
      <p:sp>
        <p:nvSpPr>
          <p:cNvPr id="11" name="Pravokotnik 10"/>
          <p:cNvSpPr/>
          <p:nvPr/>
        </p:nvSpPr>
        <p:spPr>
          <a:xfrm>
            <a:off x="5364088" y="2780928"/>
            <a:ext cx="6431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600" dirty="0"/>
              <a:t>zidar</a:t>
            </a:r>
          </a:p>
        </p:txBody>
      </p:sp>
      <p:sp>
        <p:nvSpPr>
          <p:cNvPr id="12" name="Pravokotnik 11"/>
          <p:cNvSpPr/>
          <p:nvPr/>
        </p:nvSpPr>
        <p:spPr>
          <a:xfrm>
            <a:off x="251520" y="1340768"/>
            <a:ext cx="7856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600" dirty="0"/>
              <a:t>Arhitekt izdela načrt za hišo, gradbeniki pa jo zgradijo.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/>
              <a:t>Avtor: Mladen Kopasić,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13</a:t>
            </a:fld>
            <a:endParaRPr lang="sl-SI"/>
          </a:p>
        </p:txBody>
      </p:sp>
      <p:pic>
        <p:nvPicPr>
          <p:cNvPr id="27650" name="Picture 2" descr="http://thehamptons.files.wordpress.com/2008/11/new_home_2_hr_lg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764704"/>
            <a:ext cx="2838450" cy="2857500"/>
          </a:xfrm>
          <a:prstGeom prst="rect">
            <a:avLst/>
          </a:prstGeom>
          <a:noFill/>
        </p:spPr>
      </p:pic>
      <p:sp>
        <p:nvSpPr>
          <p:cNvPr id="5" name="Pravokotnik 4"/>
          <p:cNvSpPr/>
          <p:nvPr/>
        </p:nvSpPr>
        <p:spPr>
          <a:xfrm>
            <a:off x="1547664" y="332656"/>
            <a:ext cx="6495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600" dirty="0"/>
              <a:t>tesar</a:t>
            </a:r>
          </a:p>
        </p:txBody>
      </p:sp>
      <p:pic>
        <p:nvPicPr>
          <p:cNvPr id="27652" name="Picture 4" descr="http://sp.life123.com/bm.pix/ceramic-tile-installation.s600x6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4365104"/>
            <a:ext cx="3774586" cy="2106935"/>
          </a:xfrm>
          <a:prstGeom prst="rect">
            <a:avLst/>
          </a:prstGeom>
          <a:noFill/>
        </p:spPr>
      </p:pic>
      <p:sp>
        <p:nvSpPr>
          <p:cNvPr id="7" name="Pravokotnik 6"/>
          <p:cNvSpPr/>
          <p:nvPr/>
        </p:nvSpPr>
        <p:spPr>
          <a:xfrm>
            <a:off x="1763688" y="4005064"/>
            <a:ext cx="11063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600" dirty="0"/>
              <a:t>keramičar</a:t>
            </a:r>
          </a:p>
        </p:txBody>
      </p:sp>
      <p:pic>
        <p:nvPicPr>
          <p:cNvPr id="27654" name="Picture 6" descr="http://www.prime-renovations.com/userimages/LAYING-OAK-HERRINGBONE-PARQUET-FLOORING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05536" y="692696"/>
            <a:ext cx="3312368" cy="3312368"/>
          </a:xfrm>
          <a:prstGeom prst="rect">
            <a:avLst/>
          </a:prstGeom>
          <a:noFill/>
        </p:spPr>
      </p:pic>
      <p:sp>
        <p:nvSpPr>
          <p:cNvPr id="9" name="Pravokotnik 8"/>
          <p:cNvSpPr/>
          <p:nvPr/>
        </p:nvSpPr>
        <p:spPr>
          <a:xfrm>
            <a:off x="6084168" y="4077072"/>
            <a:ext cx="9717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600" dirty="0"/>
              <a:t>parketar</a:t>
            </a:r>
          </a:p>
        </p:txBody>
      </p:sp>
      <p:sp>
        <p:nvSpPr>
          <p:cNvPr id="10" name="Pravokotnik 9">
            <a:hlinkClick r:id="rId5"/>
          </p:cNvPr>
          <p:cNvSpPr/>
          <p:nvPr/>
        </p:nvSpPr>
        <p:spPr>
          <a:xfrm>
            <a:off x="5796136" y="5517232"/>
            <a:ext cx="17716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600" dirty="0">
                <a:hlinkClick r:id="rId6"/>
              </a:rPr>
              <a:t>Oglej si posnetek</a:t>
            </a:r>
            <a:endParaRPr lang="sl-SI" sz="1600" dirty="0"/>
          </a:p>
        </p:txBody>
      </p:sp>
      <p:pic>
        <p:nvPicPr>
          <p:cNvPr id="11" name="Slika 10" descr="tvprozoren.gif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6228184" y="4869160"/>
            <a:ext cx="864096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 dirty="0"/>
              <a:t>Avtor: Mladen </a:t>
            </a:r>
            <a:r>
              <a:rPr lang="sl-SI" dirty="0" err="1"/>
              <a:t>Kopasić</a:t>
            </a:r>
            <a:r>
              <a:rPr lang="sl-SI" dirty="0"/>
              <a:t>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14</a:t>
            </a:fld>
            <a:endParaRPr lang="sl-SI"/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251520" y="404664"/>
            <a:ext cx="2736304" cy="66068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all" spc="0" normalizeH="0" baseline="0" noProof="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TVOJA NALOGA</a:t>
            </a:r>
          </a:p>
        </p:txBody>
      </p:sp>
      <p:sp>
        <p:nvSpPr>
          <p:cNvPr id="5" name="Pravokotnik 4"/>
          <p:cNvSpPr/>
          <p:nvPr/>
        </p:nvSpPr>
        <p:spPr>
          <a:xfrm>
            <a:off x="305882" y="932971"/>
            <a:ext cx="7617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Danes boš arhitekt in gradbenik. Iz zobotrebcev in plastelina/krompirja izdelaj ogrodje svoje sanjske stavbe.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09" y="1908384"/>
            <a:ext cx="3037838" cy="216024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250721"/>
            <a:ext cx="3456384" cy="2256125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1916832"/>
            <a:ext cx="3517518" cy="43586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 dirty="0"/>
              <a:t>Avtor: Mladen </a:t>
            </a:r>
            <a:r>
              <a:rPr lang="sl-SI" dirty="0" err="1"/>
              <a:t>Kopasić</a:t>
            </a:r>
            <a:r>
              <a:rPr lang="sl-SI" dirty="0"/>
              <a:t>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15</a:t>
            </a:fld>
            <a:endParaRPr lang="sl-SI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946443"/>
            <a:ext cx="3993716" cy="4863988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484784"/>
            <a:ext cx="3525292" cy="378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66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 dirty="0"/>
              <a:t>Avtor: Mladen </a:t>
            </a:r>
            <a:r>
              <a:rPr lang="sl-SI" dirty="0" err="1"/>
              <a:t>Kopasić</a:t>
            </a:r>
            <a:r>
              <a:rPr lang="sl-SI" dirty="0"/>
              <a:t>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16</a:t>
            </a:fld>
            <a:endParaRPr lang="sl-SI"/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323528" y="764704"/>
            <a:ext cx="3528392" cy="66068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all" spc="0" normalizeH="0" baseline="0" noProof="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Literatura</a:t>
            </a:r>
            <a:r>
              <a:rPr kumimoji="0" lang="sl-SI" sz="2800" b="1" i="0" u="none" strike="noStrike" kern="1200" cap="all" spc="0" normalizeH="0" noProof="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in viri</a:t>
            </a:r>
            <a:endParaRPr kumimoji="0" lang="sl-SI" sz="2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Ograda vsebine 2"/>
          <p:cNvSpPr txBox="1">
            <a:spLocks/>
          </p:cNvSpPr>
          <p:nvPr/>
        </p:nvSpPr>
        <p:spPr>
          <a:xfrm>
            <a:off x="251520" y="1628800"/>
            <a:ext cx="7704856" cy="1728192"/>
          </a:xfrm>
          <a:prstGeom prst="rect">
            <a:avLst/>
          </a:prstGeom>
        </p:spPr>
        <p:txBody>
          <a:bodyPr/>
          <a:lstStyle/>
          <a:p>
            <a:pPr marL="547688" indent="-411163">
              <a:lnSpc>
                <a:spcPct val="150000"/>
              </a:lnSpc>
              <a:spcBef>
                <a:spcPct val="20000"/>
              </a:spcBef>
              <a:buSzPct val="65000"/>
              <a:buFont typeface="Wingdings 2" pitchFamily="18" charset="2"/>
              <a:buChar char=""/>
              <a:defRPr/>
            </a:pPr>
            <a:r>
              <a:rPr lang="sl-SI" dirty="0">
                <a:latin typeface="+mn-lt"/>
                <a:cs typeface="+mn-cs"/>
              </a:rPr>
              <a:t>Učni načrt za likovno vzgojo (2011)</a:t>
            </a:r>
          </a:p>
          <a:p>
            <a:pPr marL="547688" indent="-411163">
              <a:lnSpc>
                <a:spcPct val="150000"/>
              </a:lnSpc>
              <a:spcBef>
                <a:spcPct val="20000"/>
              </a:spcBef>
              <a:buSzPct val="65000"/>
              <a:buFont typeface="Wingdings 2" pitchFamily="18" charset="2"/>
              <a:buChar char=""/>
              <a:defRPr/>
            </a:pPr>
            <a:r>
              <a:rPr lang="sl-SI" dirty="0">
                <a:latin typeface="+mn-lt"/>
                <a:cs typeface="+mn-cs"/>
              </a:rPr>
              <a:t>Slovar slovenskega knjižnega jezika</a:t>
            </a:r>
          </a:p>
          <a:p>
            <a:pPr marL="547688" indent="-411163">
              <a:lnSpc>
                <a:spcPct val="150000"/>
              </a:lnSpc>
              <a:spcBef>
                <a:spcPct val="20000"/>
              </a:spcBef>
              <a:buSzPct val="65000"/>
              <a:buFont typeface="Wingdings 2" pitchFamily="18" charset="2"/>
              <a:buChar char=""/>
              <a:defRPr/>
            </a:pPr>
            <a:r>
              <a:rPr lang="sl-SI" dirty="0">
                <a:latin typeface="+mn-lt"/>
                <a:cs typeface="+mn-cs"/>
              </a:rPr>
              <a:t>YouTube</a:t>
            </a:r>
          </a:p>
          <a:p>
            <a:pPr marL="547688" indent="-411163">
              <a:lnSpc>
                <a:spcPct val="150000"/>
              </a:lnSpc>
              <a:spcBef>
                <a:spcPct val="20000"/>
              </a:spcBef>
              <a:buSzPct val="65000"/>
              <a:buFont typeface="Wingdings 2" pitchFamily="18" charset="2"/>
              <a:buChar char=""/>
              <a:defRPr/>
            </a:pPr>
            <a:r>
              <a:rPr lang="sl-SI" dirty="0" err="1"/>
              <a:t>Pinterest</a:t>
            </a:r>
            <a:endParaRPr lang="sl-SI" dirty="0">
              <a:latin typeface="+mn-lt"/>
              <a:cs typeface="+mn-cs"/>
            </a:endParaRPr>
          </a:p>
          <a:p>
            <a:pPr marL="547688" indent="-411163">
              <a:lnSpc>
                <a:spcPct val="150000"/>
              </a:lnSpc>
              <a:spcBef>
                <a:spcPct val="20000"/>
              </a:spcBef>
              <a:buSzPct val="65000"/>
              <a:buFont typeface="Wingdings 2" pitchFamily="18" charset="2"/>
              <a:buChar char=""/>
              <a:defRPr/>
            </a:pPr>
            <a:endParaRPr lang="sl-SI" dirty="0">
              <a:latin typeface="+mn-lt"/>
              <a:cs typeface="+mn-cs"/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323528" y="5877272"/>
            <a:ext cx="77768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/>
              <a:t>Nekatere slike so prenesene s spletnih strani, kjer so prosto dosegljive (nezaščitene), in so last avtorjev - ustvarjalcev. </a:t>
            </a:r>
          </a:p>
          <a:p>
            <a:r>
              <a:rPr lang="sl-SI" sz="1100" dirty="0"/>
              <a:t>Avtor projekcije si jih na nikakršen način ne lasti. V okviru te projekcije imajo zgolj izobraževalni namen.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467544" y="404664"/>
            <a:ext cx="2808312" cy="66068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all" spc="0" normalizeH="0" baseline="0" noProof="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prostor</a:t>
            </a:r>
          </a:p>
        </p:txBody>
      </p:sp>
      <p:sp>
        <p:nvSpPr>
          <p:cNvPr id="3" name="Pravokotnik 2"/>
          <p:cNvSpPr/>
          <p:nvPr/>
        </p:nvSpPr>
        <p:spPr>
          <a:xfrm>
            <a:off x="467544" y="1052736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i="1" dirty="0"/>
              <a:t>- kar je nesnovno, neomejeno in v čemer telesa so, se premikajo.*</a:t>
            </a:r>
            <a:endParaRPr lang="sl-SI" dirty="0"/>
          </a:p>
        </p:txBody>
      </p:sp>
      <p:sp>
        <p:nvSpPr>
          <p:cNvPr id="4" name="Pravokotnik 3"/>
          <p:cNvSpPr/>
          <p:nvPr/>
        </p:nvSpPr>
        <p:spPr>
          <a:xfrm>
            <a:off x="6588224" y="5949280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i="1" dirty="0"/>
              <a:t>*Vir: SSKJ</a:t>
            </a:r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/>
              <a:t>Avtor: Mladen Kopasić, OŠ Polje</a:t>
            </a: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2</a:t>
            </a:fld>
            <a:endParaRPr lang="sl-SI"/>
          </a:p>
        </p:txBody>
      </p:sp>
      <p:pic>
        <p:nvPicPr>
          <p:cNvPr id="16386" name="Picture 2" descr="http://edubuzz.org/blogs/lawupper/files/2008/01/space-0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23928" y="2420888"/>
            <a:ext cx="4131091" cy="3096344"/>
          </a:xfrm>
          <a:prstGeom prst="rect">
            <a:avLst/>
          </a:prstGeom>
          <a:noFill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screen">
            <a:lum bright="10000" contrast="40000"/>
          </a:blip>
          <a:srcRect/>
          <a:stretch>
            <a:fillRect/>
          </a:stretch>
        </p:blipFill>
        <p:spPr bwMode="auto">
          <a:xfrm>
            <a:off x="395536" y="2417757"/>
            <a:ext cx="3240360" cy="3099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avokotnik 9"/>
          <p:cNvSpPr/>
          <p:nvPr/>
        </p:nvSpPr>
        <p:spPr>
          <a:xfrm>
            <a:off x="323528" y="1988840"/>
            <a:ext cx="360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/>
              <a:t>Lahko je majhen, npr. notranjost omare …</a:t>
            </a:r>
          </a:p>
        </p:txBody>
      </p:sp>
      <p:sp>
        <p:nvSpPr>
          <p:cNvPr id="11" name="Pravokotnik 10"/>
          <p:cNvSpPr/>
          <p:nvPr/>
        </p:nvSpPr>
        <p:spPr>
          <a:xfrm>
            <a:off x="4499992" y="1988840"/>
            <a:ext cx="3240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/>
              <a:t>… ali pa ogromen, npr. vesolje.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467544" y="98072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- je izven nekega predmeta oz. je okolica.</a:t>
            </a:r>
          </a:p>
        </p:txBody>
      </p:sp>
      <p:sp>
        <p:nvSpPr>
          <p:cNvPr id="3" name="Naslov 1"/>
          <p:cNvSpPr txBox="1">
            <a:spLocks/>
          </p:cNvSpPr>
          <p:nvPr/>
        </p:nvSpPr>
        <p:spPr>
          <a:xfrm>
            <a:off x="395536" y="332656"/>
            <a:ext cx="3384376" cy="66068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all" spc="0" normalizeH="0" baseline="0" noProof="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ZUNANJI prostor</a:t>
            </a:r>
          </a:p>
        </p:txBody>
      </p:sp>
      <p:pic>
        <p:nvPicPr>
          <p:cNvPr id="15362" name="Picture 2" descr="Compare Car Insuranc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72093" y="1772815"/>
            <a:ext cx="3723843" cy="2606689"/>
          </a:xfrm>
          <a:prstGeom prst="rect">
            <a:avLst/>
          </a:prstGeom>
          <a:noFill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5976" y="1700808"/>
            <a:ext cx="3443089" cy="272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Raven puščični konektor 7"/>
          <p:cNvCxnSpPr/>
          <p:nvPr/>
        </p:nvCxnSpPr>
        <p:spPr>
          <a:xfrm rot="16200000" flipH="1">
            <a:off x="251520" y="1484784"/>
            <a:ext cx="792088" cy="64807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uščični konektor 8"/>
          <p:cNvCxnSpPr/>
          <p:nvPr/>
        </p:nvCxnSpPr>
        <p:spPr>
          <a:xfrm rot="5400000">
            <a:off x="1800486" y="1664010"/>
            <a:ext cx="648072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konektor 9"/>
          <p:cNvCxnSpPr/>
          <p:nvPr/>
        </p:nvCxnSpPr>
        <p:spPr>
          <a:xfrm rot="5400000">
            <a:off x="3347864" y="1556792"/>
            <a:ext cx="648072" cy="64807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konektor 11"/>
          <p:cNvCxnSpPr/>
          <p:nvPr/>
        </p:nvCxnSpPr>
        <p:spPr>
          <a:xfrm flipV="1">
            <a:off x="0" y="2852936"/>
            <a:ext cx="495672" cy="838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konektor 13"/>
          <p:cNvCxnSpPr/>
          <p:nvPr/>
        </p:nvCxnSpPr>
        <p:spPr>
          <a:xfrm rot="10800000">
            <a:off x="3707904" y="2924944"/>
            <a:ext cx="36004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uščični konektor 18"/>
          <p:cNvCxnSpPr/>
          <p:nvPr/>
        </p:nvCxnSpPr>
        <p:spPr>
          <a:xfrm flipV="1">
            <a:off x="179512" y="3789040"/>
            <a:ext cx="792088" cy="64807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ven puščični konektor 19"/>
          <p:cNvCxnSpPr/>
          <p:nvPr/>
        </p:nvCxnSpPr>
        <p:spPr>
          <a:xfrm rot="10800000">
            <a:off x="7380312" y="2996952"/>
            <a:ext cx="57606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uščični konektor 20"/>
          <p:cNvCxnSpPr/>
          <p:nvPr/>
        </p:nvCxnSpPr>
        <p:spPr>
          <a:xfrm rot="5400000">
            <a:off x="7128284" y="1592796"/>
            <a:ext cx="720080" cy="50405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puščični konektor 21"/>
          <p:cNvCxnSpPr/>
          <p:nvPr/>
        </p:nvCxnSpPr>
        <p:spPr>
          <a:xfrm rot="5400000">
            <a:off x="5652120" y="1628800"/>
            <a:ext cx="792088" cy="7200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uščični konektor 22"/>
          <p:cNvCxnSpPr/>
          <p:nvPr/>
        </p:nvCxnSpPr>
        <p:spPr>
          <a:xfrm rot="16200000" flipH="1">
            <a:off x="4283968" y="1412776"/>
            <a:ext cx="792088" cy="64807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en puščični konektor 23"/>
          <p:cNvCxnSpPr/>
          <p:nvPr/>
        </p:nvCxnSpPr>
        <p:spPr>
          <a:xfrm rot="5400000" flipH="1" flipV="1">
            <a:off x="1331640" y="4149080"/>
            <a:ext cx="720080" cy="2880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puščični konektor 24"/>
          <p:cNvCxnSpPr/>
          <p:nvPr/>
        </p:nvCxnSpPr>
        <p:spPr>
          <a:xfrm rot="16200000" flipV="1">
            <a:off x="2519772" y="4257092"/>
            <a:ext cx="720080" cy="7200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en puščični konektor 25"/>
          <p:cNvCxnSpPr/>
          <p:nvPr/>
        </p:nvCxnSpPr>
        <p:spPr>
          <a:xfrm rot="10800000">
            <a:off x="3779912" y="3717032"/>
            <a:ext cx="360040" cy="2880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ven puščični konektor 33"/>
          <p:cNvCxnSpPr/>
          <p:nvPr/>
        </p:nvCxnSpPr>
        <p:spPr>
          <a:xfrm rot="10800000">
            <a:off x="7452320" y="3645024"/>
            <a:ext cx="504056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ven puščični konektor 34"/>
          <p:cNvCxnSpPr/>
          <p:nvPr/>
        </p:nvCxnSpPr>
        <p:spPr>
          <a:xfrm>
            <a:off x="4283968" y="3068960"/>
            <a:ext cx="36004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ven puščični konektor 35"/>
          <p:cNvCxnSpPr/>
          <p:nvPr/>
        </p:nvCxnSpPr>
        <p:spPr>
          <a:xfrm rot="16200000" flipV="1">
            <a:off x="6912260" y="4113076"/>
            <a:ext cx="648072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ven puščični konektor 36"/>
          <p:cNvCxnSpPr/>
          <p:nvPr/>
        </p:nvCxnSpPr>
        <p:spPr>
          <a:xfrm rot="5400000" flipH="1" flipV="1">
            <a:off x="5724128" y="4437112"/>
            <a:ext cx="72008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ven puščični konektor 37"/>
          <p:cNvCxnSpPr/>
          <p:nvPr/>
        </p:nvCxnSpPr>
        <p:spPr>
          <a:xfrm rot="5400000" flipH="1" flipV="1">
            <a:off x="4355976" y="4077072"/>
            <a:ext cx="576064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grada noge 4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 dirty="0"/>
              <a:t>Avtor: Mladen </a:t>
            </a:r>
            <a:r>
              <a:rPr lang="sl-SI" dirty="0" err="1"/>
              <a:t>Kopasić</a:t>
            </a:r>
            <a:r>
              <a:rPr lang="sl-SI" dirty="0"/>
              <a:t>, OŠ Polje</a:t>
            </a:r>
          </a:p>
        </p:txBody>
      </p:sp>
      <p:sp>
        <p:nvSpPr>
          <p:cNvPr id="45" name="Ograda številke diapozitiva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3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395536" y="332656"/>
            <a:ext cx="3384376" cy="66068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all" spc="0" normalizeH="0" baseline="0" noProof="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NOTRANJI prostor</a:t>
            </a:r>
          </a:p>
        </p:txBody>
      </p:sp>
      <p:sp>
        <p:nvSpPr>
          <p:cNvPr id="3" name="Pravokotnik 2"/>
          <p:cNvSpPr/>
          <p:nvPr/>
        </p:nvSpPr>
        <p:spPr>
          <a:xfrm>
            <a:off x="467544" y="98072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- je znotraj nekega predmeta oz. je notranjost.</a:t>
            </a:r>
          </a:p>
        </p:txBody>
      </p:sp>
      <p:pic>
        <p:nvPicPr>
          <p:cNvPr id="17410" name="Picture 2" descr="http://www.autodoom.com/gfx/Volkswagen_Golf_VI_insid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2564904"/>
            <a:ext cx="3999311" cy="2592288"/>
          </a:xfrm>
          <a:prstGeom prst="rect">
            <a:avLst/>
          </a:prstGeom>
          <a:noFill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7984" y="2564904"/>
            <a:ext cx="3413612" cy="260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grada no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/>
              <a:t>Avtor: Mladen Kopasić, OŠ Polje</a:t>
            </a:r>
          </a:p>
        </p:txBody>
      </p:sp>
      <p:sp>
        <p:nvSpPr>
          <p:cNvPr id="8" name="Ograd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4</a:t>
            </a:fld>
            <a:endParaRPr lang="sl-SI"/>
          </a:p>
        </p:txBody>
      </p:sp>
      <p:sp>
        <p:nvSpPr>
          <p:cNvPr id="9" name="Pravokotnik 8"/>
          <p:cNvSpPr/>
          <p:nvPr/>
        </p:nvSpPr>
        <p:spPr>
          <a:xfrm>
            <a:off x="467544" y="1916832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Notranji prostori avta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467544" y="548680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Notranji prostori hiše</a:t>
            </a:r>
          </a:p>
        </p:txBody>
      </p:sp>
      <p:pic>
        <p:nvPicPr>
          <p:cNvPr id="18434" name="Picture 2" descr="http://www.psc.state.fl.us/consumers/house/images/conservation-house-fina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87824" y="548680"/>
            <a:ext cx="4752528" cy="5773732"/>
          </a:xfrm>
          <a:prstGeom prst="rect">
            <a:avLst/>
          </a:prstGeom>
          <a:noFill/>
        </p:spPr>
      </p:pic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 dirty="0"/>
              <a:t>Avtor: Mladen Kopasić, OŠ Polje</a:t>
            </a: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5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539552" y="980728"/>
            <a:ext cx="2915816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l-SI" sz="1400" dirty="0"/>
              <a:t>Poimenuj posamezne prostore </a:t>
            </a:r>
          </a:p>
          <a:p>
            <a:pPr>
              <a:lnSpc>
                <a:spcPct val="150000"/>
              </a:lnSpc>
            </a:pPr>
            <a:r>
              <a:rPr lang="sl-SI" sz="1400" dirty="0"/>
              <a:t>in povej, čemu služijo.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/>
              <a:t>Avtor: Mladen Kopasić, OŠ Polje</a:t>
            </a:r>
          </a:p>
        </p:txBody>
      </p:sp>
      <p:pic>
        <p:nvPicPr>
          <p:cNvPr id="20482" name="Picture 2" descr="http://www.cyprus-online.com/tersefanou/cyprus-larnaca-luxurious-apartments/investment-property-kitche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65876" y="692696"/>
            <a:ext cx="3650732" cy="2736304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692696"/>
            <a:ext cx="405521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http://www.4pm.com.mt/PropertyImages/8/property_malta_a-guide-to-bathroom-design1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3573016"/>
            <a:ext cx="4032448" cy="2834416"/>
          </a:xfrm>
          <a:prstGeom prst="rect">
            <a:avLst/>
          </a:prstGeom>
          <a:noFill/>
        </p:spPr>
      </p:pic>
      <p:pic>
        <p:nvPicPr>
          <p:cNvPr id="20484" name="Picture 4" descr="http://designawards.files.wordpress.com/2006/10/juvenile-z-bedroom-set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355976" y="3573016"/>
            <a:ext cx="3672408" cy="2808312"/>
          </a:xfrm>
          <a:prstGeom prst="rect">
            <a:avLst/>
          </a:prstGeom>
          <a:noFill/>
        </p:spPr>
      </p:pic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6</a:t>
            </a:fld>
            <a:endParaRPr lang="sl-SI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 dirty="0"/>
              <a:t>Avtor: Mladen </a:t>
            </a:r>
            <a:r>
              <a:rPr lang="sl-SI" dirty="0" err="1"/>
              <a:t>Kopasić</a:t>
            </a:r>
            <a:r>
              <a:rPr lang="sl-SI" dirty="0"/>
              <a:t>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7</a:t>
            </a:fld>
            <a:endParaRPr lang="sl-SI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87624" y="3861048"/>
            <a:ext cx="2880320" cy="249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http://archinspire.com/wp-content/uploads/2009/11/modern-cheerful-children-room-interior-design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3" y="692697"/>
            <a:ext cx="3888432" cy="2981379"/>
          </a:xfrm>
          <a:prstGeom prst="rect">
            <a:avLst/>
          </a:prstGeom>
          <a:noFill/>
        </p:spPr>
      </p:pic>
      <p:pic>
        <p:nvPicPr>
          <p:cNvPr id="22534" name="Picture 6" descr="http://www.pontifex.cc/images/attic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83968" y="3861048"/>
            <a:ext cx="3288365" cy="2466274"/>
          </a:xfrm>
          <a:prstGeom prst="rect">
            <a:avLst/>
          </a:prstGeom>
          <a:noFill/>
        </p:spPr>
      </p:pic>
      <p:pic>
        <p:nvPicPr>
          <p:cNvPr id="22536" name="Picture 8" descr="http://www.losangelesfurniture.com/images/fd_bonaparte_418_dining_room_leg_table_2_med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83968" y="692696"/>
            <a:ext cx="3633293" cy="29611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/>
              <a:t>Avtor: Mladen Kopasić,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8</a:t>
            </a:fld>
            <a:endParaRPr lang="sl-SI"/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179512" y="404664"/>
            <a:ext cx="2808312" cy="66068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all" spc="0" normalizeH="0" baseline="0" noProof="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ARHITEKT</a:t>
            </a:r>
          </a:p>
        </p:txBody>
      </p:sp>
      <p:sp>
        <p:nvSpPr>
          <p:cNvPr id="5" name="Pravokotnik 4"/>
          <p:cNvSpPr/>
          <p:nvPr/>
        </p:nvSpPr>
        <p:spPr>
          <a:xfrm>
            <a:off x="6588224" y="5949280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i="1" dirty="0"/>
              <a:t>*Vir: SSKJ</a:t>
            </a:r>
            <a:endParaRPr lang="sl-SI" dirty="0"/>
          </a:p>
        </p:txBody>
      </p:sp>
      <p:sp>
        <p:nvSpPr>
          <p:cNvPr id="6" name="Pravokotnik 5"/>
          <p:cNvSpPr/>
          <p:nvPr/>
        </p:nvSpPr>
        <p:spPr>
          <a:xfrm>
            <a:off x="179512" y="980728"/>
            <a:ext cx="3288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i="1" dirty="0"/>
              <a:t>- strokovnjak za arhitekturo.*</a:t>
            </a:r>
            <a:endParaRPr lang="sl-SI" dirty="0"/>
          </a:p>
        </p:txBody>
      </p:sp>
      <p:sp>
        <p:nvSpPr>
          <p:cNvPr id="7" name="Pravokotnik 6"/>
          <p:cNvSpPr/>
          <p:nvPr/>
        </p:nvSpPr>
        <p:spPr>
          <a:xfrm>
            <a:off x="251520" y="1484784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ARHITEKTURA</a:t>
            </a:r>
            <a:r>
              <a:rPr lang="sl-SI" i="1" dirty="0"/>
              <a:t>: umetnost oblikovanja prostora, stavbarstvo.*</a:t>
            </a:r>
            <a:endParaRPr lang="sl-SI" dirty="0"/>
          </a:p>
        </p:txBody>
      </p:sp>
      <p:sp>
        <p:nvSpPr>
          <p:cNvPr id="8" name="Pravokotnik 7"/>
          <p:cNvSpPr/>
          <p:nvPr/>
        </p:nvSpPr>
        <p:spPr>
          <a:xfrm>
            <a:off x="179512" y="1988840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ARHITEKTURNI NAČRT</a:t>
            </a:r>
            <a:r>
              <a:rPr lang="sl-SI" i="1" dirty="0"/>
              <a:t>: </a:t>
            </a:r>
            <a:r>
              <a:rPr lang="sl-SI" dirty="0"/>
              <a:t>načrt hiše, ureditve zunanjih in notranjih prostorov.</a:t>
            </a:r>
          </a:p>
        </p:txBody>
      </p:sp>
      <p:pic>
        <p:nvPicPr>
          <p:cNvPr id="21506" name="Picture 2" descr="http://www.residentialarchitects.us/residential-architect-74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636912"/>
            <a:ext cx="4752528" cy="3153207"/>
          </a:xfrm>
          <a:prstGeom prst="rect">
            <a:avLst/>
          </a:prstGeom>
          <a:noFill/>
        </p:spPr>
      </p:pic>
      <p:sp>
        <p:nvSpPr>
          <p:cNvPr id="10" name="Pravokotnik 9">
            <a:hlinkClick r:id="rId3"/>
          </p:cNvPr>
          <p:cNvSpPr/>
          <p:nvPr/>
        </p:nvSpPr>
        <p:spPr>
          <a:xfrm>
            <a:off x="5831672" y="5219327"/>
            <a:ext cx="2016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Oglej si 2. posnetek</a:t>
            </a:r>
            <a:endParaRPr lang="sl-SI" sz="1400" dirty="0">
              <a:solidFill>
                <a:srgbClr val="00B0F0"/>
              </a:solidFill>
            </a:endParaRPr>
          </a:p>
        </p:txBody>
      </p:sp>
      <p:pic>
        <p:nvPicPr>
          <p:cNvPr id="11" name="Slika 10" descr="tvprozoren.gif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084168" y="4077072"/>
            <a:ext cx="864096" cy="720080"/>
          </a:xfrm>
          <a:prstGeom prst="rect">
            <a:avLst/>
          </a:prstGeom>
        </p:spPr>
      </p:pic>
      <p:sp>
        <p:nvSpPr>
          <p:cNvPr id="12" name="Pravokotnik 11">
            <a:hlinkClick r:id="rId3"/>
          </p:cNvPr>
          <p:cNvSpPr/>
          <p:nvPr/>
        </p:nvSpPr>
        <p:spPr>
          <a:xfrm>
            <a:off x="5831672" y="4880899"/>
            <a:ext cx="2016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u="sng" dirty="0">
                <a:solidFill>
                  <a:srgbClr val="00B0F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Oglej si 1. posnetek</a:t>
            </a:r>
            <a:endParaRPr lang="sl-SI" sz="1400" u="sng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l-SI" dirty="0"/>
              <a:t>Avtor: Mladen </a:t>
            </a:r>
            <a:r>
              <a:rPr lang="sl-SI" dirty="0" err="1"/>
              <a:t>Kopasić</a:t>
            </a:r>
            <a:r>
              <a:rPr lang="sl-SI" dirty="0"/>
              <a:t>, OŠ Polje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0361-C817-41DF-94B5-1AC219706C78}" type="slidenum">
              <a:rPr lang="sl-SI" smtClean="0"/>
              <a:pPr/>
              <a:t>9</a:t>
            </a:fld>
            <a:endParaRPr lang="sl-SI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3568" y="1124744"/>
            <a:ext cx="7128792" cy="475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avokotnik 4"/>
          <p:cNvSpPr/>
          <p:nvPr/>
        </p:nvSpPr>
        <p:spPr>
          <a:xfrm>
            <a:off x="467544" y="548680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Arhitekturni načrt hiše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zkošno">
  <a:themeElements>
    <a:clrScheme name="Razkošn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Razkošn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Razkošn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253</TotalTime>
  <Words>419</Words>
  <Application>Microsoft Office PowerPoint</Application>
  <PresentationFormat>Diaprojekcija na zaslonu (4:3)</PresentationFormat>
  <Paragraphs>78</Paragraphs>
  <Slides>16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22" baseType="lpstr">
      <vt:lpstr>Arial</vt:lpstr>
      <vt:lpstr>Calibri</vt:lpstr>
      <vt:lpstr>Trebuchet MS</vt:lpstr>
      <vt:lpstr>Wingdings</vt:lpstr>
      <vt:lpstr>Wingdings 2</vt:lpstr>
      <vt:lpstr>Razkošno</vt:lpstr>
      <vt:lpstr>ARHITEKTURA 1:  VRSTE IN OBLIKE PROSTOROV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PROSTORSKO OBLIKOVANJE 1: VRSTE IN OBLIKE PROSTOROV</dc:title>
  <dc:creator>Mladen Kopasic</dc:creator>
  <cp:lastModifiedBy>Tanja Luskar</cp:lastModifiedBy>
  <cp:revision>30</cp:revision>
  <dcterms:created xsi:type="dcterms:W3CDTF">2010-10-21T14:11:45Z</dcterms:created>
  <dcterms:modified xsi:type="dcterms:W3CDTF">2021-01-25T10:31:17Z</dcterms:modified>
</cp:coreProperties>
</file>