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73" r:id="rId5"/>
    <p:sldId id="274" r:id="rId6"/>
    <p:sldId id="263" r:id="rId7"/>
    <p:sldId id="264" r:id="rId8"/>
    <p:sldId id="265" r:id="rId9"/>
    <p:sldId id="277" r:id="rId10"/>
    <p:sldId id="260" r:id="rId11"/>
    <p:sldId id="269" r:id="rId12"/>
    <p:sldId id="271" r:id="rId13"/>
    <p:sldId id="280" r:id="rId14"/>
    <p:sldId id="278"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D94CC6-1375-4BBB-AAA1-EC7F854AE8C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D5741935-6586-456F-B85F-66D07AF01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7C8BB3E-C362-4E2D-8653-5D991518F0C6}"/>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5" name="Označba mesta noge 4">
            <a:extLst>
              <a:ext uri="{FF2B5EF4-FFF2-40B4-BE49-F238E27FC236}">
                <a16:creationId xmlns:a16="http://schemas.microsoft.com/office/drawing/2014/main" id="{0AA3BB49-64EB-4615-BFE6-30385A5A557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F7950E1-EAAD-4C18-85D9-43B5CCD5664F}"/>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9574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C67E9-6F9A-48C9-BE9B-E2A46B0F89C9}"/>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AE0DA1F-CB7B-49E6-9DC6-8F8CFE28DB28}"/>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1227502-D328-4988-9728-F05B770F1CFF}"/>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5" name="Označba mesta noge 4">
            <a:extLst>
              <a:ext uri="{FF2B5EF4-FFF2-40B4-BE49-F238E27FC236}">
                <a16:creationId xmlns:a16="http://schemas.microsoft.com/office/drawing/2014/main" id="{B9DF905D-F6C4-45ED-AC07-D34A6F9EA9D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52C6158-5DC7-4156-B097-8F04337BCA54}"/>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25408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22DFF45A-9D2D-4C93-9BF5-B28CB6BDD5B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C8FBCE2-41BF-4975-87A9-CD31D09C7DF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AAC3AF0-AE34-42C8-80D6-B8A81CDF64DD}"/>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5" name="Označba mesta noge 4">
            <a:extLst>
              <a:ext uri="{FF2B5EF4-FFF2-40B4-BE49-F238E27FC236}">
                <a16:creationId xmlns:a16="http://schemas.microsoft.com/office/drawing/2014/main" id="{0A6AE5B1-6017-46D0-AFBD-B6D80E03602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0CCCA86-9DF0-4BF9-8DFA-E74FD97D3576}"/>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391296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28B5FD-4056-46D5-863D-660FA6C8CD1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AA6B809-B3A1-4CDA-8B93-08844F93B1A0}"/>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F79C351-0681-4FF6-A890-90C843403417}"/>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5" name="Označba mesta noge 4">
            <a:extLst>
              <a:ext uri="{FF2B5EF4-FFF2-40B4-BE49-F238E27FC236}">
                <a16:creationId xmlns:a16="http://schemas.microsoft.com/office/drawing/2014/main" id="{66E1C9D3-E0F2-467E-B321-09CB5022399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9E45704-86BC-4BBA-8E8D-BFDCD797F068}"/>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398073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B40796-7765-440E-9F8D-534B7C112DD5}"/>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B3979E6C-7905-4383-BECE-BF030D13F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BD162AD6-64F8-45B8-8734-13DFCC5DAF3C}"/>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5" name="Označba mesta noge 4">
            <a:extLst>
              <a:ext uri="{FF2B5EF4-FFF2-40B4-BE49-F238E27FC236}">
                <a16:creationId xmlns:a16="http://schemas.microsoft.com/office/drawing/2014/main" id="{1CA0DD83-3548-4A5C-9E2C-B93D9C50AB4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F584014-349E-49BD-A239-F72944301E6A}"/>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77944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1644B1-1875-4B9E-A625-2D778BAC6C1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5E2B50B-B446-42D3-906B-8DB7363EC43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2431D62E-0785-47FA-9FF8-893772CC9A5C}"/>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65E89A2-7AFC-46E2-A839-163C12235BB4}"/>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6" name="Označba mesta noge 5">
            <a:extLst>
              <a:ext uri="{FF2B5EF4-FFF2-40B4-BE49-F238E27FC236}">
                <a16:creationId xmlns:a16="http://schemas.microsoft.com/office/drawing/2014/main" id="{0A4AD2DE-9D5B-42FD-A6DB-2D90890E662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61F3495-8CEA-4B2A-9BDB-2623BCF7F3CE}"/>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425472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1AB7BE-68ED-4D50-81A3-A625B6222197}"/>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9CAD586-0377-4147-BA92-C9A1928AD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46897B6-2687-41F5-A2F7-A47794F6D79F}"/>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336FACA-5837-4704-B846-D438569CD6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69BF227-ECBA-47C3-9D82-187A1031A6F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BD19938C-9533-40C0-8848-D9B09CAA7D5A}"/>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8" name="Označba mesta noge 7">
            <a:extLst>
              <a:ext uri="{FF2B5EF4-FFF2-40B4-BE49-F238E27FC236}">
                <a16:creationId xmlns:a16="http://schemas.microsoft.com/office/drawing/2014/main" id="{DEB08CA6-4C27-4330-85C7-9B0DDED48044}"/>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5391384C-49BC-46FC-B4BC-E558F19E52D2}"/>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35880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6C9AEC-EF4D-4C6C-AEA4-CEAB5D4F75A6}"/>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73A656DF-6515-44CE-A0C8-36F85416FA59}"/>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4" name="Označba mesta noge 3">
            <a:extLst>
              <a:ext uri="{FF2B5EF4-FFF2-40B4-BE49-F238E27FC236}">
                <a16:creationId xmlns:a16="http://schemas.microsoft.com/office/drawing/2014/main" id="{76E0CEC7-F925-46D8-8308-C666FEC4C57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4FD8D25-C9A3-45B9-BB37-DFA884A8F01A}"/>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6219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435196F-645E-4E39-8BBC-6D9EACDF63FD}"/>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3" name="Označba mesta noge 2">
            <a:extLst>
              <a:ext uri="{FF2B5EF4-FFF2-40B4-BE49-F238E27FC236}">
                <a16:creationId xmlns:a16="http://schemas.microsoft.com/office/drawing/2014/main" id="{ABCC617F-B0C0-4244-A845-F021433F9D74}"/>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91DBDA55-1400-48F8-80A8-C98E2A363CE4}"/>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390099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17AEF8-86DF-41E1-8608-D5E67A7722E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B8F1BA1D-DCDD-47CE-BCCD-6A3F1799E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94813026-F15A-4E3A-A4DB-235C26C66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03FCBBB-FF64-4588-B107-E00E8DE9C284}"/>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6" name="Označba mesta noge 5">
            <a:extLst>
              <a:ext uri="{FF2B5EF4-FFF2-40B4-BE49-F238E27FC236}">
                <a16:creationId xmlns:a16="http://schemas.microsoft.com/office/drawing/2014/main" id="{A09259E9-FB17-44FB-B4AB-8CECEBBAF12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0BD3FF1-FC22-4B9D-A6F2-356CA2636769}"/>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32260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CAA3BF-A006-4201-B685-F29F7FF6E99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11EDE479-6916-46FA-99B6-7C07D87D4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5B4A98D-28E3-43EA-8D6E-9DF749824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321D288-F4AE-4771-88EE-F4F76B65793C}"/>
              </a:ext>
            </a:extLst>
          </p:cNvPr>
          <p:cNvSpPr>
            <a:spLocks noGrp="1"/>
          </p:cNvSpPr>
          <p:nvPr>
            <p:ph type="dt" sz="half" idx="10"/>
          </p:nvPr>
        </p:nvSpPr>
        <p:spPr/>
        <p:txBody>
          <a:bodyPr/>
          <a:lstStyle/>
          <a:p>
            <a:fld id="{036E6A2B-9E7F-4090-B729-9F78892C5013}" type="datetimeFigureOut">
              <a:rPr lang="sl-SI" smtClean="0"/>
              <a:t>4.2.2021</a:t>
            </a:fld>
            <a:endParaRPr lang="sl-SI"/>
          </a:p>
        </p:txBody>
      </p:sp>
      <p:sp>
        <p:nvSpPr>
          <p:cNvPr id="6" name="Označba mesta noge 5">
            <a:extLst>
              <a:ext uri="{FF2B5EF4-FFF2-40B4-BE49-F238E27FC236}">
                <a16:creationId xmlns:a16="http://schemas.microsoft.com/office/drawing/2014/main" id="{FCAF9A6F-36E3-4F3D-91D2-DD3E5E2003A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41E6180-9D7F-4CC0-B2A0-C7CBC9EEF388}"/>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3981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6E8B5209-2FA5-45E8-9F43-C1613C32F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95190C6-71E7-44DC-8398-8ACF15E13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C98777A-F9BF-4753-A5AF-B4B6F2FB1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E6A2B-9E7F-4090-B729-9F78892C5013}" type="datetimeFigureOut">
              <a:rPr lang="sl-SI" smtClean="0"/>
              <a:t>4.2.2021</a:t>
            </a:fld>
            <a:endParaRPr lang="sl-SI"/>
          </a:p>
        </p:txBody>
      </p:sp>
      <p:sp>
        <p:nvSpPr>
          <p:cNvPr id="5" name="Označba mesta noge 4">
            <a:extLst>
              <a:ext uri="{FF2B5EF4-FFF2-40B4-BE49-F238E27FC236}">
                <a16:creationId xmlns:a16="http://schemas.microsoft.com/office/drawing/2014/main" id="{73DA667F-3F55-4387-B09F-9014C6FE1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C17D67FF-8664-4DB9-B8ED-6D0C85A4E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65F62-45EA-44EB-9238-548F9E26EC3A}" type="slidenum">
              <a:rPr lang="sl-SI" smtClean="0"/>
              <a:t>‹#›</a:t>
            </a:fld>
            <a:endParaRPr lang="sl-SI"/>
          </a:p>
        </p:txBody>
      </p:sp>
    </p:spTree>
    <p:extLst>
      <p:ext uri="{BB962C8B-B14F-4D97-AF65-F5344CB8AC3E}">
        <p14:creationId xmlns:p14="http://schemas.microsoft.com/office/powerpoint/2010/main" val="104892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5w_yBjqLYRw?feature=oembed" TargetMode="External"/><Relationship Id="rId6" Type="http://schemas.openxmlformats.org/officeDocument/2006/relationships/image" Target="../media/image3.jpeg"/><Relationship Id="rId5" Type="http://schemas.openxmlformats.org/officeDocument/2006/relationships/hyperlink" Target="https://www.youtube.com/watch?v=5w_yBjqLYRw&amp;feature=youtu.be&amp;ab_channel=Alenka%C4%8Cokl"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ordwall.net/play/10082/248/136"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hyperlink" Target="https://www.youtube.com/watch?v=P5Gta5I8vEs&amp;feature=emb_logo" TargetMode="External"/><Relationship Id="rId3" Type="http://schemas.openxmlformats.org/officeDocument/2006/relationships/video" Target="https://www.youtube.com/embed/O99AXnVV2hY?feature=oembed" TargetMode="External"/><Relationship Id="rId7" Type="http://schemas.openxmlformats.org/officeDocument/2006/relationships/image" Target="../media/image32.jpeg"/><Relationship Id="rId12" Type="http://schemas.openxmlformats.org/officeDocument/2006/relationships/hyperlink" Target="https://www.youtube.com/watch?v=S83MLeZMZIQ&amp;feature=emb_logo" TargetMode="External"/><Relationship Id="rId2" Type="http://schemas.openxmlformats.org/officeDocument/2006/relationships/video" Target="https://www.youtube.com/embed/P5Gta5I8vEs?feature=oembed" TargetMode="External"/><Relationship Id="rId1" Type="http://schemas.openxmlformats.org/officeDocument/2006/relationships/video" Target="https://www.youtube.com/embed/S83MLeZMZIQ?feature=oembed" TargetMode="External"/><Relationship Id="rId6" Type="http://schemas.openxmlformats.org/officeDocument/2006/relationships/image" Target="../media/image31.jpeg"/><Relationship Id="rId11" Type="http://schemas.openxmlformats.org/officeDocument/2006/relationships/hyperlink" Target="https://www.youtube.com/watch?v=O99AXnVV2hY&amp;feature=emb_logo" TargetMode="External"/><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slideLayout" Target="../slideLayouts/slideLayout6.xml"/><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SOsBTcV83ok&amp;feature=emb_logo" TargetMode="External"/><Relationship Id="rId2" Type="http://schemas.openxmlformats.org/officeDocument/2006/relationships/slideLayout" Target="../slideLayouts/slideLayout6.xml"/><Relationship Id="rId1" Type="http://schemas.openxmlformats.org/officeDocument/2006/relationships/video" Target="https://www.youtube.com/embed/SOsBTcV83ok?feature=oembed"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video" Target="https://www.youtube.com/embed/kAFKirumQpA?feature=oembed" TargetMode="External"/><Relationship Id="rId6" Type="http://schemas.openxmlformats.org/officeDocument/2006/relationships/hyperlink" Target="https://www.youtube.com/watch?v=kAFKirumQpA&amp;feature=emb_logo" TargetMode="External"/><Relationship Id="rId5" Type="http://schemas.openxmlformats.org/officeDocument/2006/relationships/image" Target="../media/image39.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video" Target="https://www.youtube.com/embed/EivGZpWs5Hg?feature=oembed" TargetMode="External"/><Relationship Id="rId1" Type="http://schemas.openxmlformats.org/officeDocument/2006/relationships/video" Target="https://www.youtube.com/embed/5RzmMgrm_TY?feature=oembed" TargetMode="External"/><Relationship Id="rId6" Type="http://schemas.openxmlformats.org/officeDocument/2006/relationships/hyperlink" Target="https://www.youtube.com/watch?v=5RzmMgrm_TY&amp;feature=emb_logo" TargetMode="External"/><Relationship Id="rId5" Type="http://schemas.openxmlformats.org/officeDocument/2006/relationships/hyperlink" Target="https://www.youtube.com/watch?v=EivGZpWs5Hg&amp;feature=emb_logo" TargetMode="External"/><Relationship Id="rId4" Type="http://schemas.openxmlformats.org/officeDocument/2006/relationships/image" Target="../media/image7.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RnmrF5IMtI&amp;feature=emb_logo" TargetMode="External"/><Relationship Id="rId2" Type="http://schemas.openxmlformats.org/officeDocument/2006/relationships/slideLayout" Target="../slideLayouts/slideLayout2.xml"/><Relationship Id="rId1" Type="http://schemas.openxmlformats.org/officeDocument/2006/relationships/video" Target="https://www.youtube.com/embed/FRnmrF5IMtI?feature=oembed" TargetMode="Externa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01F64C2-C48D-4546-A248-CDC8AEE68EF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7" r="1962"/>
          <a:stretch/>
        </p:blipFill>
        <p:spPr bwMode="auto">
          <a:xfrm>
            <a:off x="0" y="0"/>
            <a:ext cx="12192000" cy="6977097"/>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C21B4492-721E-432F-A2F1-56256846DD39}"/>
              </a:ext>
            </a:extLst>
          </p:cNvPr>
          <p:cNvSpPr>
            <a:spLocks noGrp="1"/>
          </p:cNvSpPr>
          <p:nvPr>
            <p:ph type="ctrTitle"/>
          </p:nvPr>
        </p:nvSpPr>
        <p:spPr>
          <a:xfrm>
            <a:off x="1524000" y="1816425"/>
            <a:ext cx="9144000" cy="2387600"/>
          </a:xfrm>
        </p:spPr>
        <p:txBody>
          <a:bodyPr>
            <a:normAutofit/>
          </a:bodyPr>
          <a:lstStyle/>
          <a:p>
            <a:r>
              <a:rPr lang="sl-SI" sz="5400" b="1" dirty="0">
                <a:solidFill>
                  <a:srgbClr val="C00000"/>
                </a:solidFill>
                <a:latin typeface="Berlin Sans FB" panose="020E0602020502020306" pitchFamily="34" charset="0"/>
              </a:rPr>
              <a:t>PREŠERNOV DAN</a:t>
            </a:r>
            <a:r>
              <a:rPr lang="sl-SI" b="1" dirty="0">
                <a:solidFill>
                  <a:srgbClr val="C00000"/>
                </a:solidFill>
                <a:latin typeface="Berlin Sans FB" panose="020E0602020502020306" pitchFamily="34" charset="0"/>
              </a:rPr>
              <a:t/>
            </a:r>
            <a:br>
              <a:rPr lang="sl-SI" b="1" dirty="0">
                <a:solidFill>
                  <a:srgbClr val="C00000"/>
                </a:solidFill>
                <a:latin typeface="Berlin Sans FB" panose="020E0602020502020306" pitchFamily="34" charset="0"/>
              </a:rPr>
            </a:br>
            <a:r>
              <a:rPr lang="sl-SI" sz="4000" b="1" dirty="0">
                <a:solidFill>
                  <a:srgbClr val="C00000"/>
                </a:solidFill>
                <a:latin typeface="Berlin Sans FB" panose="020E0602020502020306" pitchFamily="34" charset="0"/>
              </a:rPr>
              <a:t>Slovenski kulturni praznik</a:t>
            </a:r>
          </a:p>
        </p:txBody>
      </p:sp>
      <p:pic>
        <p:nvPicPr>
          <p:cNvPr id="7174" name="Picture 6">
            <a:extLst>
              <a:ext uri="{FF2B5EF4-FFF2-40B4-BE49-F238E27FC236}">
                <a16:creationId xmlns:a16="http://schemas.microsoft.com/office/drawing/2014/main" id="{1532B99F-B2C7-4F6B-97D1-38F0EA6F7B9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1331" y="4298017"/>
            <a:ext cx="3045833" cy="2509767"/>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2300916" y="13432825"/>
            <a:ext cx="1166978" cy="1477328"/>
          </a:xfrm>
          <a:prstGeom prst="rect">
            <a:avLst/>
          </a:prstGeom>
        </p:spPr>
        <p:txBody>
          <a:bodyPr wrap="square">
            <a:spAutoFit/>
          </a:bodyPr>
          <a:lstStyle/>
          <a:p>
            <a:r>
              <a:rPr lang="sl-SI" dirty="0"/>
              <a:t>https://www.youtube.com/watch?v=Zc7aLyhZ94c</a:t>
            </a:r>
          </a:p>
        </p:txBody>
      </p:sp>
      <p:sp>
        <p:nvSpPr>
          <p:cNvPr id="5" name="PoljeZBesedilom 4"/>
          <p:cNvSpPr txBox="1"/>
          <p:nvPr/>
        </p:nvSpPr>
        <p:spPr>
          <a:xfrm>
            <a:off x="2214895" y="6410075"/>
            <a:ext cx="2706240" cy="338554"/>
          </a:xfrm>
          <a:prstGeom prst="rect">
            <a:avLst/>
          </a:prstGeom>
          <a:noFill/>
        </p:spPr>
        <p:txBody>
          <a:bodyPr wrap="square" rtlCol="0">
            <a:spAutoFit/>
          </a:bodyPr>
          <a:lstStyle/>
          <a:p>
            <a:r>
              <a:rPr lang="sl-SI" sz="1600" dirty="0">
                <a:hlinkClick r:id="rId5"/>
              </a:rPr>
              <a:t>Himna OŠ Planina</a:t>
            </a:r>
            <a:endParaRPr lang="sl-SI" sz="1600" dirty="0"/>
          </a:p>
        </p:txBody>
      </p:sp>
      <p:pic>
        <p:nvPicPr>
          <p:cNvPr id="3" name="Predstavnost v spletu 2" title="Himna OS Planina">
            <a:hlinkClick r:id="" action="ppaction://media"/>
            <a:extLst>
              <a:ext uri="{FF2B5EF4-FFF2-40B4-BE49-F238E27FC236}">
                <a16:creationId xmlns:a16="http://schemas.microsoft.com/office/drawing/2014/main" id="{05761465-C371-4376-8765-239271F11EE3}"/>
              </a:ext>
            </a:extLst>
          </p:cNvPr>
          <p:cNvPicPr>
            <a:picLocks noRot="1" noChangeAspect="1"/>
          </p:cNvPicPr>
          <p:nvPr>
            <a:videoFile r:link="rId1"/>
          </p:nvPr>
        </p:nvPicPr>
        <p:blipFill>
          <a:blip r:embed="rId6"/>
          <a:stretch>
            <a:fillRect/>
          </a:stretch>
        </p:blipFill>
        <p:spPr>
          <a:xfrm>
            <a:off x="2106048" y="4298017"/>
            <a:ext cx="3378857" cy="1909054"/>
          </a:xfrm>
          <a:prstGeom prst="rect">
            <a:avLst/>
          </a:prstGeom>
        </p:spPr>
      </p:pic>
    </p:spTree>
    <p:extLst>
      <p:ext uri="{BB962C8B-B14F-4D97-AF65-F5344CB8AC3E}">
        <p14:creationId xmlns:p14="http://schemas.microsoft.com/office/powerpoint/2010/main" val="144977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5DFF7E-0E56-407C-ACE2-2E7EE481E7C8}"/>
              </a:ext>
            </a:extLst>
          </p:cNvPr>
          <p:cNvSpPr>
            <a:spLocks noGrp="1"/>
          </p:cNvSpPr>
          <p:nvPr>
            <p:ph type="title"/>
          </p:nvPr>
        </p:nvSpPr>
        <p:spPr/>
        <p:txBody>
          <a:bodyPr/>
          <a:lstStyle/>
          <a:p>
            <a:pPr algn="ctr"/>
            <a:r>
              <a:rPr lang="sl-SI" b="1" dirty="0">
                <a:solidFill>
                  <a:srgbClr val="FF0000"/>
                </a:solidFill>
                <a:latin typeface="Berlin Sans FB" panose="020E0602020502020306" pitchFamily="34" charset="0"/>
              </a:rPr>
              <a:t>KVIZ O FRANCETU PREŠERNU</a:t>
            </a:r>
          </a:p>
        </p:txBody>
      </p:sp>
      <p:sp>
        <p:nvSpPr>
          <p:cNvPr id="3" name="Označba mesta vsebine 2">
            <a:extLst>
              <a:ext uri="{FF2B5EF4-FFF2-40B4-BE49-F238E27FC236}">
                <a16:creationId xmlns:a16="http://schemas.microsoft.com/office/drawing/2014/main" id="{D8BE0A5A-4B08-4D85-AE42-9CAB120DF948}"/>
              </a:ext>
            </a:extLst>
          </p:cNvPr>
          <p:cNvSpPr>
            <a:spLocks noGrp="1"/>
          </p:cNvSpPr>
          <p:nvPr>
            <p:ph idx="1"/>
          </p:nvPr>
        </p:nvSpPr>
        <p:spPr/>
        <p:txBody>
          <a:bodyPr>
            <a:normAutofit fontScale="62500" lnSpcReduction="20000"/>
          </a:bodyPr>
          <a:lstStyle/>
          <a:p>
            <a:pPr marL="0" indent="0">
              <a:buNone/>
            </a:pPr>
            <a:r>
              <a:rPr lang="sl-SI" sz="5100" b="0" i="0" cap="all" dirty="0">
                <a:solidFill>
                  <a:srgbClr val="4F4F51"/>
                </a:solidFill>
                <a:effectLst/>
                <a:latin typeface="londrina solid"/>
              </a:rPr>
              <a:t>VPRAŠANJA IN PRAVILNI ODGOVORI</a:t>
            </a:r>
            <a:r>
              <a:rPr lang="sl-SI" sz="5100" cap="all" dirty="0">
                <a:solidFill>
                  <a:srgbClr val="4F4F51"/>
                </a:solidFill>
                <a:latin typeface="londrina solid"/>
              </a:rPr>
              <a:t>:</a:t>
            </a:r>
          </a:p>
          <a:p>
            <a:pPr marL="514350" indent="-514350">
              <a:buAutoNum type="arabicPeriod"/>
            </a:pPr>
            <a:r>
              <a:rPr lang="sl-SI" b="1" i="0" dirty="0">
                <a:solidFill>
                  <a:srgbClr val="4F4F51"/>
                </a:solidFill>
                <a:effectLst/>
                <a:latin typeface="poppins"/>
              </a:rPr>
              <a:t>Kako je bilo ime Prešernu? </a:t>
            </a:r>
            <a:r>
              <a:rPr lang="sl-SI" b="0" i="0" dirty="0">
                <a:solidFill>
                  <a:srgbClr val="4F4F51"/>
                </a:solidFill>
                <a:effectLst/>
                <a:latin typeface="poppins"/>
              </a:rPr>
              <a:t>France</a:t>
            </a:r>
          </a:p>
          <a:p>
            <a:pPr marL="514350" indent="-514350">
              <a:buAutoNum type="arabicPeriod"/>
            </a:pPr>
            <a:r>
              <a:rPr lang="sl-SI" b="1" i="0" dirty="0">
                <a:solidFill>
                  <a:srgbClr val="4F4F51"/>
                </a:solidFill>
                <a:effectLst/>
                <a:latin typeface="poppins"/>
              </a:rPr>
              <a:t> Kako so ga klicali?</a:t>
            </a:r>
            <a:r>
              <a:rPr lang="sl-SI" b="0" i="0" dirty="0">
                <a:solidFill>
                  <a:srgbClr val="4F4F51"/>
                </a:solidFill>
                <a:effectLst/>
                <a:latin typeface="poppins"/>
              </a:rPr>
              <a:t> Dr. Fig</a:t>
            </a:r>
          </a:p>
          <a:p>
            <a:pPr marL="514350" indent="-514350">
              <a:buAutoNum type="arabicPeriod"/>
            </a:pPr>
            <a:r>
              <a:rPr lang="sl-SI" b="1" i="0" dirty="0">
                <a:solidFill>
                  <a:srgbClr val="4F4F51"/>
                </a:solidFill>
                <a:effectLst/>
                <a:latin typeface="poppins"/>
              </a:rPr>
              <a:t>Za koliko eurov je kovanec, na katerem je upodobljen Prešeren?</a:t>
            </a:r>
            <a:r>
              <a:rPr lang="sl-SI" b="0" i="0" dirty="0">
                <a:solidFill>
                  <a:srgbClr val="4F4F51"/>
                </a:solidFill>
                <a:effectLst/>
                <a:latin typeface="poppins"/>
              </a:rPr>
              <a:t> 2 eura.</a:t>
            </a:r>
          </a:p>
          <a:p>
            <a:pPr marL="514350" indent="-514350">
              <a:buAutoNum type="arabicPeriod"/>
            </a:pPr>
            <a:r>
              <a:rPr lang="sl-SI" b="1" i="0" dirty="0">
                <a:solidFill>
                  <a:srgbClr val="4F4F51"/>
                </a:solidFill>
                <a:effectLst/>
                <a:latin typeface="poppins"/>
              </a:rPr>
              <a:t>Kje se je rodil? </a:t>
            </a:r>
            <a:r>
              <a:rPr lang="sl-SI" b="0" i="0" dirty="0">
                <a:solidFill>
                  <a:srgbClr val="4F4F51"/>
                </a:solidFill>
                <a:effectLst/>
                <a:latin typeface="poppins"/>
              </a:rPr>
              <a:t>V Vrbi na Gorenjskem</a:t>
            </a:r>
          </a:p>
          <a:p>
            <a:pPr marL="514350" indent="-514350">
              <a:buAutoNum type="arabicPeriod"/>
            </a:pPr>
            <a:r>
              <a:rPr lang="sl-SI" b="1" i="0" dirty="0">
                <a:solidFill>
                  <a:srgbClr val="4F4F51"/>
                </a:solidFill>
                <a:effectLst/>
                <a:latin typeface="poppins"/>
              </a:rPr>
              <a:t>Koliko časa je živel? </a:t>
            </a:r>
            <a:r>
              <a:rPr lang="sl-SI" b="0" i="0" dirty="0">
                <a:solidFill>
                  <a:srgbClr val="4F4F51"/>
                </a:solidFill>
                <a:effectLst/>
                <a:latin typeface="poppins"/>
              </a:rPr>
              <a:t>49 let, umrl je 8. februarja 1849</a:t>
            </a:r>
          </a:p>
          <a:p>
            <a:pPr marL="514350" indent="-514350">
              <a:buAutoNum type="arabicPeriod"/>
            </a:pPr>
            <a:r>
              <a:rPr lang="sl-SI" b="1" i="0" dirty="0">
                <a:solidFill>
                  <a:srgbClr val="4F4F51"/>
                </a:solidFill>
                <a:effectLst/>
                <a:latin typeface="poppins"/>
              </a:rPr>
              <a:t>Kaj je bil po poklicu?</a:t>
            </a:r>
            <a:r>
              <a:rPr lang="sl-SI" b="0" i="0" dirty="0">
                <a:solidFill>
                  <a:srgbClr val="4F4F51"/>
                </a:solidFill>
                <a:effectLst/>
                <a:latin typeface="poppins"/>
              </a:rPr>
              <a:t> Odvetnik, čeprav so starši želeli, da bi bil duhovnik</a:t>
            </a:r>
          </a:p>
          <a:p>
            <a:pPr marL="514350" indent="-514350">
              <a:buAutoNum type="arabicPeriod"/>
            </a:pPr>
            <a:r>
              <a:rPr lang="sl-SI" b="1" i="0" dirty="0">
                <a:solidFill>
                  <a:srgbClr val="4F4F51"/>
                </a:solidFill>
                <a:effectLst/>
                <a:latin typeface="poppins"/>
              </a:rPr>
              <a:t> Kdo je bil njegov najboljši prijatelj?</a:t>
            </a:r>
            <a:r>
              <a:rPr lang="sl-SI" b="0" i="0" dirty="0">
                <a:solidFill>
                  <a:srgbClr val="4F4F51"/>
                </a:solidFill>
                <a:effectLst/>
                <a:latin typeface="poppins"/>
              </a:rPr>
              <a:t> Matija Čop</a:t>
            </a:r>
          </a:p>
          <a:p>
            <a:pPr marL="514350" indent="-514350">
              <a:buAutoNum type="arabicPeriod"/>
            </a:pPr>
            <a:r>
              <a:rPr lang="sl-SI" b="1" i="0" dirty="0">
                <a:solidFill>
                  <a:srgbClr val="4F4F51"/>
                </a:solidFill>
                <a:effectLst/>
                <a:latin typeface="poppins"/>
              </a:rPr>
              <a:t>Kdo je ugrabil Urško? </a:t>
            </a:r>
            <a:r>
              <a:rPr lang="sl-SI" b="0" i="0" dirty="0">
                <a:solidFill>
                  <a:srgbClr val="4F4F51"/>
                </a:solidFill>
                <a:effectLst/>
                <a:latin typeface="poppins"/>
              </a:rPr>
              <a:t>Povodni mož </a:t>
            </a:r>
          </a:p>
          <a:p>
            <a:pPr marL="514350" indent="-514350">
              <a:buAutoNum type="arabicPeriod"/>
            </a:pPr>
            <a:r>
              <a:rPr lang="sl-SI" b="1" i="0" dirty="0">
                <a:solidFill>
                  <a:srgbClr val="4F4F51"/>
                </a:solidFill>
                <a:effectLst/>
                <a:latin typeface="poppins"/>
              </a:rPr>
              <a:t>Povej slovensko himno </a:t>
            </a:r>
            <a:r>
              <a:rPr lang="sl-SI" b="0" i="0" dirty="0">
                <a:solidFill>
                  <a:srgbClr val="4F4F51"/>
                </a:solidFill>
                <a:effectLst/>
                <a:latin typeface="poppins"/>
              </a:rPr>
              <a:t>(7. kitica Zdravljice)</a:t>
            </a:r>
          </a:p>
          <a:p>
            <a:pPr marL="514350" indent="-514350">
              <a:buAutoNum type="arabicPeriod"/>
            </a:pPr>
            <a:r>
              <a:rPr lang="sl-SI" b="1" i="0" dirty="0">
                <a:solidFill>
                  <a:srgbClr val="4F4F51"/>
                </a:solidFill>
                <a:effectLst/>
                <a:latin typeface="poppins"/>
              </a:rPr>
              <a:t>Kdaj se je Prešeren rodil?</a:t>
            </a:r>
            <a:r>
              <a:rPr lang="sl-SI" b="0" i="0" dirty="0">
                <a:solidFill>
                  <a:srgbClr val="4F4F51"/>
                </a:solidFill>
                <a:effectLst/>
                <a:latin typeface="poppins"/>
              </a:rPr>
              <a:t> 1800</a:t>
            </a:r>
          </a:p>
          <a:p>
            <a:pPr marL="514350" indent="-514350">
              <a:buAutoNum type="arabicPeriod"/>
            </a:pPr>
            <a:r>
              <a:rPr lang="sl-SI" b="1" i="0" dirty="0">
                <a:solidFill>
                  <a:srgbClr val="4F4F51"/>
                </a:solidFill>
                <a:effectLst/>
                <a:latin typeface="poppins"/>
              </a:rPr>
              <a:t>Katero dekle je imel Prešeren rad? </a:t>
            </a:r>
            <a:r>
              <a:rPr lang="sl-SI" b="0" i="0" dirty="0">
                <a:solidFill>
                  <a:srgbClr val="4F4F51"/>
                </a:solidFill>
                <a:effectLst/>
                <a:latin typeface="poppins"/>
              </a:rPr>
              <a:t>Primičevo Julijo</a:t>
            </a:r>
          </a:p>
          <a:p>
            <a:pPr marL="514350" indent="-514350">
              <a:buAutoNum type="arabicPeriod"/>
            </a:pPr>
            <a:r>
              <a:rPr lang="sl-SI" b="1" i="0" dirty="0">
                <a:solidFill>
                  <a:srgbClr val="4F4F51"/>
                </a:solidFill>
                <a:effectLst/>
                <a:latin typeface="poppins"/>
              </a:rPr>
              <a:t>Kako se imenuje slovenska himna? </a:t>
            </a:r>
            <a:r>
              <a:rPr lang="sl-SI" b="0" i="0" dirty="0">
                <a:solidFill>
                  <a:srgbClr val="4F4F51"/>
                </a:solidFill>
                <a:effectLst/>
                <a:latin typeface="poppins"/>
              </a:rPr>
              <a:t>Zdravljica</a:t>
            </a:r>
          </a:p>
          <a:p>
            <a:endParaRPr lang="sl-SI" dirty="0"/>
          </a:p>
        </p:txBody>
      </p:sp>
      <p:pic>
        <p:nvPicPr>
          <p:cNvPr id="5124" name="Picture 4">
            <a:extLst>
              <a:ext uri="{FF2B5EF4-FFF2-40B4-BE49-F238E27FC236}">
                <a16:creationId xmlns:a16="http://schemas.microsoft.com/office/drawing/2014/main" id="{E87476B4-404A-4469-B949-37D312DDD6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9861" y="2732183"/>
            <a:ext cx="2877566" cy="4125817"/>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E55B599F-2F3D-4BD9-B2C8-87D5FE3B9A49}"/>
              </a:ext>
            </a:extLst>
          </p:cNvPr>
          <p:cNvSpPr txBox="1"/>
          <p:nvPr/>
        </p:nvSpPr>
        <p:spPr>
          <a:xfrm>
            <a:off x="9267350" y="3796917"/>
            <a:ext cx="2318263" cy="1138773"/>
          </a:xfrm>
          <a:prstGeom prst="rect">
            <a:avLst/>
          </a:prstGeom>
          <a:noFill/>
        </p:spPr>
        <p:txBody>
          <a:bodyPr wrap="none" rtlCol="0">
            <a:spAutoFit/>
          </a:bodyPr>
          <a:lstStyle/>
          <a:p>
            <a:r>
              <a:rPr lang="sl-SI" sz="2800" u="sng" dirty="0">
                <a:solidFill>
                  <a:schemeClr val="accent1"/>
                </a:solidFill>
                <a:hlinkClick r:id="rId3"/>
              </a:rPr>
              <a:t>INTERAKTIVNI </a:t>
            </a:r>
          </a:p>
          <a:p>
            <a:pPr algn="ctr"/>
            <a:r>
              <a:rPr lang="sl-SI" sz="2800" u="sng" dirty="0">
                <a:solidFill>
                  <a:schemeClr val="accent1"/>
                </a:solidFill>
                <a:hlinkClick r:id="rId3"/>
              </a:rPr>
              <a:t>KVIZ </a:t>
            </a:r>
            <a:endParaRPr lang="sl-SI" sz="2800" u="sng" dirty="0">
              <a:solidFill>
                <a:schemeClr val="accent1"/>
              </a:solidFill>
            </a:endParaRPr>
          </a:p>
          <a:p>
            <a:pPr algn="ctr"/>
            <a:endParaRPr lang="sl-SI" sz="1200" dirty="0"/>
          </a:p>
        </p:txBody>
      </p:sp>
    </p:spTree>
    <p:extLst>
      <p:ext uri="{BB962C8B-B14F-4D97-AF65-F5344CB8AC3E}">
        <p14:creationId xmlns:p14="http://schemas.microsoft.com/office/powerpoint/2010/main" val="216150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398979AE-E201-48FE-80F2-2A921E88B49C}"/>
              </a:ext>
            </a:extLst>
          </p:cNvPr>
          <p:cNvSpPr txBox="1"/>
          <p:nvPr/>
        </p:nvSpPr>
        <p:spPr>
          <a:xfrm>
            <a:off x="3364276" y="5827922"/>
            <a:ext cx="10435727" cy="373757"/>
          </a:xfrm>
          <a:prstGeom prst="rect">
            <a:avLst/>
          </a:prstGeom>
          <a:noFill/>
        </p:spPr>
        <p:txBody>
          <a:bodyPr wrap="square">
            <a:spAutoFit/>
          </a:bodyPr>
          <a:lstStyle/>
          <a:p>
            <a:pPr>
              <a:lnSpc>
                <a:spcPct val="107000"/>
              </a:lnSpc>
              <a:spcAft>
                <a:spcPts val="800"/>
              </a:spcAft>
            </a:pPr>
            <a:r>
              <a:rPr lang="sl-SI"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D842A148-0759-44D0-99DB-A8E271277AEB}"/>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40313"/>
          <a:stretch/>
        </p:blipFill>
        <p:spPr bwMode="auto">
          <a:xfrm>
            <a:off x="8254498" y="-205897"/>
            <a:ext cx="3562062" cy="2538381"/>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a:extLst>
              <a:ext uri="{FF2B5EF4-FFF2-40B4-BE49-F238E27FC236}">
                <a16:creationId xmlns:a16="http://schemas.microsoft.com/office/drawing/2014/main" id="{D93826ED-D846-4E73-B7E2-D84F2288C994}"/>
              </a:ext>
            </a:extLst>
          </p:cNvPr>
          <p:cNvSpPr txBox="1"/>
          <p:nvPr/>
        </p:nvSpPr>
        <p:spPr>
          <a:xfrm>
            <a:off x="8254498" y="532905"/>
            <a:ext cx="3407071" cy="1015663"/>
          </a:xfrm>
          <a:prstGeom prst="rect">
            <a:avLst/>
          </a:prstGeom>
          <a:noFill/>
        </p:spPr>
        <p:txBody>
          <a:bodyPr wrap="square" rtlCol="0">
            <a:spAutoFit/>
          </a:bodyPr>
          <a:lstStyle/>
          <a:p>
            <a:pPr algn="ctr"/>
            <a:r>
              <a:rPr lang="sl-SI" sz="2000" b="1" dirty="0">
                <a:solidFill>
                  <a:schemeClr val="tx1">
                    <a:lumMod val="95000"/>
                    <a:lumOff val="5000"/>
                  </a:schemeClr>
                </a:solidFill>
                <a:latin typeface="Berlin Sans FB" panose="020E0602020502020306" pitchFamily="34" charset="0"/>
              </a:rPr>
              <a:t>KULTURNI DAN</a:t>
            </a:r>
          </a:p>
          <a:p>
            <a:pPr algn="ctr"/>
            <a:r>
              <a:rPr lang="sl-SI" sz="2000" b="1" dirty="0">
                <a:solidFill>
                  <a:schemeClr val="tx1">
                    <a:lumMod val="95000"/>
                    <a:lumOff val="5000"/>
                  </a:schemeClr>
                </a:solidFill>
                <a:latin typeface="Berlin Sans FB" panose="020E0602020502020306" pitchFamily="34" charset="0"/>
              </a:rPr>
              <a:t> SMO V ŠOLI ZA VAS PRIPRAVILI: </a:t>
            </a:r>
          </a:p>
        </p:txBody>
      </p:sp>
      <p:pic>
        <p:nvPicPr>
          <p:cNvPr id="2056" name="Picture 8">
            <a:extLst>
              <a:ext uri="{FF2B5EF4-FFF2-40B4-BE49-F238E27FC236}">
                <a16:creationId xmlns:a16="http://schemas.microsoft.com/office/drawing/2014/main" id="{8CDA3DC1-C5F5-4A91-85C4-CA2C448C1FF8}"/>
              </a:ext>
            </a:extLst>
          </p:cNvPr>
          <p:cNvPicPr>
            <a:picLocks noChangeAspect="1" noChangeArrowheads="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2999" y="5682215"/>
            <a:ext cx="609806" cy="10300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3715179-3424-4DEA-927B-FA39928E9FC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4014" y="730197"/>
            <a:ext cx="1190255" cy="1698679"/>
          </a:xfrm>
          <a:prstGeom prst="rect">
            <a:avLst/>
          </a:prstGeom>
          <a:noFill/>
          <a:extLst>
            <a:ext uri="{909E8E84-426E-40DD-AFC4-6F175D3DCCD1}">
              <a14:hiddenFill xmlns:a14="http://schemas.microsoft.com/office/drawing/2010/main">
                <a:solidFill>
                  <a:srgbClr val="FFFFFF"/>
                </a:solidFill>
              </a14:hiddenFill>
            </a:ext>
          </a:extLst>
        </p:spPr>
      </p:pic>
      <p:pic>
        <p:nvPicPr>
          <p:cNvPr id="2" name="Predstavnost v spletu 1" title="2. R  Sladkosned">
            <a:hlinkClick r:id="" action="ppaction://media"/>
            <a:extLst>
              <a:ext uri="{FF2B5EF4-FFF2-40B4-BE49-F238E27FC236}">
                <a16:creationId xmlns:a16="http://schemas.microsoft.com/office/drawing/2014/main" id="{C33B55FF-B7A8-46A1-8EDF-EDD40ADE71F7}"/>
              </a:ext>
            </a:extLst>
          </p:cNvPr>
          <p:cNvPicPr>
            <a:picLocks noRot="1" noChangeAspect="1"/>
          </p:cNvPicPr>
          <p:nvPr>
            <a:videoFile r:link="rId1"/>
          </p:nvPr>
        </p:nvPicPr>
        <p:blipFill>
          <a:blip r:embed="rId8"/>
          <a:stretch>
            <a:fillRect/>
          </a:stretch>
        </p:blipFill>
        <p:spPr>
          <a:xfrm>
            <a:off x="27716" y="3563085"/>
            <a:ext cx="5525845" cy="3122102"/>
          </a:xfrm>
          <a:prstGeom prst="rect">
            <a:avLst/>
          </a:prstGeom>
        </p:spPr>
      </p:pic>
      <p:pic>
        <p:nvPicPr>
          <p:cNvPr id="3" name="Predstavnost v spletu 2" title="Prvošolci o kulturnem prazniku in Prešernu">
            <a:hlinkClick r:id="" action="ppaction://media"/>
            <a:extLst>
              <a:ext uri="{FF2B5EF4-FFF2-40B4-BE49-F238E27FC236}">
                <a16:creationId xmlns:a16="http://schemas.microsoft.com/office/drawing/2014/main" id="{98F9F6B5-C944-4B3E-A9EE-1D7B9298D7C0}"/>
              </a:ext>
            </a:extLst>
          </p:cNvPr>
          <p:cNvPicPr>
            <a:picLocks noRot="1" noChangeAspect="1"/>
          </p:cNvPicPr>
          <p:nvPr>
            <a:videoFile r:link="rId2"/>
          </p:nvPr>
        </p:nvPicPr>
        <p:blipFill>
          <a:blip r:embed="rId9"/>
          <a:stretch>
            <a:fillRect/>
          </a:stretch>
        </p:blipFill>
        <p:spPr>
          <a:xfrm>
            <a:off x="6720895" y="2517381"/>
            <a:ext cx="5393662" cy="3047419"/>
          </a:xfrm>
          <a:prstGeom prst="rect">
            <a:avLst/>
          </a:prstGeom>
        </p:spPr>
      </p:pic>
      <p:pic>
        <p:nvPicPr>
          <p:cNvPr id="4" name="Predstavnost v spletu 3" title="Uvodni pozdrav">
            <a:hlinkClick r:id="" action="ppaction://media"/>
            <a:extLst>
              <a:ext uri="{FF2B5EF4-FFF2-40B4-BE49-F238E27FC236}">
                <a16:creationId xmlns:a16="http://schemas.microsoft.com/office/drawing/2014/main" id="{41A32604-B235-4442-994D-29DBB2D0A750}"/>
              </a:ext>
            </a:extLst>
          </p:cNvPr>
          <p:cNvPicPr>
            <a:picLocks noRot="1" noChangeAspect="1"/>
          </p:cNvPicPr>
          <p:nvPr>
            <a:videoFile r:link="rId3"/>
          </p:nvPr>
        </p:nvPicPr>
        <p:blipFill>
          <a:blip r:embed="rId10"/>
          <a:stretch>
            <a:fillRect/>
          </a:stretch>
        </p:blipFill>
        <p:spPr>
          <a:xfrm>
            <a:off x="77443" y="272713"/>
            <a:ext cx="5476118" cy="3094007"/>
          </a:xfrm>
          <a:prstGeom prst="rect">
            <a:avLst/>
          </a:prstGeom>
        </p:spPr>
      </p:pic>
      <p:sp>
        <p:nvSpPr>
          <p:cNvPr id="6" name="PoljeZBesedilom 5">
            <a:extLst>
              <a:ext uri="{FF2B5EF4-FFF2-40B4-BE49-F238E27FC236}">
                <a16:creationId xmlns:a16="http://schemas.microsoft.com/office/drawing/2014/main" id="{8EFDAF60-2630-4FEE-ABC9-ABF44097E537}"/>
              </a:ext>
            </a:extLst>
          </p:cNvPr>
          <p:cNvSpPr txBox="1"/>
          <p:nvPr/>
        </p:nvSpPr>
        <p:spPr>
          <a:xfrm>
            <a:off x="5591578" y="272713"/>
            <a:ext cx="1911421" cy="369332"/>
          </a:xfrm>
          <a:prstGeom prst="rect">
            <a:avLst/>
          </a:prstGeom>
          <a:noFill/>
        </p:spPr>
        <p:txBody>
          <a:bodyPr wrap="none" rtlCol="0">
            <a:spAutoFit/>
          </a:bodyPr>
          <a:lstStyle/>
          <a:p>
            <a:r>
              <a:rPr lang="sl-SI" dirty="0">
                <a:hlinkClick r:id="rId11"/>
              </a:rPr>
              <a:t>UVODNI POZDRAV</a:t>
            </a:r>
            <a:endParaRPr lang="sl-SI" dirty="0"/>
          </a:p>
        </p:txBody>
      </p:sp>
      <p:sp>
        <p:nvSpPr>
          <p:cNvPr id="7" name="PoljeZBesedilom 6">
            <a:extLst>
              <a:ext uri="{FF2B5EF4-FFF2-40B4-BE49-F238E27FC236}">
                <a16:creationId xmlns:a16="http://schemas.microsoft.com/office/drawing/2014/main" id="{3973D89F-7CB1-4610-9D4C-071F93F23FC2}"/>
              </a:ext>
            </a:extLst>
          </p:cNvPr>
          <p:cNvSpPr txBox="1"/>
          <p:nvPr/>
        </p:nvSpPr>
        <p:spPr>
          <a:xfrm>
            <a:off x="5634384" y="6309028"/>
            <a:ext cx="1004057" cy="369332"/>
          </a:xfrm>
          <a:prstGeom prst="rect">
            <a:avLst/>
          </a:prstGeom>
          <a:noFill/>
        </p:spPr>
        <p:txBody>
          <a:bodyPr wrap="none" rtlCol="0">
            <a:spAutoFit/>
          </a:bodyPr>
          <a:lstStyle/>
          <a:p>
            <a:r>
              <a:rPr lang="sl-SI" dirty="0">
                <a:hlinkClick r:id="rId12"/>
              </a:rPr>
              <a:t>2. razred</a:t>
            </a:r>
            <a:endParaRPr lang="sl-SI" dirty="0"/>
          </a:p>
        </p:txBody>
      </p:sp>
      <p:sp>
        <p:nvSpPr>
          <p:cNvPr id="9" name="PoljeZBesedilom 8">
            <a:extLst>
              <a:ext uri="{FF2B5EF4-FFF2-40B4-BE49-F238E27FC236}">
                <a16:creationId xmlns:a16="http://schemas.microsoft.com/office/drawing/2014/main" id="{0A50B90F-A4D0-4466-90DE-73E2C6F372DB}"/>
              </a:ext>
            </a:extLst>
          </p:cNvPr>
          <p:cNvSpPr txBox="1"/>
          <p:nvPr/>
        </p:nvSpPr>
        <p:spPr>
          <a:xfrm>
            <a:off x="9381506" y="5827922"/>
            <a:ext cx="1004057" cy="369332"/>
          </a:xfrm>
          <a:prstGeom prst="rect">
            <a:avLst/>
          </a:prstGeom>
          <a:noFill/>
        </p:spPr>
        <p:txBody>
          <a:bodyPr wrap="none" rtlCol="0">
            <a:spAutoFit/>
          </a:bodyPr>
          <a:lstStyle/>
          <a:p>
            <a:r>
              <a:rPr lang="sl-SI" dirty="0">
                <a:hlinkClick r:id="rId13"/>
              </a:rPr>
              <a:t>1. razred</a:t>
            </a:r>
            <a:endParaRPr lang="sl-SI" dirty="0"/>
          </a:p>
        </p:txBody>
      </p:sp>
    </p:spTree>
    <p:extLst>
      <p:ext uri="{BB962C8B-B14F-4D97-AF65-F5344CB8AC3E}">
        <p14:creationId xmlns:p14="http://schemas.microsoft.com/office/powerpoint/2010/main" val="1835808788"/>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video>
              <p:cMediaNode vol="80000">
                <p:cTn id="3" fill="hold" display="0">
                  <p:stCondLst>
                    <p:cond delay="indefinite"/>
                  </p:stCondLst>
                </p:cTn>
                <p:tgtEl>
                  <p:spTgt spid="3"/>
                </p:tgtEl>
              </p:cMediaNode>
            </p:video>
            <p:video>
              <p:cMediaNode vol="80000">
                <p:cTn id="4"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0FD31B9-5906-4E5F-A408-9F4DE42E41C7}"/>
              </a:ext>
            </a:extLst>
          </p:cNvPr>
          <p:cNvSpPr txBox="1"/>
          <p:nvPr/>
        </p:nvSpPr>
        <p:spPr>
          <a:xfrm>
            <a:off x="25832" y="4100459"/>
            <a:ext cx="10744200" cy="2677656"/>
          </a:xfrm>
          <a:prstGeom prst="rect">
            <a:avLst/>
          </a:prstGeom>
          <a:noFill/>
        </p:spPr>
        <p:txBody>
          <a:bodyPr wrap="square">
            <a:spAutoFit/>
          </a:bodyPr>
          <a:lstStyle/>
          <a:p>
            <a:pPr algn="l"/>
            <a:r>
              <a:rPr lang="sl-SI" sz="2400" b="1" i="0" dirty="0">
                <a:solidFill>
                  <a:srgbClr val="595857"/>
                </a:solidFill>
                <a:effectLst/>
                <a:latin typeface="Noto Sans Japanese"/>
              </a:rPr>
              <a:t>Vlada Republike Slovenije je leto 2021 razglasila za leto Josipa Ipavca.</a:t>
            </a:r>
            <a:endParaRPr lang="sl-SI" sz="2400" b="0" i="0" dirty="0">
              <a:solidFill>
                <a:srgbClr val="595857"/>
              </a:solidFill>
              <a:effectLst/>
              <a:latin typeface="Noto Sans Japanese"/>
            </a:endParaRPr>
          </a:p>
          <a:p>
            <a:pPr algn="just"/>
            <a:endParaRPr lang="sl-SI" sz="2400" b="0" i="0" dirty="0">
              <a:solidFill>
                <a:srgbClr val="595857"/>
              </a:solidFill>
              <a:effectLst/>
              <a:latin typeface="Noto Sans Japanese"/>
            </a:endParaRPr>
          </a:p>
          <a:p>
            <a:pPr algn="just"/>
            <a:r>
              <a:rPr lang="sl-SI" sz="2400" b="0" i="0" dirty="0">
                <a:solidFill>
                  <a:srgbClr val="595857"/>
                </a:solidFill>
                <a:effectLst/>
                <a:latin typeface="Noto Sans Japanese"/>
              </a:rPr>
              <a:t>"</a:t>
            </a:r>
            <a:r>
              <a:rPr lang="sl-SI" sz="2400" b="0" i="1" dirty="0">
                <a:solidFill>
                  <a:srgbClr val="595857"/>
                </a:solidFill>
                <a:effectLst/>
                <a:latin typeface="Noto Sans Japanese"/>
              </a:rPr>
              <a:t>V letu 2021 se spominjamo 100. obletnice smrti skladatelja in zdravnika dr. Josipa Ipavca (21. 12. 1873–8. 2. 1921), ki je za slovensko glasbeno zgodovino ustvaril veliko pomembnih del. Med njimi posebej izstopata prvi slovenski </a:t>
            </a:r>
            <a:r>
              <a:rPr lang="sl-SI" sz="2400" b="0" i="1" dirty="0">
                <a:solidFill>
                  <a:srgbClr val="595857"/>
                </a:solidFill>
                <a:effectLst/>
                <a:latin typeface="Noto Sans Japanese"/>
                <a:hlinkClick r:id="rId3"/>
              </a:rPr>
              <a:t>balet MOŽIČEK </a:t>
            </a:r>
            <a:r>
              <a:rPr lang="sl-SI" sz="2400" b="0" i="1" dirty="0">
                <a:solidFill>
                  <a:srgbClr val="595857"/>
                </a:solidFill>
                <a:effectLst/>
                <a:latin typeface="Noto Sans Japanese"/>
              </a:rPr>
              <a:t>in najobsežnejše delo opereta Princesa Vrtoglavka, sicer pa glavnino njegovega ustvarjanja predstavljajo samospevi in orgelske skladbe.</a:t>
            </a:r>
            <a:endParaRPr lang="sl-SI" sz="2400" b="0" i="0" dirty="0">
              <a:solidFill>
                <a:srgbClr val="595857"/>
              </a:solidFill>
              <a:effectLst/>
              <a:latin typeface="Noto Sans Japanese"/>
            </a:endParaRPr>
          </a:p>
        </p:txBody>
      </p:sp>
      <p:pic>
        <p:nvPicPr>
          <p:cNvPr id="3074" name="Picture 2">
            <a:extLst>
              <a:ext uri="{FF2B5EF4-FFF2-40B4-BE49-F238E27FC236}">
                <a16:creationId xmlns:a16="http://schemas.microsoft.com/office/drawing/2014/main" id="{273134BA-EFD6-436C-92ED-DAFC7E780054}"/>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832" y="-149787"/>
            <a:ext cx="5807034" cy="2574289"/>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21820A22-3818-426C-A35C-B0AC3506F320}"/>
              </a:ext>
            </a:extLst>
          </p:cNvPr>
          <p:cNvSpPr txBox="1"/>
          <p:nvPr/>
        </p:nvSpPr>
        <p:spPr>
          <a:xfrm>
            <a:off x="679711" y="1470395"/>
            <a:ext cx="3880414" cy="954107"/>
          </a:xfrm>
          <a:prstGeom prst="rect">
            <a:avLst/>
          </a:prstGeom>
          <a:noFill/>
        </p:spPr>
        <p:txBody>
          <a:bodyPr wrap="square" rtlCol="0">
            <a:spAutoFit/>
          </a:bodyPr>
          <a:lstStyle/>
          <a:p>
            <a:pPr algn="ctr"/>
            <a:r>
              <a:rPr lang="sl-SI" sz="2800" b="1" dirty="0">
                <a:solidFill>
                  <a:srgbClr val="FF0000"/>
                </a:solidFill>
                <a:latin typeface="Berlin Sans FB" panose="020E0602020502020306" pitchFamily="34" charset="0"/>
              </a:rPr>
              <a:t>LETO JOSIPA IPAVCA - 2021</a:t>
            </a:r>
            <a:endParaRPr lang="sl-SI" sz="2800" dirty="0"/>
          </a:p>
        </p:txBody>
      </p:sp>
      <p:pic>
        <p:nvPicPr>
          <p:cNvPr id="2" name="Predstavnost v spletu 1" title="Spoznaj občino Šentjur: Možiček ali Pierotov rojstni dan">
            <a:hlinkClick r:id="" action="ppaction://media"/>
            <a:extLst>
              <a:ext uri="{FF2B5EF4-FFF2-40B4-BE49-F238E27FC236}">
                <a16:creationId xmlns:a16="http://schemas.microsoft.com/office/drawing/2014/main" id="{B95EDA81-86E2-4333-ABD5-4A40773D430A}"/>
              </a:ext>
            </a:extLst>
          </p:cNvPr>
          <p:cNvPicPr>
            <a:picLocks noRot="1" noChangeAspect="1"/>
          </p:cNvPicPr>
          <p:nvPr>
            <a:videoFile r:link="rId1"/>
          </p:nvPr>
        </p:nvPicPr>
        <p:blipFill>
          <a:blip r:embed="rId5"/>
          <a:stretch>
            <a:fillRect/>
          </a:stretch>
        </p:blipFill>
        <p:spPr>
          <a:xfrm>
            <a:off x="6808921" y="41627"/>
            <a:ext cx="5357247" cy="4017935"/>
          </a:xfrm>
          <a:prstGeom prst="rect">
            <a:avLst/>
          </a:prstGeom>
        </p:spPr>
      </p:pic>
    </p:spTree>
    <p:extLst>
      <p:ext uri="{BB962C8B-B14F-4D97-AF65-F5344CB8AC3E}">
        <p14:creationId xmlns:p14="http://schemas.microsoft.com/office/powerpoint/2010/main" val="42264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0FD31B9-5906-4E5F-A408-9F4DE42E41C7}"/>
              </a:ext>
            </a:extLst>
          </p:cNvPr>
          <p:cNvSpPr txBox="1"/>
          <p:nvPr/>
        </p:nvSpPr>
        <p:spPr>
          <a:xfrm>
            <a:off x="5831436" y="1915622"/>
            <a:ext cx="5978272" cy="862800"/>
          </a:xfrm>
          <a:prstGeom prst="rect">
            <a:avLst/>
          </a:prstGeom>
          <a:noFill/>
        </p:spPr>
        <p:txBody>
          <a:bodyPr wrap="square">
            <a:spAutoFit/>
          </a:bodyPr>
          <a:lstStyle/>
          <a:p>
            <a:pPr>
              <a:lnSpc>
                <a:spcPct val="107000"/>
              </a:lnSpc>
              <a:spcAft>
                <a:spcPts val="800"/>
              </a:spcAft>
            </a:pPr>
            <a:r>
              <a:rPr lang="sl-SI" sz="2400" b="1" i="0" dirty="0">
                <a:solidFill>
                  <a:srgbClr val="111111"/>
                </a:solidFill>
                <a:effectLst/>
                <a:latin typeface="Republika"/>
              </a:rPr>
              <a:t>Prešernovo nagrado </a:t>
            </a:r>
            <a:r>
              <a:rPr lang="sl-SI" sz="2400" b="0" i="0" dirty="0">
                <a:solidFill>
                  <a:srgbClr val="111111"/>
                </a:solidFill>
                <a:effectLst/>
                <a:latin typeface="Republika"/>
              </a:rPr>
              <a:t>leta 2021 sta prejela pisatelj Feri Lainšček in arhitekt Marko Mušič.</a:t>
            </a:r>
            <a:endParaRPr lang="sl-SI" sz="2400" dirty="0">
              <a:solidFill>
                <a:srgbClr val="231F2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5" name="Slika 4">
            <a:extLst>
              <a:ext uri="{FF2B5EF4-FFF2-40B4-BE49-F238E27FC236}">
                <a16:creationId xmlns:a16="http://schemas.microsoft.com/office/drawing/2014/main" id="{A919262C-1A6F-4DA4-A68F-6FB538F15FFD}"/>
              </a:ext>
            </a:extLst>
          </p:cNvPr>
          <p:cNvPicPr>
            <a:picLocks noChangeAspect="1"/>
          </p:cNvPicPr>
          <p:nvPr/>
        </p:nvPicPr>
        <p:blipFill>
          <a:blip r:embed="rId3"/>
          <a:stretch>
            <a:fillRect/>
          </a:stretch>
        </p:blipFill>
        <p:spPr>
          <a:xfrm>
            <a:off x="0" y="266395"/>
            <a:ext cx="5771213" cy="5546973"/>
          </a:xfrm>
          <a:prstGeom prst="rect">
            <a:avLst/>
          </a:prstGeom>
        </p:spPr>
      </p:pic>
      <p:pic>
        <p:nvPicPr>
          <p:cNvPr id="3074" name="Picture 2">
            <a:extLst>
              <a:ext uri="{FF2B5EF4-FFF2-40B4-BE49-F238E27FC236}">
                <a16:creationId xmlns:a16="http://schemas.microsoft.com/office/drawing/2014/main" id="{273134BA-EFD6-436C-92ED-DAFC7E780054}"/>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flipH="1">
            <a:off x="6247152" y="0"/>
            <a:ext cx="5808978" cy="1907032"/>
          </a:xfrm>
          <a:prstGeom prst="rect">
            <a:avLst/>
          </a:prstGeom>
          <a:noFill/>
          <a:scene3d>
            <a:camera prst="orthographicFront">
              <a:rot lat="0" lon="20999997" rev="0"/>
            </a:camera>
            <a:lightRig rig="threePt" dir="t"/>
          </a:scene3d>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21820A22-3818-426C-A35C-B0AC3506F320}"/>
              </a:ext>
            </a:extLst>
          </p:cNvPr>
          <p:cNvSpPr txBox="1"/>
          <p:nvPr/>
        </p:nvSpPr>
        <p:spPr>
          <a:xfrm>
            <a:off x="7285209" y="1276512"/>
            <a:ext cx="4524499" cy="461665"/>
          </a:xfrm>
          <a:prstGeom prst="rect">
            <a:avLst/>
          </a:prstGeom>
          <a:noFill/>
        </p:spPr>
        <p:txBody>
          <a:bodyPr wrap="square" rtlCol="0">
            <a:spAutoFit/>
          </a:bodyPr>
          <a:lstStyle/>
          <a:p>
            <a:pPr algn="ctr"/>
            <a:r>
              <a:rPr lang="sl-SI" sz="2400" b="1" dirty="0">
                <a:solidFill>
                  <a:srgbClr val="FF0000"/>
                </a:solidFill>
                <a:latin typeface="Berlin Sans FB" panose="020E0602020502020306" pitchFamily="34" charset="0"/>
              </a:rPr>
              <a:t>PREŠERNOVA NAGRADA</a:t>
            </a:r>
            <a:endParaRPr lang="sl-SI" sz="2400" dirty="0"/>
          </a:p>
        </p:txBody>
      </p:sp>
      <p:pic>
        <p:nvPicPr>
          <p:cNvPr id="2" name="Predstavnost v spletu 1" title="Četrtošolci - Lainšček">
            <a:hlinkClick r:id="" action="ppaction://media"/>
            <a:extLst>
              <a:ext uri="{FF2B5EF4-FFF2-40B4-BE49-F238E27FC236}">
                <a16:creationId xmlns:a16="http://schemas.microsoft.com/office/drawing/2014/main" id="{DB927E38-C5F1-4A38-9F20-9DE572CB7581}"/>
              </a:ext>
            </a:extLst>
          </p:cNvPr>
          <p:cNvPicPr>
            <a:picLocks noRot="1" noChangeAspect="1"/>
          </p:cNvPicPr>
          <p:nvPr>
            <a:videoFile r:link="rId1"/>
          </p:nvPr>
        </p:nvPicPr>
        <p:blipFill>
          <a:blip r:embed="rId5"/>
          <a:stretch>
            <a:fillRect/>
          </a:stretch>
        </p:blipFill>
        <p:spPr>
          <a:xfrm>
            <a:off x="4536374" y="2778422"/>
            <a:ext cx="7107079" cy="4015499"/>
          </a:xfrm>
          <a:prstGeom prst="rect">
            <a:avLst/>
          </a:prstGeom>
        </p:spPr>
      </p:pic>
      <p:sp>
        <p:nvSpPr>
          <p:cNvPr id="6" name="PoljeZBesedilom 5">
            <a:extLst>
              <a:ext uri="{FF2B5EF4-FFF2-40B4-BE49-F238E27FC236}">
                <a16:creationId xmlns:a16="http://schemas.microsoft.com/office/drawing/2014/main" id="{46F689B7-9E17-4DF1-899A-E14CFD766C7D}"/>
              </a:ext>
            </a:extLst>
          </p:cNvPr>
          <p:cNvSpPr txBox="1"/>
          <p:nvPr/>
        </p:nvSpPr>
        <p:spPr>
          <a:xfrm>
            <a:off x="3101742" y="6222273"/>
            <a:ext cx="1078372" cy="369332"/>
          </a:xfrm>
          <a:prstGeom prst="rect">
            <a:avLst/>
          </a:prstGeom>
          <a:noFill/>
        </p:spPr>
        <p:txBody>
          <a:bodyPr wrap="square" rtlCol="0">
            <a:spAutoFit/>
          </a:bodyPr>
          <a:lstStyle/>
          <a:p>
            <a:r>
              <a:rPr lang="sl-SI" dirty="0">
                <a:hlinkClick r:id="rId6"/>
              </a:rPr>
              <a:t>4. razred</a:t>
            </a:r>
            <a:endParaRPr lang="sl-SI" dirty="0"/>
          </a:p>
        </p:txBody>
      </p:sp>
    </p:spTree>
    <p:extLst>
      <p:ext uri="{BB962C8B-B14F-4D97-AF65-F5344CB8AC3E}">
        <p14:creationId xmlns:p14="http://schemas.microsoft.com/office/powerpoint/2010/main" val="27787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ADB123B0-F24E-4B48-952A-4EEA48A7505C}"/>
              </a:ext>
            </a:extLst>
          </p:cNvPr>
          <p:cNvPicPr>
            <a:picLocks noChangeAspect="1" noChangeArrowheads="1"/>
          </p:cNvPicPr>
          <p:nvPr/>
        </p:nvPicPr>
        <p:blipFill rotWithShape="1">
          <a:blip r:embed="rId2">
            <a:clrChange>
              <a:clrFrom>
                <a:srgbClr val="EBEDEC"/>
              </a:clrFrom>
              <a:clrTo>
                <a:srgbClr val="EBEDEC">
                  <a:alpha val="0"/>
                </a:srgbClr>
              </a:clrTo>
            </a:clrChange>
            <a:extLst>
              <a:ext uri="{28A0092B-C50C-407E-A947-70E740481C1C}">
                <a14:useLocalDpi xmlns:a14="http://schemas.microsoft.com/office/drawing/2010/main" val="0"/>
              </a:ext>
            </a:extLst>
          </a:blip>
          <a:srcRect b="14912"/>
          <a:stretch/>
        </p:blipFill>
        <p:spPr bwMode="auto">
          <a:xfrm>
            <a:off x="1562316" y="121982"/>
            <a:ext cx="7106671" cy="6529401"/>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a:extLst>
              <a:ext uri="{FF2B5EF4-FFF2-40B4-BE49-F238E27FC236}">
                <a16:creationId xmlns:a16="http://schemas.microsoft.com/office/drawing/2014/main" id="{611B2ABE-FB6E-4A1C-B8D8-0484EED896CA}"/>
              </a:ext>
            </a:extLst>
          </p:cNvPr>
          <p:cNvSpPr txBox="1"/>
          <p:nvPr/>
        </p:nvSpPr>
        <p:spPr>
          <a:xfrm>
            <a:off x="3680200" y="955036"/>
            <a:ext cx="2640046" cy="400110"/>
          </a:xfrm>
          <a:prstGeom prst="rect">
            <a:avLst/>
          </a:prstGeom>
          <a:noFill/>
        </p:spPr>
        <p:txBody>
          <a:bodyPr wrap="square" rtlCol="0">
            <a:spAutoFit/>
          </a:bodyPr>
          <a:lstStyle/>
          <a:p>
            <a:pPr algn="ctr"/>
            <a:r>
              <a:rPr lang="sl-SI" sz="2000" b="1" dirty="0">
                <a:latin typeface="Chiller" panose="04020404031007020602" pitchFamily="82" charset="0"/>
              </a:rPr>
              <a:t>KONEC</a:t>
            </a:r>
          </a:p>
        </p:txBody>
      </p:sp>
      <p:sp>
        <p:nvSpPr>
          <p:cNvPr id="7" name="PoljeZBesedilom 6">
            <a:extLst>
              <a:ext uri="{FF2B5EF4-FFF2-40B4-BE49-F238E27FC236}">
                <a16:creationId xmlns:a16="http://schemas.microsoft.com/office/drawing/2014/main" id="{98FE59FA-E6BB-4AB2-8628-DD55B23E61C2}"/>
              </a:ext>
            </a:extLst>
          </p:cNvPr>
          <p:cNvSpPr txBox="1"/>
          <p:nvPr/>
        </p:nvSpPr>
        <p:spPr>
          <a:xfrm>
            <a:off x="5000223" y="6571091"/>
            <a:ext cx="7191777" cy="276999"/>
          </a:xfrm>
          <a:prstGeom prst="rect">
            <a:avLst/>
          </a:prstGeom>
          <a:noFill/>
        </p:spPr>
        <p:txBody>
          <a:bodyPr wrap="none" rtlCol="0">
            <a:spAutoFit/>
          </a:bodyPr>
          <a:lstStyle/>
          <a:p>
            <a:r>
              <a:rPr lang="sl-SI" sz="1200" dirty="0"/>
              <a:t>VIR: Povzeto po objavi v skupini </a:t>
            </a:r>
            <a:r>
              <a:rPr lang="sl-SI" sz="1200" dirty="0" err="1"/>
              <a:t>Facbook</a:t>
            </a:r>
            <a:r>
              <a:rPr lang="sl-SI" sz="1200" dirty="0"/>
              <a:t> –Razredi pouk, preuredili in dodali posnetke Alenka Čokl in Tanja Luskar</a:t>
            </a:r>
          </a:p>
        </p:txBody>
      </p:sp>
      <p:sp>
        <p:nvSpPr>
          <p:cNvPr id="8" name="PoljeZBesedilom 7">
            <a:extLst>
              <a:ext uri="{FF2B5EF4-FFF2-40B4-BE49-F238E27FC236}">
                <a16:creationId xmlns:a16="http://schemas.microsoft.com/office/drawing/2014/main" id="{301F142D-CFE8-4A52-9BDF-1EDAC5FC569D}"/>
              </a:ext>
            </a:extLst>
          </p:cNvPr>
          <p:cNvSpPr txBox="1"/>
          <p:nvPr/>
        </p:nvSpPr>
        <p:spPr>
          <a:xfrm>
            <a:off x="3395946" y="2588310"/>
            <a:ext cx="3493559" cy="1077218"/>
          </a:xfrm>
          <a:prstGeom prst="rect">
            <a:avLst/>
          </a:prstGeom>
          <a:noFill/>
        </p:spPr>
        <p:txBody>
          <a:bodyPr wrap="square" rtlCol="0">
            <a:spAutoFit/>
          </a:bodyPr>
          <a:lstStyle/>
          <a:p>
            <a:r>
              <a:rPr lang="sl-SI" sz="3200" b="1" dirty="0"/>
              <a:t>Prijeten in kulturno obarvan 8. februar!</a:t>
            </a:r>
          </a:p>
        </p:txBody>
      </p:sp>
    </p:spTree>
    <p:extLst>
      <p:ext uri="{BB962C8B-B14F-4D97-AF65-F5344CB8AC3E}">
        <p14:creationId xmlns:p14="http://schemas.microsoft.com/office/powerpoint/2010/main" val="90875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a:extLst>
              <a:ext uri="{FF2B5EF4-FFF2-40B4-BE49-F238E27FC236}">
                <a16:creationId xmlns:a16="http://schemas.microsoft.com/office/drawing/2014/main" id="{6418D23C-E5AC-4F69-A384-C59D6A3BAA75}"/>
              </a:ext>
            </a:extLst>
          </p:cNvPr>
          <p:cNvPicPr>
            <a:picLocks noChangeAspect="1" noChangeArrowheads="1"/>
          </p:cNvPicPr>
          <p:nvPr/>
        </p:nvPicPr>
        <p:blipFill>
          <a:blip r:embed="rId2">
            <a:clrChange>
              <a:clrFrom>
                <a:srgbClr val="F9FDFC"/>
              </a:clrFrom>
              <a:clrTo>
                <a:srgbClr val="F9FDFC">
                  <a:alpha val="0"/>
                </a:srgbClr>
              </a:clrTo>
            </a:clrChange>
            <a:extLst>
              <a:ext uri="{28A0092B-C50C-407E-A947-70E740481C1C}">
                <a14:useLocalDpi xmlns:a14="http://schemas.microsoft.com/office/drawing/2010/main" val="0"/>
              </a:ext>
            </a:extLst>
          </a:blip>
          <a:srcRect/>
          <a:stretch>
            <a:fillRect/>
          </a:stretch>
        </p:blipFill>
        <p:spPr bwMode="auto">
          <a:xfrm rot="5400000">
            <a:off x="1244839" y="-460429"/>
            <a:ext cx="3320572" cy="4699454"/>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a:extLst>
              <a:ext uri="{FF2B5EF4-FFF2-40B4-BE49-F238E27FC236}">
                <a16:creationId xmlns:a16="http://schemas.microsoft.com/office/drawing/2014/main" id="{586512F8-29AF-4CAC-A423-1AB440C6DBF6}"/>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086149" y="-482758"/>
            <a:ext cx="3550453" cy="7197539"/>
          </a:xfrm>
          <a:prstGeom prst="rect">
            <a:avLst/>
          </a:prstGeom>
          <a:noFill/>
          <a:extLst>
            <a:ext uri="{909E8E84-426E-40DD-AFC4-6F175D3DCCD1}">
              <a14:hiddenFill xmlns:a14="http://schemas.microsoft.com/office/drawing/2010/main">
                <a:solidFill>
                  <a:srgbClr val="FFFFFF"/>
                </a:solidFill>
              </a14:hiddenFill>
            </a:ext>
          </a:extLst>
        </p:spPr>
      </p:pic>
      <p:sp>
        <p:nvSpPr>
          <p:cNvPr id="14" name="Označba mesta vsebine 13">
            <a:extLst>
              <a:ext uri="{FF2B5EF4-FFF2-40B4-BE49-F238E27FC236}">
                <a16:creationId xmlns:a16="http://schemas.microsoft.com/office/drawing/2014/main" id="{E19436B1-E52A-4ADC-A25E-4FD1D76313B4}"/>
              </a:ext>
            </a:extLst>
          </p:cNvPr>
          <p:cNvSpPr>
            <a:spLocks noGrp="1"/>
          </p:cNvSpPr>
          <p:nvPr>
            <p:ph idx="1"/>
          </p:nvPr>
        </p:nvSpPr>
        <p:spPr/>
        <p:txBody>
          <a:bodyPr/>
          <a:lstStyle/>
          <a:p>
            <a:pPr>
              <a:lnSpc>
                <a:spcPct val="106000"/>
              </a:lnSpc>
              <a:spcAft>
                <a:spcPts val="800"/>
              </a:spcAft>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sl-SI" sz="1800" dirty="0">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sl-SI" sz="1800" dirty="0">
                <a:effectLst/>
                <a:latin typeface="Arial" panose="020B0604020202020204" pitchFamily="34" charset="0"/>
                <a:ea typeface="Calibri" panose="020F0502020204030204" pitchFamily="34" charset="0"/>
                <a:cs typeface="Times New Roman" panose="02020603050405020304" pitchFamily="18" charset="0"/>
              </a:rPr>
              <a:t>Kdo je največji slovenski pesnik?</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sl-SI" sz="1800" dirty="0">
                <a:effectLst/>
                <a:latin typeface="Arial" panose="020B0604020202020204" pitchFamily="34" charset="0"/>
                <a:ea typeface="Calibri" panose="020F0502020204030204" pitchFamily="34" charset="0"/>
                <a:cs typeface="Times New Roman" panose="02020603050405020304" pitchFamily="18" charset="0"/>
              </a:rPr>
              <a:t>Kje se je rodil?</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sl-SI" sz="1800" dirty="0">
                <a:effectLst/>
                <a:latin typeface="Arial" panose="020B0604020202020204" pitchFamily="34" charset="0"/>
                <a:ea typeface="Calibri" panose="020F0502020204030204" pitchFamily="34" charset="0"/>
                <a:cs typeface="Times New Roman" panose="02020603050405020304" pitchFamily="18" charset="0"/>
              </a:rPr>
              <a:t>Na kateri dan praznujemo kulturni praznik?</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dirty="0"/>
          </a:p>
        </p:txBody>
      </p:sp>
      <p:pic>
        <p:nvPicPr>
          <p:cNvPr id="23" name="Slika 22">
            <a:extLst>
              <a:ext uri="{FF2B5EF4-FFF2-40B4-BE49-F238E27FC236}">
                <a16:creationId xmlns:a16="http://schemas.microsoft.com/office/drawing/2014/main" id="{0C2F5DDF-62AD-4E1E-84E3-7A85C52AFD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89917" y="2842351"/>
            <a:ext cx="1342915" cy="1604745"/>
          </a:xfrm>
          <a:prstGeom prst="rect">
            <a:avLst/>
          </a:prstGeom>
          <a:noFill/>
        </p:spPr>
      </p:pic>
      <p:sp>
        <p:nvSpPr>
          <p:cNvPr id="25" name="Polje z besedilom 12">
            <a:extLst>
              <a:ext uri="{FF2B5EF4-FFF2-40B4-BE49-F238E27FC236}">
                <a16:creationId xmlns:a16="http://schemas.microsoft.com/office/drawing/2014/main" id="{D061E39D-8A34-45C4-93F0-E57C949057DB}"/>
              </a:ext>
            </a:extLst>
          </p:cNvPr>
          <p:cNvSpPr txBox="1">
            <a:spLocks noChangeArrowheads="1"/>
          </p:cNvSpPr>
          <p:nvPr/>
        </p:nvSpPr>
        <p:spPr bwMode="auto">
          <a:xfrm>
            <a:off x="1597447" y="1024570"/>
            <a:ext cx="2710148" cy="1717330"/>
          </a:xfrm>
          <a:prstGeom prst="rect">
            <a:avLst/>
          </a:prstGeom>
          <a:noFill/>
          <a:ln w="9525">
            <a:noFill/>
            <a:miter lim="800000"/>
            <a:headEnd/>
            <a:tailEnd/>
          </a:ln>
        </p:spPr>
        <p:txBody>
          <a:bodyPr rot="0" vert="horz" wrap="square" lIns="91440" tIns="45720" rIns="91440" bIns="45720" anchor="t" anchorCtr="0">
            <a:spAutoFit/>
          </a:bodyPr>
          <a:lstStyle/>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EN PESNIK JE ŽIVEL,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IZ VRBE JE BIL,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JE PESMICE PISAL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IN FIGE DELIL.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6000"/>
              </a:lnSpc>
              <a:spcAft>
                <a:spcPts val="800"/>
              </a:spcAft>
            </a:pPr>
            <a:r>
              <a:rPr lang="sl-SI" sz="1100" dirty="0">
                <a:effectLst/>
                <a:latin typeface="Arial" panose="020B0604020202020204" pitchFamily="34" charset="0"/>
                <a:ea typeface="Calibri" panose="020F0502020204030204" pitchFamily="34" charset="0"/>
                <a:cs typeface="Times New Roman" panose="02020603050405020304" pitchFamily="18" charset="0"/>
              </a:rPr>
              <a:t>MIROSLAV SLANA - MIROS</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45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E6DC90-D371-4565-9743-188585DE0EE2}"/>
              </a:ext>
            </a:extLst>
          </p:cNvPr>
          <p:cNvSpPr>
            <a:spLocks noGrp="1"/>
          </p:cNvSpPr>
          <p:nvPr>
            <p:ph type="title"/>
          </p:nvPr>
        </p:nvSpPr>
        <p:spPr>
          <a:xfrm>
            <a:off x="838200" y="-146314"/>
            <a:ext cx="10515600" cy="1325563"/>
          </a:xfrm>
        </p:spPr>
        <p:txBody>
          <a:bodyPr/>
          <a:lstStyle/>
          <a:p>
            <a:pPr algn="ctr"/>
            <a:r>
              <a:rPr lang="sl-SI" b="1" dirty="0">
                <a:solidFill>
                  <a:srgbClr val="FF0000"/>
                </a:solidFill>
                <a:latin typeface="Berlin Sans FB" panose="020E0602020502020306" pitchFamily="34" charset="0"/>
              </a:rPr>
              <a:t>ŽIVLJENJE FRANCETA PREŠERNA</a:t>
            </a:r>
          </a:p>
        </p:txBody>
      </p:sp>
      <p:pic>
        <p:nvPicPr>
          <p:cNvPr id="1026" name="Picture 2">
            <a:extLst>
              <a:ext uri="{FF2B5EF4-FFF2-40B4-BE49-F238E27FC236}">
                <a16:creationId xmlns:a16="http://schemas.microsoft.com/office/drawing/2014/main" id="{06B86D85-AE76-4E27-90BF-1DBF26F182B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2669" y="779003"/>
            <a:ext cx="1946662" cy="5194285"/>
          </a:xfrm>
          <a:prstGeom prst="rect">
            <a:avLst/>
          </a:prstGeom>
          <a:noFill/>
          <a:extLst>
            <a:ext uri="{909E8E84-426E-40DD-AFC4-6F175D3DCCD1}">
              <a14:hiddenFill xmlns:a14="http://schemas.microsoft.com/office/drawing/2010/main">
                <a:solidFill>
                  <a:srgbClr val="FFFFFF"/>
                </a:solidFill>
              </a14:hiddenFill>
            </a:ext>
          </a:extLst>
        </p:spPr>
      </p:pic>
      <p:sp>
        <p:nvSpPr>
          <p:cNvPr id="4" name="Drsenje: vodoravno 3">
            <a:extLst>
              <a:ext uri="{FF2B5EF4-FFF2-40B4-BE49-F238E27FC236}">
                <a16:creationId xmlns:a16="http://schemas.microsoft.com/office/drawing/2014/main" id="{03C9C7FA-9EC1-4AF4-AF43-3B4132DFF3BB}"/>
              </a:ext>
            </a:extLst>
          </p:cNvPr>
          <p:cNvSpPr/>
          <p:nvPr/>
        </p:nvSpPr>
        <p:spPr>
          <a:xfrm>
            <a:off x="7622176" y="781278"/>
            <a:ext cx="3983516" cy="791317"/>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hlinkClick r:id="rId5"/>
              </a:rPr>
              <a:t>ŽIVLJENJE V 19.STOLETJU</a:t>
            </a:r>
            <a:endParaRPr lang="sl-SI" dirty="0"/>
          </a:p>
        </p:txBody>
      </p:sp>
      <p:sp>
        <p:nvSpPr>
          <p:cNvPr id="6" name="Drsenje: vodoravno 5">
            <a:extLst>
              <a:ext uri="{FF2B5EF4-FFF2-40B4-BE49-F238E27FC236}">
                <a16:creationId xmlns:a16="http://schemas.microsoft.com/office/drawing/2014/main" id="{35FC8081-175C-43D1-90DB-5907E4D94AE7}"/>
              </a:ext>
            </a:extLst>
          </p:cNvPr>
          <p:cNvSpPr/>
          <p:nvPr/>
        </p:nvSpPr>
        <p:spPr>
          <a:xfrm>
            <a:off x="343756" y="815049"/>
            <a:ext cx="3983516" cy="757546"/>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l-SI" dirty="0">
                <a:hlinkClick r:id="rId6"/>
              </a:rPr>
              <a:t>ŽIVLJENJEPIS FRANCETA PREŠERNA</a:t>
            </a:r>
            <a:endParaRPr lang="sl-SI" dirty="0"/>
          </a:p>
          <a:p>
            <a:pPr algn="ctr"/>
            <a:endParaRPr lang="sl-SI" dirty="0"/>
          </a:p>
          <a:p>
            <a:pPr algn="ctr"/>
            <a:endParaRPr lang="sl-SI" dirty="0"/>
          </a:p>
        </p:txBody>
      </p:sp>
      <p:pic>
        <p:nvPicPr>
          <p:cNvPr id="1028" name="Picture 4" descr="Grass clip art | Bunga cat air, Gambar, Bunga">
            <a:extLst>
              <a:ext uri="{FF2B5EF4-FFF2-40B4-BE49-F238E27FC236}">
                <a16:creationId xmlns:a16="http://schemas.microsoft.com/office/drawing/2014/main" id="{1806CFB9-A659-4491-A533-B8456DD5E22C}"/>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6045" y="5542030"/>
            <a:ext cx="3514131" cy="13159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rass clip art | Bunga cat air, Gambar, Bunga">
            <a:extLst>
              <a:ext uri="{FF2B5EF4-FFF2-40B4-BE49-F238E27FC236}">
                <a16:creationId xmlns:a16="http://schemas.microsoft.com/office/drawing/2014/main" id="{DEE34F42-E09B-4196-A4CB-1E8A682210A2}"/>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0079" y="5527457"/>
            <a:ext cx="3514131" cy="13159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rass clip art | Bunga cat air, Gambar, Bunga">
            <a:extLst>
              <a:ext uri="{FF2B5EF4-FFF2-40B4-BE49-F238E27FC236}">
                <a16:creationId xmlns:a16="http://schemas.microsoft.com/office/drawing/2014/main" id="{11E72DC3-A3C7-4ED8-A545-D34F6B416EA2}"/>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6078" y="5527457"/>
            <a:ext cx="3514131" cy="1315969"/>
          </a:xfrm>
          <a:prstGeom prst="rect">
            <a:avLst/>
          </a:prstGeom>
          <a:noFill/>
          <a:extLst>
            <a:ext uri="{909E8E84-426E-40DD-AFC4-6F175D3DCCD1}">
              <a14:hiddenFill xmlns:a14="http://schemas.microsoft.com/office/drawing/2010/main">
                <a:solidFill>
                  <a:srgbClr val="FFFFFF"/>
                </a:solidFill>
              </a14:hiddenFill>
            </a:ext>
          </a:extLst>
        </p:spPr>
      </p:pic>
      <p:pic>
        <p:nvPicPr>
          <p:cNvPr id="5" name="Predstavnost v spletu 4" title="Zgodbe o Francetu Prešernu 「animacija」">
            <a:hlinkClick r:id="" action="ppaction://media"/>
            <a:extLst>
              <a:ext uri="{FF2B5EF4-FFF2-40B4-BE49-F238E27FC236}">
                <a16:creationId xmlns:a16="http://schemas.microsoft.com/office/drawing/2014/main" id="{249F18C2-4A31-48FD-A9DF-7D75C1B7C7C5}"/>
              </a:ext>
            </a:extLst>
          </p:cNvPr>
          <p:cNvPicPr>
            <a:picLocks noRot="1" noChangeAspect="1"/>
          </p:cNvPicPr>
          <p:nvPr>
            <a:videoFile r:link="rId1"/>
          </p:nvPr>
        </p:nvPicPr>
        <p:blipFill>
          <a:blip r:embed="rId8"/>
          <a:stretch>
            <a:fillRect/>
          </a:stretch>
        </p:blipFill>
        <p:spPr>
          <a:xfrm>
            <a:off x="0" y="2503399"/>
            <a:ext cx="5541922" cy="3131186"/>
          </a:xfrm>
          <a:prstGeom prst="rect">
            <a:avLst/>
          </a:prstGeom>
        </p:spPr>
      </p:pic>
      <p:pic>
        <p:nvPicPr>
          <p:cNvPr id="8" name="Predstavnost v spletu 7" title="Infodrom: FRANCE PREŠEREN">
            <a:hlinkClick r:id="" action="ppaction://media"/>
            <a:extLst>
              <a:ext uri="{FF2B5EF4-FFF2-40B4-BE49-F238E27FC236}">
                <a16:creationId xmlns:a16="http://schemas.microsoft.com/office/drawing/2014/main" id="{AC27F560-C9D5-4E85-B6D2-89468D33B3C5}"/>
              </a:ext>
            </a:extLst>
          </p:cNvPr>
          <p:cNvPicPr>
            <a:picLocks noRot="1" noChangeAspect="1"/>
          </p:cNvPicPr>
          <p:nvPr>
            <a:videoFile r:link="rId2"/>
          </p:nvPr>
        </p:nvPicPr>
        <p:blipFill>
          <a:blip r:embed="rId9"/>
          <a:stretch>
            <a:fillRect/>
          </a:stretch>
        </p:blipFill>
        <p:spPr>
          <a:xfrm>
            <a:off x="6732919" y="2575099"/>
            <a:ext cx="5415019" cy="3059486"/>
          </a:xfrm>
          <a:prstGeom prst="rect">
            <a:avLst/>
          </a:prstGeom>
        </p:spPr>
      </p:pic>
    </p:spTree>
    <p:extLst>
      <p:ext uri="{BB962C8B-B14F-4D97-AF65-F5344CB8AC3E}">
        <p14:creationId xmlns:p14="http://schemas.microsoft.com/office/powerpoint/2010/main" val="38450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zirovnica.si/zirovnica/UserFiles/1486/Image/Preernova%20hia.jpg"/>
          <p:cNvPicPr>
            <a:picLocks noChangeAspect="1" noChangeArrowheads="1"/>
          </p:cNvPicPr>
          <p:nvPr/>
        </p:nvPicPr>
        <p:blipFill>
          <a:blip r:embed="rId2" cstate="print"/>
          <a:srcRect/>
          <a:stretch>
            <a:fillRect/>
          </a:stretch>
        </p:blipFill>
        <p:spPr bwMode="auto">
          <a:xfrm>
            <a:off x="536521" y="495759"/>
            <a:ext cx="4263744" cy="2843884"/>
          </a:xfrm>
          <a:prstGeom prst="rect">
            <a:avLst/>
          </a:prstGeom>
          <a:noFill/>
        </p:spPr>
      </p:pic>
      <p:pic>
        <p:nvPicPr>
          <p:cNvPr id="3" name="Picture 2" descr="http://jodlajodla.si/blog/wp-content/uploads/HLIC/e1ccb3665784433ca941d70bef12a1bf.jpg">
            <a:extLst>
              <a:ext uri="{FF2B5EF4-FFF2-40B4-BE49-F238E27FC236}">
                <a16:creationId xmlns:a16="http://schemas.microsoft.com/office/drawing/2014/main" id="{909FCD30-863F-4E24-9D1D-2B2B61F2EC3E}"/>
              </a:ext>
            </a:extLst>
          </p:cNvPr>
          <p:cNvPicPr>
            <a:picLocks noChangeAspect="1" noChangeArrowheads="1"/>
          </p:cNvPicPr>
          <p:nvPr/>
        </p:nvPicPr>
        <p:blipFill>
          <a:blip r:embed="rId3" cstate="print"/>
          <a:srcRect/>
          <a:stretch>
            <a:fillRect/>
          </a:stretch>
        </p:blipFill>
        <p:spPr bwMode="auto">
          <a:xfrm>
            <a:off x="9827628" y="336636"/>
            <a:ext cx="2026521" cy="2702028"/>
          </a:xfrm>
          <a:prstGeom prst="rect">
            <a:avLst/>
          </a:prstGeom>
          <a:noFill/>
        </p:spPr>
      </p:pic>
      <p:pic>
        <p:nvPicPr>
          <p:cNvPr id="4" name="Picture 4" descr="http://www.priloga.si/wp-content/uploads/2012/02/preseren.jpg">
            <a:extLst>
              <a:ext uri="{FF2B5EF4-FFF2-40B4-BE49-F238E27FC236}">
                <a16:creationId xmlns:a16="http://schemas.microsoft.com/office/drawing/2014/main" id="{4F275C78-058B-47A4-99E7-AA40A146D301}"/>
              </a:ext>
            </a:extLst>
          </p:cNvPr>
          <p:cNvPicPr>
            <a:picLocks noChangeAspect="1" noChangeArrowheads="1"/>
          </p:cNvPicPr>
          <p:nvPr/>
        </p:nvPicPr>
        <p:blipFill>
          <a:blip r:embed="rId4" cstate="print"/>
          <a:srcRect/>
          <a:stretch>
            <a:fillRect/>
          </a:stretch>
        </p:blipFill>
        <p:spPr bwMode="auto">
          <a:xfrm>
            <a:off x="5303505" y="351527"/>
            <a:ext cx="4176464" cy="3132348"/>
          </a:xfrm>
          <a:prstGeom prst="rect">
            <a:avLst/>
          </a:prstGeom>
          <a:noFill/>
        </p:spPr>
      </p:pic>
      <p:pic>
        <p:nvPicPr>
          <p:cNvPr id="5" name="Picture 2" descr="http://users.volja.net/boruth/preseren.jpg">
            <a:extLst>
              <a:ext uri="{FF2B5EF4-FFF2-40B4-BE49-F238E27FC236}">
                <a16:creationId xmlns:a16="http://schemas.microsoft.com/office/drawing/2014/main" id="{5280DEA7-951F-46E7-B561-5C56361AB517}"/>
              </a:ext>
            </a:extLst>
          </p:cNvPr>
          <p:cNvPicPr>
            <a:picLocks noChangeAspect="1" noChangeArrowheads="1"/>
          </p:cNvPicPr>
          <p:nvPr/>
        </p:nvPicPr>
        <p:blipFill>
          <a:blip r:embed="rId5" cstate="print"/>
          <a:srcRect/>
          <a:stretch>
            <a:fillRect/>
          </a:stretch>
        </p:blipFill>
        <p:spPr bwMode="auto">
          <a:xfrm>
            <a:off x="1074074" y="4242590"/>
            <a:ext cx="4653395" cy="2220939"/>
          </a:xfrm>
          <a:prstGeom prst="rect">
            <a:avLst/>
          </a:prstGeom>
          <a:noFill/>
        </p:spPr>
      </p:pic>
      <p:sp>
        <p:nvSpPr>
          <p:cNvPr id="6" name="PoljeZBesedilom 5"/>
          <p:cNvSpPr txBox="1"/>
          <p:nvPr/>
        </p:nvSpPr>
        <p:spPr>
          <a:xfrm>
            <a:off x="438321" y="3294978"/>
            <a:ext cx="4613564" cy="369332"/>
          </a:xfrm>
          <a:prstGeom prst="rect">
            <a:avLst/>
          </a:prstGeom>
          <a:noFill/>
        </p:spPr>
        <p:txBody>
          <a:bodyPr wrap="square" rtlCol="0">
            <a:spAutoFit/>
          </a:bodyPr>
          <a:lstStyle/>
          <a:p>
            <a:r>
              <a:rPr lang="sl-SI" dirty="0"/>
              <a:t>Prešernova rojstna hiša v Vrbi na Gorenjskem</a:t>
            </a:r>
          </a:p>
        </p:txBody>
      </p:sp>
      <p:sp>
        <p:nvSpPr>
          <p:cNvPr id="7" name="PoljeZBesedilom 6"/>
          <p:cNvSpPr txBox="1"/>
          <p:nvPr/>
        </p:nvSpPr>
        <p:spPr>
          <a:xfrm>
            <a:off x="5727469" y="3541222"/>
            <a:ext cx="3208713" cy="369332"/>
          </a:xfrm>
          <a:prstGeom prst="rect">
            <a:avLst/>
          </a:prstGeom>
          <a:noFill/>
        </p:spPr>
        <p:txBody>
          <a:bodyPr wrap="square" rtlCol="0">
            <a:spAutoFit/>
          </a:bodyPr>
          <a:lstStyle/>
          <a:p>
            <a:r>
              <a:rPr lang="sl-SI" dirty="0"/>
              <a:t>Prešernov spomenik v Ljubljani</a:t>
            </a:r>
          </a:p>
        </p:txBody>
      </p:sp>
      <p:sp>
        <p:nvSpPr>
          <p:cNvPr id="8" name="PoljeZBesedilom 7"/>
          <p:cNvSpPr txBox="1"/>
          <p:nvPr/>
        </p:nvSpPr>
        <p:spPr>
          <a:xfrm>
            <a:off x="9750829" y="3108960"/>
            <a:ext cx="2169622" cy="923330"/>
          </a:xfrm>
          <a:prstGeom prst="rect">
            <a:avLst/>
          </a:prstGeom>
          <a:noFill/>
        </p:spPr>
        <p:txBody>
          <a:bodyPr wrap="square" rtlCol="0">
            <a:spAutoFit/>
          </a:bodyPr>
          <a:lstStyle/>
          <a:p>
            <a:r>
              <a:rPr lang="sl-SI" dirty="0"/>
              <a:t>Prešernov spomenik pred Prešernovim gledališčem v Kranju</a:t>
            </a:r>
          </a:p>
        </p:txBody>
      </p:sp>
      <p:sp>
        <p:nvSpPr>
          <p:cNvPr id="9" name="PoljeZBesedilom 8"/>
          <p:cNvSpPr txBox="1"/>
          <p:nvPr/>
        </p:nvSpPr>
        <p:spPr>
          <a:xfrm>
            <a:off x="5827222" y="5619404"/>
            <a:ext cx="4322618" cy="923330"/>
          </a:xfrm>
          <a:prstGeom prst="rect">
            <a:avLst/>
          </a:prstGeom>
          <a:noFill/>
        </p:spPr>
        <p:txBody>
          <a:bodyPr wrap="square" rtlCol="0">
            <a:spAutoFit/>
          </a:bodyPr>
          <a:lstStyle/>
          <a:p>
            <a:r>
              <a:rPr lang="sl-SI" dirty="0"/>
              <a:t>Pred denarno valuto evro, ki jo uporabljamo sedaj, smo imeli tolarje. Bankovec za 1000 tolarjev s Prešernovo podobo.</a:t>
            </a:r>
          </a:p>
        </p:txBody>
      </p:sp>
      <p:pic>
        <p:nvPicPr>
          <p:cNvPr id="1026" name="Picture 2" descr="Slovenski kovanci">
            <a:extLst>
              <a:ext uri="{FF2B5EF4-FFF2-40B4-BE49-F238E27FC236}">
                <a16:creationId xmlns:a16="http://schemas.microsoft.com/office/drawing/2014/main" id="{BC9FAB77-2004-4EB4-85C7-71E4924DE96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8713" y="4142342"/>
            <a:ext cx="1349687" cy="1355712"/>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a:extLst>
              <a:ext uri="{FF2B5EF4-FFF2-40B4-BE49-F238E27FC236}">
                <a16:creationId xmlns:a16="http://schemas.microsoft.com/office/drawing/2014/main" id="{9FE6171E-C6CF-47D0-9150-D9294EA21DED}"/>
              </a:ext>
            </a:extLst>
          </p:cNvPr>
          <p:cNvSpPr txBox="1"/>
          <p:nvPr/>
        </p:nvSpPr>
        <p:spPr>
          <a:xfrm>
            <a:off x="8824511" y="4660135"/>
            <a:ext cx="2169622" cy="369332"/>
          </a:xfrm>
          <a:prstGeom prst="rect">
            <a:avLst/>
          </a:prstGeom>
          <a:noFill/>
        </p:spPr>
        <p:txBody>
          <a:bodyPr wrap="square" rtlCol="0">
            <a:spAutoFit/>
          </a:bodyPr>
          <a:lstStyle/>
          <a:p>
            <a:r>
              <a:rPr lang="sl-SI" dirty="0"/>
              <a:t>kovanec za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tatic.panoramio.com/photos/large/6720587.jpg"/>
          <p:cNvPicPr>
            <a:picLocks noChangeAspect="1" noChangeArrowheads="1"/>
          </p:cNvPicPr>
          <p:nvPr/>
        </p:nvPicPr>
        <p:blipFill>
          <a:blip r:embed="rId2" cstate="print"/>
          <a:srcRect/>
          <a:stretch>
            <a:fillRect/>
          </a:stretch>
        </p:blipFill>
        <p:spPr bwMode="auto">
          <a:xfrm>
            <a:off x="1796850" y="3273284"/>
            <a:ext cx="4270639" cy="3202979"/>
          </a:xfrm>
          <a:prstGeom prst="rect">
            <a:avLst/>
          </a:prstGeom>
          <a:noFill/>
        </p:spPr>
      </p:pic>
      <p:pic>
        <p:nvPicPr>
          <p:cNvPr id="20484" name="Picture 4" descr="http://www.slovenia.info/pictures%5CTB_attractions%5C1%5C2008%5CGaj_172432.jpg"/>
          <p:cNvPicPr>
            <a:picLocks noChangeAspect="1" noChangeArrowheads="1"/>
          </p:cNvPicPr>
          <p:nvPr/>
        </p:nvPicPr>
        <p:blipFill>
          <a:blip r:embed="rId3" cstate="print"/>
          <a:srcRect/>
          <a:stretch>
            <a:fillRect/>
          </a:stretch>
        </p:blipFill>
        <p:spPr bwMode="auto">
          <a:xfrm>
            <a:off x="6514656" y="3280969"/>
            <a:ext cx="4896544" cy="3256203"/>
          </a:xfrm>
          <a:prstGeom prst="rect">
            <a:avLst/>
          </a:prstGeom>
          <a:noFill/>
        </p:spPr>
      </p:pic>
      <p:pic>
        <p:nvPicPr>
          <p:cNvPr id="20486" name="Picture 6" descr="http://www.gorenjski-muzej.si/wp-content/uploads/2012/10/preseren_kranj.jpg"/>
          <p:cNvPicPr>
            <a:picLocks noChangeAspect="1" noChangeArrowheads="1"/>
          </p:cNvPicPr>
          <p:nvPr/>
        </p:nvPicPr>
        <p:blipFill>
          <a:blip r:embed="rId4" cstate="print"/>
          <a:srcRect/>
          <a:stretch>
            <a:fillRect/>
          </a:stretch>
        </p:blipFill>
        <p:spPr bwMode="auto">
          <a:xfrm>
            <a:off x="4447309" y="434818"/>
            <a:ext cx="3240360" cy="2592288"/>
          </a:xfrm>
          <a:prstGeom prst="rect">
            <a:avLst/>
          </a:prstGeom>
          <a:noFill/>
        </p:spPr>
      </p:pic>
      <p:pic>
        <p:nvPicPr>
          <p:cNvPr id="20488" name="Picture 8" descr="http://web02.city-map.de/infoPageContent/11682_1_70010034702.jpg"/>
          <p:cNvPicPr>
            <a:picLocks noChangeAspect="1" noChangeArrowheads="1"/>
          </p:cNvPicPr>
          <p:nvPr/>
        </p:nvPicPr>
        <p:blipFill>
          <a:blip r:embed="rId5" cstate="print"/>
          <a:srcRect/>
          <a:stretch>
            <a:fillRect/>
          </a:stretch>
        </p:blipFill>
        <p:spPr bwMode="auto">
          <a:xfrm>
            <a:off x="8110166" y="302212"/>
            <a:ext cx="3810000" cy="2857500"/>
          </a:xfrm>
          <a:prstGeom prst="rect">
            <a:avLst/>
          </a:prstGeom>
          <a:noFill/>
        </p:spPr>
      </p:pic>
      <p:sp>
        <p:nvSpPr>
          <p:cNvPr id="2" name="PoljeZBesedilom 1"/>
          <p:cNvSpPr txBox="1"/>
          <p:nvPr/>
        </p:nvSpPr>
        <p:spPr>
          <a:xfrm>
            <a:off x="282633" y="612589"/>
            <a:ext cx="4164676" cy="2031325"/>
          </a:xfrm>
          <a:prstGeom prst="rect">
            <a:avLst/>
          </a:prstGeom>
          <a:noFill/>
        </p:spPr>
        <p:txBody>
          <a:bodyPr wrap="square" rtlCol="0">
            <a:spAutoFit/>
          </a:bodyPr>
          <a:lstStyle/>
          <a:p>
            <a:r>
              <a:rPr lang="sl-SI" b="1" i="1" dirty="0"/>
              <a:t>V Kranju je veliko stavb, ulic …, ki nosijo njegovo ime:</a:t>
            </a:r>
          </a:p>
          <a:p>
            <a:r>
              <a:rPr lang="sl-SI" dirty="0"/>
              <a:t>*Osnovna šola Franceta Prešerna</a:t>
            </a:r>
          </a:p>
          <a:p>
            <a:r>
              <a:rPr lang="sl-SI" dirty="0"/>
              <a:t>*Prešernova ulica</a:t>
            </a:r>
          </a:p>
          <a:p>
            <a:r>
              <a:rPr lang="sl-SI" dirty="0"/>
              <a:t>*Prešernovo gledališče</a:t>
            </a:r>
          </a:p>
          <a:p>
            <a:r>
              <a:rPr lang="sl-SI" dirty="0"/>
              <a:t> *Prešernova hiša</a:t>
            </a:r>
          </a:p>
          <a:p>
            <a:r>
              <a:rPr lang="sl-SI" dirty="0"/>
              <a:t>*Prešernov gaj</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254FFC-363A-42FB-8C0D-78CE580AEED7}"/>
              </a:ext>
            </a:extLst>
          </p:cNvPr>
          <p:cNvSpPr>
            <a:spLocks noGrp="1"/>
          </p:cNvSpPr>
          <p:nvPr>
            <p:ph type="title"/>
          </p:nvPr>
        </p:nvSpPr>
        <p:spPr/>
        <p:txBody>
          <a:bodyPr>
            <a:normAutofit/>
          </a:bodyPr>
          <a:lstStyle/>
          <a:p>
            <a:r>
              <a:rPr lang="sl-SI" sz="4800" b="1" dirty="0">
                <a:solidFill>
                  <a:srgbClr val="C00000"/>
                </a:solidFill>
                <a:latin typeface="Berlin Sans FB" panose="020E0602020502020306" pitchFamily="34" charset="0"/>
              </a:rPr>
              <a:t>PREŠERNOVA HIŠA</a:t>
            </a:r>
          </a:p>
        </p:txBody>
      </p:sp>
      <p:sp>
        <p:nvSpPr>
          <p:cNvPr id="3" name="Označba mesta vsebine 2">
            <a:extLst>
              <a:ext uri="{FF2B5EF4-FFF2-40B4-BE49-F238E27FC236}">
                <a16:creationId xmlns:a16="http://schemas.microsoft.com/office/drawing/2014/main" id="{59BF5100-BA07-4682-8874-F1D3BCA7DDA7}"/>
              </a:ext>
            </a:extLst>
          </p:cNvPr>
          <p:cNvSpPr>
            <a:spLocks noGrp="1"/>
          </p:cNvSpPr>
          <p:nvPr>
            <p:ph idx="1"/>
          </p:nvPr>
        </p:nvSpPr>
        <p:spPr/>
        <p:txBody>
          <a:bodyPr>
            <a:normAutofit fontScale="92500" lnSpcReduction="20000"/>
          </a:bodyPr>
          <a:lstStyle/>
          <a:p>
            <a:pPr marL="0" indent="0">
              <a:buNone/>
            </a:pPr>
            <a:r>
              <a:rPr lang="sl-SI" dirty="0"/>
              <a:t>Hiša se nahaja v starem mestnem </a:t>
            </a:r>
            <a:br>
              <a:rPr lang="sl-SI" dirty="0"/>
            </a:br>
            <a:r>
              <a:rPr lang="sl-SI" dirty="0"/>
              <a:t>jedru </a:t>
            </a:r>
            <a:r>
              <a:rPr lang="sl-SI" dirty="0">
                <a:solidFill>
                  <a:srgbClr val="FF0000"/>
                </a:solidFill>
              </a:rPr>
              <a:t>Kranja</a:t>
            </a:r>
            <a:r>
              <a:rPr lang="sl-SI" dirty="0"/>
              <a:t>. </a:t>
            </a:r>
          </a:p>
          <a:p>
            <a:pPr marL="0" indent="0">
              <a:buNone/>
            </a:pPr>
            <a:endParaRPr lang="sl-SI" dirty="0"/>
          </a:p>
          <a:p>
            <a:pPr marL="0" indent="0">
              <a:buNone/>
            </a:pPr>
            <a:endParaRPr lang="sl-SI" dirty="0"/>
          </a:p>
          <a:p>
            <a:pPr marL="0" indent="0">
              <a:buNone/>
            </a:pPr>
            <a:r>
              <a:rPr lang="sl-SI" dirty="0"/>
              <a:t/>
            </a:r>
            <a:br>
              <a:rPr lang="sl-SI" dirty="0"/>
            </a:br>
            <a:r>
              <a:rPr lang="sl-SI" dirty="0"/>
              <a:t>V njej je France Prešeren tri leta </a:t>
            </a:r>
            <a:r>
              <a:rPr lang="sl-SI" dirty="0">
                <a:solidFill>
                  <a:srgbClr val="FF0000"/>
                </a:solidFill>
              </a:rPr>
              <a:t>prebival</a:t>
            </a:r>
            <a:r>
              <a:rPr lang="sl-SI" dirty="0"/>
              <a:t> in opravljal </a:t>
            </a:r>
            <a:r>
              <a:rPr lang="sl-SI" dirty="0">
                <a:solidFill>
                  <a:srgbClr val="FF0000"/>
                </a:solidFill>
              </a:rPr>
              <a:t>odvetniško službo</a:t>
            </a:r>
            <a:r>
              <a:rPr lang="sl-SI" dirty="0"/>
              <a:t>. </a:t>
            </a:r>
            <a:br>
              <a:rPr lang="sl-SI" dirty="0"/>
            </a:br>
            <a:r>
              <a:rPr lang="sl-SI" dirty="0"/>
              <a:t>Hiša je imela oznako Mesto 181.</a:t>
            </a:r>
            <a:br>
              <a:rPr lang="sl-SI" dirty="0"/>
            </a:br>
            <a:endParaRPr lang="sl-SI" dirty="0"/>
          </a:p>
          <a:p>
            <a:pPr marL="0" indent="0">
              <a:buNone/>
            </a:pPr>
            <a:r>
              <a:rPr lang="sl-SI" dirty="0"/>
              <a:t>Hiša je zdaj preurejena </a:t>
            </a:r>
            <a:r>
              <a:rPr lang="sl-SI" dirty="0">
                <a:solidFill>
                  <a:srgbClr val="FF0000"/>
                </a:solidFill>
              </a:rPr>
              <a:t>v spominski muzej</a:t>
            </a:r>
            <a:r>
              <a:rPr lang="sl-SI" dirty="0"/>
              <a:t>. V muzeju si lahko ogledaš pesnikova originalna dela, se sprehodiš po stanovanju in izveš še kakšno zanimivost o njegovem življenju.</a:t>
            </a:r>
            <a:br>
              <a:rPr lang="sl-SI" dirty="0"/>
            </a:br>
            <a:endParaRPr lang="sl-SI" dirty="0"/>
          </a:p>
          <a:p>
            <a:pPr marL="0" indent="0">
              <a:buNone/>
            </a:pPr>
            <a:endParaRPr lang="sl-SI" dirty="0"/>
          </a:p>
        </p:txBody>
      </p:sp>
      <p:pic>
        <p:nvPicPr>
          <p:cNvPr id="1026" name="Picture 2">
            <a:extLst>
              <a:ext uri="{FF2B5EF4-FFF2-40B4-BE49-F238E27FC236}">
                <a16:creationId xmlns:a16="http://schemas.microsoft.com/office/drawing/2014/main" id="{093FD25C-E5B0-4907-9048-2F4C425D45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39"/>
          <a:stretch/>
        </p:blipFill>
        <p:spPr bwMode="auto">
          <a:xfrm>
            <a:off x="7380514" y="1"/>
            <a:ext cx="4811486" cy="358210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aven puščični povezovalnik 4">
            <a:extLst>
              <a:ext uri="{FF2B5EF4-FFF2-40B4-BE49-F238E27FC236}">
                <a16:creationId xmlns:a16="http://schemas.microsoft.com/office/drawing/2014/main" id="{AA35E352-216D-4806-8A4F-8BD19A76FD84}"/>
              </a:ext>
            </a:extLst>
          </p:cNvPr>
          <p:cNvCxnSpPr>
            <a:cxnSpLocks/>
          </p:cNvCxnSpPr>
          <p:nvPr/>
        </p:nvCxnSpPr>
        <p:spPr>
          <a:xfrm>
            <a:off x="4994987" y="1352514"/>
            <a:ext cx="2202025" cy="43853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9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DDAD709-5741-4CBE-81C0-4C5099C25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5892" cy="36607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2C9CB06-212B-4860-A738-7C704D06E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030"/>
          <a:stretch/>
        </p:blipFill>
        <p:spPr bwMode="auto">
          <a:xfrm>
            <a:off x="7796111" y="63861"/>
            <a:ext cx="4395889" cy="42385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5280648-1CE4-42D4-AAD8-6509B86E9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3429001"/>
            <a:ext cx="4286250"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90CB4D5C-3901-4C69-8A4B-2819EAE68880}"/>
              </a:ext>
            </a:extLst>
          </p:cNvPr>
          <p:cNvSpPr txBox="1"/>
          <p:nvPr/>
        </p:nvSpPr>
        <p:spPr>
          <a:xfrm>
            <a:off x="9890450" y="4437351"/>
            <a:ext cx="2189189" cy="400110"/>
          </a:xfrm>
          <a:prstGeom prst="rect">
            <a:avLst/>
          </a:prstGeom>
          <a:noFill/>
        </p:spPr>
        <p:txBody>
          <a:bodyPr wrap="none" rtlCol="0">
            <a:spAutoFit/>
          </a:bodyPr>
          <a:lstStyle/>
          <a:p>
            <a:r>
              <a:rPr lang="sl-SI" sz="2000" b="1" dirty="0"/>
              <a:t>odvetniška pisarna</a:t>
            </a:r>
          </a:p>
        </p:txBody>
      </p:sp>
      <p:sp>
        <p:nvSpPr>
          <p:cNvPr id="5" name="PoljeZBesedilom 4">
            <a:extLst>
              <a:ext uri="{FF2B5EF4-FFF2-40B4-BE49-F238E27FC236}">
                <a16:creationId xmlns:a16="http://schemas.microsoft.com/office/drawing/2014/main" id="{54756F2D-6421-43CF-A3F4-CAB53F1D95FF}"/>
              </a:ext>
            </a:extLst>
          </p:cNvPr>
          <p:cNvSpPr txBox="1"/>
          <p:nvPr/>
        </p:nvSpPr>
        <p:spPr>
          <a:xfrm>
            <a:off x="2593910" y="6311900"/>
            <a:ext cx="1220014" cy="461665"/>
          </a:xfrm>
          <a:prstGeom prst="rect">
            <a:avLst/>
          </a:prstGeom>
          <a:noFill/>
        </p:spPr>
        <p:txBody>
          <a:bodyPr wrap="none" rtlCol="0">
            <a:spAutoFit/>
          </a:bodyPr>
          <a:lstStyle/>
          <a:p>
            <a:r>
              <a:rPr lang="sl-SI" sz="2400" b="1" dirty="0"/>
              <a:t>spalnica</a:t>
            </a:r>
          </a:p>
        </p:txBody>
      </p:sp>
      <p:sp>
        <p:nvSpPr>
          <p:cNvPr id="6" name="PoljeZBesedilom 5">
            <a:extLst>
              <a:ext uri="{FF2B5EF4-FFF2-40B4-BE49-F238E27FC236}">
                <a16:creationId xmlns:a16="http://schemas.microsoft.com/office/drawing/2014/main" id="{E7FCD22A-4E5A-4954-B3D4-073338ED732F}"/>
              </a:ext>
            </a:extLst>
          </p:cNvPr>
          <p:cNvSpPr txBox="1"/>
          <p:nvPr/>
        </p:nvSpPr>
        <p:spPr>
          <a:xfrm>
            <a:off x="279918" y="3880086"/>
            <a:ext cx="1883657" cy="400110"/>
          </a:xfrm>
          <a:prstGeom prst="rect">
            <a:avLst/>
          </a:prstGeom>
          <a:noFill/>
        </p:spPr>
        <p:txBody>
          <a:bodyPr wrap="none" rtlCol="0">
            <a:spAutoFit/>
          </a:bodyPr>
          <a:lstStyle/>
          <a:p>
            <a:r>
              <a:rPr lang="sl-SI" sz="2000" b="1" dirty="0"/>
              <a:t>osrednji prostor</a:t>
            </a:r>
          </a:p>
        </p:txBody>
      </p:sp>
      <p:sp>
        <p:nvSpPr>
          <p:cNvPr id="7" name="PoljeZBesedilom 6">
            <a:extLst>
              <a:ext uri="{FF2B5EF4-FFF2-40B4-BE49-F238E27FC236}">
                <a16:creationId xmlns:a16="http://schemas.microsoft.com/office/drawing/2014/main" id="{8D64E060-8D58-4921-ADA3-8B40F5FBA72D}"/>
              </a:ext>
            </a:extLst>
          </p:cNvPr>
          <p:cNvSpPr txBox="1"/>
          <p:nvPr/>
        </p:nvSpPr>
        <p:spPr>
          <a:xfrm>
            <a:off x="4862509" y="479368"/>
            <a:ext cx="3648270" cy="707886"/>
          </a:xfrm>
          <a:prstGeom prst="rect">
            <a:avLst/>
          </a:prstGeom>
          <a:noFill/>
        </p:spPr>
        <p:txBody>
          <a:bodyPr wrap="square" rtlCol="0">
            <a:spAutoFit/>
          </a:bodyPr>
          <a:lstStyle/>
          <a:p>
            <a:r>
              <a:rPr lang="sl-SI" sz="2000" b="1" dirty="0">
                <a:solidFill>
                  <a:srgbClr val="FF0000"/>
                </a:solidFill>
              </a:rPr>
              <a:t>KAKO IZGLEDA </a:t>
            </a:r>
            <a:br>
              <a:rPr lang="sl-SI" sz="2000" b="1" dirty="0">
                <a:solidFill>
                  <a:srgbClr val="FF0000"/>
                </a:solidFill>
              </a:rPr>
            </a:br>
            <a:r>
              <a:rPr lang="sl-SI" sz="2000" b="1" dirty="0">
                <a:solidFill>
                  <a:srgbClr val="FF0000"/>
                </a:solidFill>
              </a:rPr>
              <a:t>NOTRANJOST HIŠE?</a:t>
            </a:r>
          </a:p>
        </p:txBody>
      </p:sp>
    </p:spTree>
    <p:extLst>
      <p:ext uri="{BB962C8B-B14F-4D97-AF65-F5344CB8AC3E}">
        <p14:creationId xmlns:p14="http://schemas.microsoft.com/office/powerpoint/2010/main" val="290928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9979D8D-7D3C-4092-9230-616CC097B9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381" y="407295"/>
            <a:ext cx="4470376" cy="3144256"/>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B40E936C-2265-45C2-808A-5BD8021AB02F}"/>
              </a:ext>
            </a:extLst>
          </p:cNvPr>
          <p:cNvSpPr txBox="1"/>
          <p:nvPr/>
        </p:nvSpPr>
        <p:spPr>
          <a:xfrm>
            <a:off x="681895" y="3552019"/>
            <a:ext cx="3425938" cy="400110"/>
          </a:xfrm>
          <a:prstGeom prst="rect">
            <a:avLst/>
          </a:prstGeom>
          <a:noFill/>
        </p:spPr>
        <p:txBody>
          <a:bodyPr wrap="none" rtlCol="0">
            <a:spAutoFit/>
          </a:bodyPr>
          <a:lstStyle/>
          <a:p>
            <a:r>
              <a:rPr lang="sl-SI" sz="2000" dirty="0"/>
              <a:t>vitrina s pesnikovimi deli v hiši</a:t>
            </a:r>
          </a:p>
        </p:txBody>
      </p:sp>
      <p:pic>
        <p:nvPicPr>
          <p:cNvPr id="3076" name="Picture 4" descr="France Prešeren in Kranj">
            <a:extLst>
              <a:ext uri="{FF2B5EF4-FFF2-40B4-BE49-F238E27FC236}">
                <a16:creationId xmlns:a16="http://schemas.microsoft.com/office/drawing/2014/main" id="{24DBA7AC-8FC2-44CA-A154-E0B8283D3B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71" y="176135"/>
            <a:ext cx="3250337" cy="24130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rešernov gaj | KRAJI - Slovenija">
            <a:extLst>
              <a:ext uri="{FF2B5EF4-FFF2-40B4-BE49-F238E27FC236}">
                <a16:creationId xmlns:a16="http://schemas.microsoft.com/office/drawing/2014/main" id="{F2AEC351-BFDC-4DEA-98DE-0A1E4D96AB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3218" y="4028511"/>
            <a:ext cx="3231617" cy="24237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ance Prešeren | Slovenski grobovi">
            <a:extLst>
              <a:ext uri="{FF2B5EF4-FFF2-40B4-BE49-F238E27FC236}">
                <a16:creationId xmlns:a16="http://schemas.microsoft.com/office/drawing/2014/main" id="{476D1A4B-4037-4C8D-A240-6EC13E81EB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326"/>
          <a:stretch/>
        </p:blipFill>
        <p:spPr bwMode="auto">
          <a:xfrm>
            <a:off x="8163693" y="3419312"/>
            <a:ext cx="3907009" cy="3420249"/>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4704835" y="5345084"/>
            <a:ext cx="3375136" cy="646331"/>
          </a:xfrm>
          <a:prstGeom prst="rect">
            <a:avLst/>
          </a:prstGeom>
          <a:noFill/>
        </p:spPr>
        <p:txBody>
          <a:bodyPr wrap="square" rtlCol="0">
            <a:spAutoFit/>
          </a:bodyPr>
          <a:lstStyle/>
          <a:p>
            <a:pPr algn="ctr"/>
            <a:r>
              <a:rPr lang="sl-SI" dirty="0"/>
              <a:t>Grob Franceta Prešerna v Prešernovem gaju v Kranju.</a:t>
            </a:r>
          </a:p>
        </p:txBody>
      </p:sp>
      <p:sp>
        <p:nvSpPr>
          <p:cNvPr id="3" name="PoljeZBesedilom 2"/>
          <p:cNvSpPr txBox="1"/>
          <p:nvPr/>
        </p:nvSpPr>
        <p:spPr>
          <a:xfrm>
            <a:off x="6683371" y="2576360"/>
            <a:ext cx="3657600" cy="369332"/>
          </a:xfrm>
          <a:prstGeom prst="rect">
            <a:avLst/>
          </a:prstGeom>
          <a:noFill/>
        </p:spPr>
        <p:txBody>
          <a:bodyPr wrap="square" rtlCol="0">
            <a:spAutoFit/>
          </a:bodyPr>
          <a:lstStyle/>
          <a:p>
            <a:r>
              <a:rPr lang="sl-SI" dirty="0"/>
              <a:t>Prešernovo gledališče v Kranju.</a:t>
            </a:r>
          </a:p>
        </p:txBody>
      </p:sp>
    </p:spTree>
    <p:extLst>
      <p:ext uri="{BB962C8B-B14F-4D97-AF65-F5344CB8AC3E}">
        <p14:creationId xmlns:p14="http://schemas.microsoft.com/office/powerpoint/2010/main" val="195914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3A08CD-893F-4E55-9DE6-120FB1A28972}"/>
              </a:ext>
            </a:extLst>
          </p:cNvPr>
          <p:cNvSpPr>
            <a:spLocks noGrp="1"/>
          </p:cNvSpPr>
          <p:nvPr>
            <p:ph type="title"/>
          </p:nvPr>
        </p:nvSpPr>
        <p:spPr>
          <a:xfrm>
            <a:off x="679373" y="-22498"/>
            <a:ext cx="10515600" cy="1325563"/>
          </a:xfrm>
        </p:spPr>
        <p:txBody>
          <a:bodyPr/>
          <a:lstStyle/>
          <a:p>
            <a:pPr algn="ctr"/>
            <a:r>
              <a:rPr lang="sl-SI" b="1" dirty="0">
                <a:solidFill>
                  <a:srgbClr val="FF0000"/>
                </a:solidFill>
                <a:latin typeface="Berlin Sans FB" panose="020E0602020502020306" pitchFamily="34" charset="0"/>
                <a:hlinkClick r:id="rId3"/>
              </a:rPr>
              <a:t>POVODNI MOŽ</a:t>
            </a:r>
            <a:endParaRPr lang="sl-SI" b="1" dirty="0">
              <a:solidFill>
                <a:srgbClr val="FF0000"/>
              </a:solidFill>
              <a:latin typeface="Berlin Sans FB" panose="020E0602020502020306" pitchFamily="34" charset="0"/>
            </a:endParaRPr>
          </a:p>
        </p:txBody>
      </p:sp>
      <p:pic>
        <p:nvPicPr>
          <p:cNvPr id="5" name="Predstavnost v spletu 4" title="Povodni mož - France Prešeren (animacija)">
            <a:hlinkClick r:id="" action="ppaction://media"/>
            <a:extLst>
              <a:ext uri="{FF2B5EF4-FFF2-40B4-BE49-F238E27FC236}">
                <a16:creationId xmlns:a16="http://schemas.microsoft.com/office/drawing/2014/main" id="{82434C94-85E3-4DF2-BC29-7228D52EF0F4}"/>
              </a:ext>
            </a:extLst>
          </p:cNvPr>
          <p:cNvPicPr>
            <a:picLocks noRot="1" noChangeAspect="1"/>
          </p:cNvPicPr>
          <p:nvPr>
            <a:videoFile r:link="rId1"/>
          </p:nvPr>
        </p:nvPicPr>
        <p:blipFill>
          <a:blip r:embed="rId4"/>
          <a:stretch>
            <a:fillRect/>
          </a:stretch>
        </p:blipFill>
        <p:spPr>
          <a:xfrm>
            <a:off x="679373" y="1303065"/>
            <a:ext cx="9459196" cy="5344446"/>
          </a:xfrm>
          <a:prstGeom prst="rect">
            <a:avLst/>
          </a:prstGeom>
        </p:spPr>
      </p:pic>
    </p:spTree>
    <p:extLst>
      <p:ext uri="{BB962C8B-B14F-4D97-AF65-F5344CB8AC3E}">
        <p14:creationId xmlns:p14="http://schemas.microsoft.com/office/powerpoint/2010/main" val="14488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334</Words>
  <Application>Microsoft Office PowerPoint</Application>
  <PresentationFormat>Širokozaslonsko</PresentationFormat>
  <Paragraphs>75</Paragraphs>
  <Slides>14</Slides>
  <Notes>0</Notes>
  <HiddenSlides>0</HiddenSlides>
  <MMClips>9</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14</vt:i4>
      </vt:variant>
    </vt:vector>
  </HeadingPairs>
  <TitlesOfParts>
    <vt:vector size="25" baseType="lpstr">
      <vt:lpstr>Arial</vt:lpstr>
      <vt:lpstr>Berlin Sans FB</vt:lpstr>
      <vt:lpstr>Calibri</vt:lpstr>
      <vt:lpstr>Calibri Light</vt:lpstr>
      <vt:lpstr>Chiller</vt:lpstr>
      <vt:lpstr>londrina solid</vt:lpstr>
      <vt:lpstr>Noto Sans Japanese</vt:lpstr>
      <vt:lpstr>poppins</vt:lpstr>
      <vt:lpstr>Republika</vt:lpstr>
      <vt:lpstr>Times New Roman</vt:lpstr>
      <vt:lpstr>Officeova tema</vt:lpstr>
      <vt:lpstr>PREŠERNOV DAN Slovenski kulturni praznik</vt:lpstr>
      <vt:lpstr>PowerPointova predstavitev</vt:lpstr>
      <vt:lpstr>ŽIVLJENJE FRANCETA PREŠERNA</vt:lpstr>
      <vt:lpstr>PowerPointova predstavitev</vt:lpstr>
      <vt:lpstr>PowerPointova predstavitev</vt:lpstr>
      <vt:lpstr>PREŠERNOVA HIŠA</vt:lpstr>
      <vt:lpstr>PowerPointova predstavitev</vt:lpstr>
      <vt:lpstr>PowerPointova predstavitev</vt:lpstr>
      <vt:lpstr>POVODNI MOŽ</vt:lpstr>
      <vt:lpstr>KVIZ O FRANCETU PREŠERNU</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PREŠERNOV DAN Slovenski kulturni praznik</dc:title>
  <dc:creator>PetraŠ</dc:creator>
  <cp:lastModifiedBy>Vesna</cp:lastModifiedBy>
  <cp:revision>32</cp:revision>
  <dcterms:created xsi:type="dcterms:W3CDTF">2021-01-26T07:33:35Z</dcterms:created>
  <dcterms:modified xsi:type="dcterms:W3CDTF">2021-02-04T18:14:21Z</dcterms:modified>
</cp:coreProperties>
</file>