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0" r:id="rId1"/>
  </p:sldMasterIdLst>
  <p:sldIdLst>
    <p:sldId id="257" r:id="rId2"/>
    <p:sldId id="256" r:id="rId3"/>
    <p:sldId id="258" r:id="rId4"/>
    <p:sldId id="259" r:id="rId5"/>
    <p:sldId id="260" r:id="rId6"/>
    <p:sldId id="261" r:id="rId7"/>
    <p:sldId id="267" r:id="rId8"/>
    <p:sldId id="268" r:id="rId9"/>
    <p:sldId id="266" r:id="rId1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7CE6468-A031-4310-8EC0-EAA9601C128A}"/>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256F996E-41E3-4872-9FA0-9F96CED02C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29E123C2-2C0E-4178-AC00-8C7AF0B15BC4}"/>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1E89647D-102D-4569-BDC0-15D3F9F40D7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534E3D2B-C22C-4DB6-88E3-94F781C9F5A2}"/>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1647902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BF2089-9E81-42B3-BA16-D9F33DE0B2B5}"/>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AA520B2-EDE5-4AD5-85E6-B609C9410C13}"/>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8EB35D0-D6B4-45A4-8456-411FC965FEDD}"/>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EB014F0D-FF69-41F0-8BA8-C8A0C41EB97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ADA58D1F-77C4-4034-8B70-CBAF7A525A9D}"/>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971475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F80190A3-1C28-4FA2-8D99-7EAA192F0B38}"/>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FED82DD2-B4DD-411A-BD8F-D93BBC64A92D}"/>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745E4DD-DD63-404C-BC9B-FFC66D34B1CD}"/>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27C7F58F-B777-4142-9C73-5ABD1DBA785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39825376-60F1-4456-8F59-F33BBC66C84E}"/>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282368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668F5F1-2572-4130-A853-72A2C3771009}"/>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D5B06B3A-2F2A-441E-93F6-EA5AF6458EB6}"/>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FC61552-0473-4103-BCE5-046BF9917F2C}"/>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AC1070DB-72A2-4A19-BD27-00F85D5FDC45}"/>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8DC4571-8395-42A4-973D-5660D1046611}"/>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4066997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8DC607B-6D90-41B4-984D-53349C7F6906}"/>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9F6CCED6-5910-4564-ABD6-FFC6B8758F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05F9DF55-72CE-4C01-9DDF-250BE55B5603}"/>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7DE3F8DB-AAAE-4FB3-9BBB-BF114C410CB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3C902BB5-DCE1-45A2-B752-301A1DD872A9}"/>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134939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23DE45-8D7F-4CD1-96DC-B0AB1490120E}"/>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42279CB2-87F5-4A9A-9CB2-1406E46C3D4B}"/>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474D3FB3-D4C0-4295-9C59-3CBD239BA580}"/>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330E211E-8258-427F-A8D6-137D54CF40EE}"/>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6" name="Označba mesta noge 5">
            <a:extLst>
              <a:ext uri="{FF2B5EF4-FFF2-40B4-BE49-F238E27FC236}">
                <a16:creationId xmlns:a16="http://schemas.microsoft.com/office/drawing/2014/main" id="{6BD43573-BF27-4E59-86FA-F58109CA96F3}"/>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CC5B4643-B2D8-4EDD-803B-77633367F1A2}"/>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2719977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CDCF7-9AE3-4D29-AB1D-A4CB578AE54D}"/>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12EA105-AECC-43AD-A3B7-9BC214C21B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02D15EF7-5DBE-489C-8D26-389138107BA9}"/>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ED234046-0A49-4C19-8713-6CE7ACE33E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8A1A6AEF-85A1-42DD-AEAB-B41D27441863}"/>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323C8D1B-FEF2-40A3-8CAB-87E6F4557FCB}"/>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8" name="Označba mesta noge 7">
            <a:extLst>
              <a:ext uri="{FF2B5EF4-FFF2-40B4-BE49-F238E27FC236}">
                <a16:creationId xmlns:a16="http://schemas.microsoft.com/office/drawing/2014/main" id="{D2828389-E1C1-4349-99DA-363CC8549F11}"/>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B6609FA6-A745-499A-B915-3AF870C5EACB}"/>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4199607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5B0979-973F-48D1-BCF2-AD16DA536358}"/>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E42D525A-018A-4BD4-9F40-5513E87BD4E4}"/>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4" name="Označba mesta noge 3">
            <a:extLst>
              <a:ext uri="{FF2B5EF4-FFF2-40B4-BE49-F238E27FC236}">
                <a16:creationId xmlns:a16="http://schemas.microsoft.com/office/drawing/2014/main" id="{C1252845-246B-4315-B380-23D3D1E2F5C1}"/>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052BF1E3-AA1E-481F-92BA-C240E5AD8ACF}"/>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341229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E0BEB1BF-44FC-45AF-ACD5-BB6B68C27435}"/>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3" name="Označba mesta noge 2">
            <a:extLst>
              <a:ext uri="{FF2B5EF4-FFF2-40B4-BE49-F238E27FC236}">
                <a16:creationId xmlns:a16="http://schemas.microsoft.com/office/drawing/2014/main" id="{BE06720E-85C4-41CA-9300-E653D32A3ECB}"/>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A9C9A04B-A4CC-42E3-8063-2F4F048B4E2E}"/>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343554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C1F7E7B-DE9F-4A79-96B8-C099B382F43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6A0BDA4E-24CF-4988-88D8-E0FFAC56E0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33C9966B-D799-4E39-A0A1-D97B23849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322AE19F-B06A-4CF5-A6C7-60F9C73DD816}"/>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6" name="Označba mesta noge 5">
            <a:extLst>
              <a:ext uri="{FF2B5EF4-FFF2-40B4-BE49-F238E27FC236}">
                <a16:creationId xmlns:a16="http://schemas.microsoft.com/office/drawing/2014/main" id="{16E2FF95-8DEF-4108-9ED9-8731D44C4D0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5121971-487D-46A8-8496-FCBED0398141}"/>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260169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239F209-3309-4717-84A4-6803ECE2439B}"/>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DA68971A-C7D0-4C3B-8196-7DF05CF372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7DDAB4DE-87B0-4891-9347-E58D554D9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974B6670-46FD-433F-82D6-008731737356}"/>
              </a:ext>
            </a:extLst>
          </p:cNvPr>
          <p:cNvSpPr>
            <a:spLocks noGrp="1"/>
          </p:cNvSpPr>
          <p:nvPr>
            <p:ph type="dt" sz="half" idx="10"/>
          </p:nvPr>
        </p:nvSpPr>
        <p:spPr/>
        <p:txBody>
          <a:bodyPr/>
          <a:lstStyle/>
          <a:p>
            <a:fld id="{0A139960-0787-4F8B-BE50-6DA016922BE7}" type="datetimeFigureOut">
              <a:rPr lang="sl-SI" smtClean="0"/>
              <a:t>2. 02. 2021</a:t>
            </a:fld>
            <a:endParaRPr lang="sl-SI"/>
          </a:p>
        </p:txBody>
      </p:sp>
      <p:sp>
        <p:nvSpPr>
          <p:cNvPr id="6" name="Označba mesta noge 5">
            <a:extLst>
              <a:ext uri="{FF2B5EF4-FFF2-40B4-BE49-F238E27FC236}">
                <a16:creationId xmlns:a16="http://schemas.microsoft.com/office/drawing/2014/main" id="{B8ECAADE-886D-4359-B9E6-E0969EF530F1}"/>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C1EF677-6EAB-4997-9B70-AB6705BA4997}"/>
              </a:ext>
            </a:extLst>
          </p:cNvPr>
          <p:cNvSpPr>
            <a:spLocks noGrp="1"/>
          </p:cNvSpPr>
          <p:nvPr>
            <p:ph type="sldNum" sz="quarter" idx="12"/>
          </p:nvPr>
        </p:nvSpPr>
        <p:spPr/>
        <p:txBody>
          <a:bodyPr/>
          <a:lstStyle/>
          <a:p>
            <a:fld id="{42DBCE6A-B559-40B3-8E40-9F375E2262D5}" type="slidenum">
              <a:rPr lang="sl-SI" smtClean="0"/>
              <a:t>‹#›</a:t>
            </a:fld>
            <a:endParaRPr lang="sl-SI"/>
          </a:p>
        </p:txBody>
      </p:sp>
    </p:spTree>
    <p:extLst>
      <p:ext uri="{BB962C8B-B14F-4D97-AF65-F5344CB8AC3E}">
        <p14:creationId xmlns:p14="http://schemas.microsoft.com/office/powerpoint/2010/main" val="2013280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BD2902AD-937C-4771-B34B-50CBEA3295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FA8851EE-FEAD-40B7-A9B2-0ADCB7AA3F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60CE72E-1FD2-434D-922E-39109B018F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139960-0787-4F8B-BE50-6DA016922BE7}" type="datetimeFigureOut">
              <a:rPr lang="sl-SI" smtClean="0"/>
              <a:t>2. 02. 2021</a:t>
            </a:fld>
            <a:endParaRPr lang="sl-SI"/>
          </a:p>
        </p:txBody>
      </p:sp>
      <p:sp>
        <p:nvSpPr>
          <p:cNvPr id="5" name="Označba mesta noge 4">
            <a:extLst>
              <a:ext uri="{FF2B5EF4-FFF2-40B4-BE49-F238E27FC236}">
                <a16:creationId xmlns:a16="http://schemas.microsoft.com/office/drawing/2014/main" id="{05C15DCF-187E-48C3-B15D-B303FE1EC2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25BF7B93-3BE6-4CC9-998C-10E4A17E76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DBCE6A-B559-40B3-8E40-9F375E2262D5}" type="slidenum">
              <a:rPr lang="sl-SI" smtClean="0"/>
              <a:t>‹#›</a:t>
            </a:fld>
            <a:endParaRPr lang="sl-SI"/>
          </a:p>
        </p:txBody>
      </p:sp>
    </p:spTree>
    <p:extLst>
      <p:ext uri="{BB962C8B-B14F-4D97-AF65-F5344CB8AC3E}">
        <p14:creationId xmlns:p14="http://schemas.microsoft.com/office/powerpoint/2010/main" val="3522043632"/>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youtube.com/watch?v=XSDlbXVMeZI&amp;feature=youtu.be&amp;fbclid=IwAR1V74YReRAYT1ORLUepUtUtqbBI0asizHvatd0kyR7K7MM_1NDXN3Crhy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umopaint.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toytheater.com/category/art/" TargetMode="External"/><Relationship Id="rId2" Type="http://schemas.openxmlformats.org/officeDocument/2006/relationships/hyperlink" Target="https://kidmons.com/game/paint-online/" TargetMode="External"/><Relationship Id="rId1" Type="http://schemas.openxmlformats.org/officeDocument/2006/relationships/slideLayout" Target="../slideLayouts/slideLayout2.xml"/><Relationship Id="rId6" Type="http://schemas.openxmlformats.org/officeDocument/2006/relationships/hyperlink" Target="https://sketch.io/sketchpad/" TargetMode="External"/><Relationship Id="rId5" Type="http://schemas.openxmlformats.org/officeDocument/2006/relationships/hyperlink" Target="https://www.youidraw.com/apps/painter/" TargetMode="External"/><Relationship Id="rId4" Type="http://schemas.openxmlformats.org/officeDocument/2006/relationships/hyperlink" Target="http://bomomo.com/"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20000"/>
              </a:schemeClr>
            </a:gs>
            <a:gs pos="100000">
              <a:schemeClr val="bg2">
                <a:shade val="98000"/>
                <a:satMod val="120000"/>
                <a:lumMod val="98000"/>
              </a:schemeClr>
            </a:gs>
          </a:gsLst>
          <a:lin ang="5400000" scaled="0"/>
        </a:gra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7519AC-7AD5-42F5-A455-E703F58B5746}"/>
              </a:ext>
            </a:extLst>
          </p:cNvPr>
          <p:cNvSpPr>
            <a:spLocks noGrp="1"/>
          </p:cNvSpPr>
          <p:nvPr>
            <p:ph type="title"/>
          </p:nvPr>
        </p:nvSpPr>
        <p:spPr>
          <a:xfrm>
            <a:off x="2472266" y="1675560"/>
            <a:ext cx="5681134" cy="2262781"/>
          </a:xfrm>
        </p:spPr>
        <p:txBody>
          <a:bodyPr vert="horz" lIns="91440" tIns="45720" rIns="91440" bIns="45720" rtlCol="0" anchor="b">
            <a:normAutofit/>
          </a:bodyPr>
          <a:lstStyle/>
          <a:p>
            <a:r>
              <a:rPr lang="en-US" sz="4400" dirty="0"/>
              <a:t>RAČUNALNIŠKA GRAFIKA IN RISARSKI PROGRAMI</a:t>
            </a:r>
          </a:p>
        </p:txBody>
      </p:sp>
      <p:sp>
        <p:nvSpPr>
          <p:cNvPr id="5" name="PoljeZBesedilom 4">
            <a:extLst>
              <a:ext uri="{FF2B5EF4-FFF2-40B4-BE49-F238E27FC236}">
                <a16:creationId xmlns:a16="http://schemas.microsoft.com/office/drawing/2014/main" id="{5FAAF550-E430-42E6-9CE9-CE23720E6D3A}"/>
              </a:ext>
            </a:extLst>
          </p:cNvPr>
          <p:cNvSpPr txBox="1"/>
          <p:nvPr/>
        </p:nvSpPr>
        <p:spPr>
          <a:xfrm>
            <a:off x="3704718" y="4258823"/>
            <a:ext cx="5681134" cy="1126283"/>
          </a:xfrm>
          <a:prstGeom prst="rect">
            <a:avLst/>
          </a:prstGeom>
        </p:spPr>
        <p:txBody>
          <a:bodyPr vert="horz" lIns="91440" tIns="45720" rIns="91440" bIns="45720" rtlCol="0" anchor="t">
            <a:normAutofit/>
          </a:bodyPr>
          <a:lstStyle/>
          <a:p>
            <a:pPr>
              <a:spcBef>
                <a:spcPts val="1000"/>
              </a:spcBef>
              <a:buClr>
                <a:schemeClr val="accent1"/>
              </a:buClr>
            </a:pPr>
            <a:r>
              <a:rPr lang="en-US">
                <a:solidFill>
                  <a:schemeClr val="tx1">
                    <a:lumMod val="65000"/>
                    <a:lumOff val="35000"/>
                  </a:schemeClr>
                </a:solidFill>
              </a:rPr>
              <a:t>USTVARJANJE V RISARSKEM PROGRAMU</a:t>
            </a:r>
          </a:p>
          <a:p>
            <a:pPr>
              <a:spcBef>
                <a:spcPts val="1000"/>
              </a:spcBef>
              <a:buClr>
                <a:schemeClr val="accent1"/>
              </a:buClr>
            </a:pPr>
            <a:r>
              <a:rPr lang="en-US">
                <a:solidFill>
                  <a:schemeClr val="tx1">
                    <a:lumMod val="65000"/>
                    <a:lumOff val="35000"/>
                  </a:schemeClr>
                </a:solidFill>
              </a:rPr>
              <a:t> NA TEMO  </a:t>
            </a:r>
            <a:r>
              <a:rPr lang="en-US" b="1">
                <a:solidFill>
                  <a:schemeClr val="tx1">
                    <a:lumMod val="65000"/>
                    <a:lumOff val="35000"/>
                  </a:schemeClr>
                </a:solidFill>
              </a:rPr>
              <a:t>FRANCETA PREŠERNA</a:t>
            </a:r>
          </a:p>
        </p:txBody>
      </p:sp>
      <p:sp>
        <p:nvSpPr>
          <p:cNvPr id="4" name="PoljeZBesedilom 3">
            <a:extLst>
              <a:ext uri="{FF2B5EF4-FFF2-40B4-BE49-F238E27FC236}">
                <a16:creationId xmlns:a16="http://schemas.microsoft.com/office/drawing/2014/main" id="{40EACBAB-4F3E-4735-A2EE-071799C438A8}"/>
              </a:ext>
            </a:extLst>
          </p:cNvPr>
          <p:cNvSpPr txBox="1"/>
          <p:nvPr/>
        </p:nvSpPr>
        <p:spPr>
          <a:xfrm>
            <a:off x="318452" y="4258823"/>
            <a:ext cx="8534400" cy="3615267"/>
          </a:xfrm>
          <a:prstGeom prst="rect">
            <a:avLst/>
          </a:prstGeom>
        </p:spPr>
        <p:txBody>
          <a:bodyPr vert="horz" lIns="91440" tIns="45720" rIns="91440" bIns="45720" rtlCol="0" anchor="ctr">
            <a:normAutofit/>
          </a:bodyPr>
          <a:lstStyle/>
          <a:p>
            <a:pPr>
              <a:spcBef>
                <a:spcPct val="20000"/>
              </a:spcBef>
              <a:spcAft>
                <a:spcPts val="600"/>
              </a:spcAft>
              <a:buClr>
                <a:schemeClr val="tx1"/>
              </a:buClr>
              <a:buSzPct val="80000"/>
              <a:buFont typeface="Wingdings 3" panose="05040102010807070707" pitchFamily="18" charset="2"/>
              <a:buChar char=""/>
            </a:pPr>
            <a:r>
              <a:rPr lang="en-US" dirty="0"/>
              <a:t>LUM, 3. 2. 2021</a:t>
            </a:r>
          </a:p>
        </p:txBody>
      </p:sp>
    </p:spTree>
    <p:extLst>
      <p:ext uri="{BB962C8B-B14F-4D97-AF65-F5344CB8AC3E}">
        <p14:creationId xmlns:p14="http://schemas.microsoft.com/office/powerpoint/2010/main" val="129604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odnaslov 2">
            <a:extLst>
              <a:ext uri="{FF2B5EF4-FFF2-40B4-BE49-F238E27FC236}">
                <a16:creationId xmlns:a16="http://schemas.microsoft.com/office/drawing/2014/main" id="{DF9835ED-4346-4173-9114-6F740E96B43F}"/>
              </a:ext>
            </a:extLst>
          </p:cNvPr>
          <p:cNvSpPr>
            <a:spLocks noGrp="1"/>
          </p:cNvSpPr>
          <p:nvPr>
            <p:ph type="subTitle" idx="1"/>
          </p:nvPr>
        </p:nvSpPr>
        <p:spPr>
          <a:xfrm>
            <a:off x="641774" y="623275"/>
            <a:ext cx="10905053" cy="5607882"/>
          </a:xfrm>
        </p:spPr>
        <p:txBody>
          <a:bodyPr anchor="t">
            <a:noAutofit/>
          </a:bodyPr>
          <a:lstStyle/>
          <a:p>
            <a:pPr algn="l"/>
            <a:r>
              <a:rPr lang="sl-SI" sz="2800" dirty="0"/>
              <a:t>Vedno, ko uporabljamo računalnik, telefon, tablico in svetovni splet, se tudi srečamo z računalniško grafiko.</a:t>
            </a:r>
          </a:p>
          <a:p>
            <a:pPr algn="l"/>
            <a:endParaRPr lang="sl-SI" sz="2800" dirty="0"/>
          </a:p>
          <a:p>
            <a:pPr algn="l"/>
            <a:r>
              <a:rPr lang="sl-SI" sz="2800" dirty="0"/>
              <a:t>Ustvarjanje in spreminjanje slik s pomočjo računalnikov, pa naj bo to </a:t>
            </a:r>
            <a:r>
              <a:rPr lang="sl-SI" sz="2800" dirty="0" err="1"/>
              <a:t>avatar</a:t>
            </a:r>
            <a:r>
              <a:rPr lang="sl-SI" sz="2800" dirty="0"/>
              <a:t> v </a:t>
            </a:r>
            <a:r>
              <a:rPr lang="sl-SI" sz="2800" dirty="0" err="1"/>
              <a:t>WoW</a:t>
            </a:r>
            <a:r>
              <a:rPr lang="sl-SI" sz="2800" dirty="0"/>
              <a:t>, </a:t>
            </a:r>
            <a:r>
              <a:rPr lang="sl-SI" sz="2800" dirty="0" err="1"/>
              <a:t>Minecraft</a:t>
            </a:r>
            <a:r>
              <a:rPr lang="sl-SI" sz="2800" dirty="0"/>
              <a:t>, </a:t>
            </a:r>
            <a:r>
              <a:rPr lang="sl-SI" sz="2800" dirty="0" err="1"/>
              <a:t>Fortnite</a:t>
            </a:r>
            <a:r>
              <a:rPr lang="sl-SI" sz="2800" dirty="0"/>
              <a:t>, človek na krovu </a:t>
            </a:r>
            <a:r>
              <a:rPr lang="sl-SI" sz="2800" dirty="0" err="1"/>
              <a:t>Titanika</a:t>
            </a:r>
            <a:r>
              <a:rPr lang="sl-SI" sz="2800" dirty="0"/>
              <a:t> ali izginotje rdečih oči na fotografiji, so zanimivi problemi, s katerimi se ukvarja računalniška grafika.</a:t>
            </a:r>
          </a:p>
          <a:p>
            <a:pPr algn="l"/>
            <a:r>
              <a:rPr lang="sl-SI" sz="2800" dirty="0"/>
              <a:t>Računalniška grafika je torej način prikazovanja informacij v slikovni obliki.</a:t>
            </a:r>
          </a:p>
          <a:p>
            <a:pPr algn="l"/>
            <a:r>
              <a:rPr lang="sl-SI" sz="2800" dirty="0"/>
              <a:t> Za preprosto ustvarjanje računalniške grafike (slik/risb) bomo spoznali naslednje programe:</a:t>
            </a:r>
          </a:p>
        </p:txBody>
      </p:sp>
    </p:spTree>
    <p:extLst>
      <p:ext uri="{BB962C8B-B14F-4D97-AF65-F5344CB8AC3E}">
        <p14:creationId xmlns:p14="http://schemas.microsoft.com/office/powerpoint/2010/main" val="4157480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448EE913-17D2-481D-9129-F33FD8B2DE20}"/>
              </a:ext>
            </a:extLst>
          </p:cNvPr>
          <p:cNvSpPr>
            <a:spLocks noGrp="1"/>
          </p:cNvSpPr>
          <p:nvPr>
            <p:ph type="title"/>
          </p:nvPr>
        </p:nvSpPr>
        <p:spPr>
          <a:xfrm>
            <a:off x="1285240" y="1050595"/>
            <a:ext cx="8074815" cy="1618489"/>
          </a:xfrm>
        </p:spPr>
        <p:txBody>
          <a:bodyPr anchor="ctr">
            <a:normAutofit/>
          </a:bodyPr>
          <a:lstStyle/>
          <a:p>
            <a:r>
              <a:rPr lang="nn-NO" sz="5000" b="1"/>
              <a:t>1. SLIKAR</a:t>
            </a:r>
            <a:br>
              <a:rPr lang="sl-SI" sz="5000" b="1"/>
            </a:br>
            <a:r>
              <a:rPr lang="nn-NO" sz="5000" b="1"/>
              <a:t> </a:t>
            </a:r>
            <a:endParaRPr lang="sl-SI" sz="5000" b="1"/>
          </a:p>
        </p:txBody>
      </p:sp>
      <p:sp>
        <p:nvSpPr>
          <p:cNvPr id="3" name="Označba mesta vsebine 2">
            <a:extLst>
              <a:ext uri="{FF2B5EF4-FFF2-40B4-BE49-F238E27FC236}">
                <a16:creationId xmlns:a16="http://schemas.microsoft.com/office/drawing/2014/main" id="{3E5E7407-3618-4DD8-98A7-9EE3646A7D88}"/>
              </a:ext>
            </a:extLst>
          </p:cNvPr>
          <p:cNvSpPr>
            <a:spLocks noGrp="1"/>
          </p:cNvSpPr>
          <p:nvPr>
            <p:ph idx="1"/>
          </p:nvPr>
        </p:nvSpPr>
        <p:spPr>
          <a:xfrm>
            <a:off x="1173164" y="2135672"/>
            <a:ext cx="10179464" cy="2800395"/>
          </a:xfrm>
        </p:spPr>
        <p:txBody>
          <a:bodyPr anchor="t">
            <a:noAutofit/>
          </a:bodyPr>
          <a:lstStyle/>
          <a:p>
            <a:pPr marL="0" indent="0">
              <a:buNone/>
            </a:pPr>
            <a:r>
              <a:rPr lang="sl-SI" dirty="0"/>
              <a:t>Slikar je program, ki je sestavni del operacijskega sistema Windows in ga ni treba posebej nameščati.</a:t>
            </a:r>
          </a:p>
          <a:p>
            <a:pPr marL="0" indent="0">
              <a:buNone/>
            </a:pPr>
            <a:r>
              <a:rPr lang="sl-SI" dirty="0"/>
              <a:t>Primeren je za delo oz. učenje začetnikov. Odpiranje je enostavno, preko opravilne vrstice </a:t>
            </a:r>
            <a:r>
              <a:rPr lang="sl-SI" b="1" dirty="0"/>
              <a:t>Začetek</a:t>
            </a:r>
            <a:r>
              <a:rPr lang="sl-SI" dirty="0"/>
              <a:t> (spodaj čisto levo ) - Slikar.</a:t>
            </a:r>
          </a:p>
          <a:p>
            <a:pPr marL="0" indent="0">
              <a:buNone/>
            </a:pPr>
            <a:endParaRPr lang="sl-SI" dirty="0"/>
          </a:p>
          <a:p>
            <a:pPr marL="0" indent="0">
              <a:buNone/>
            </a:pPr>
            <a:r>
              <a:rPr lang="sl-SI" dirty="0"/>
              <a:t>Vsebuje orodja za risanje in možnost izbire debeline in barve črte. Ponuja pa tudi možnost uporabe izreza in obdelave slikovnega materiala. Izdelek lahko shranimo na disk, ga kasneje odpremo ali natisnemo.</a:t>
            </a:r>
          </a:p>
        </p:txBody>
      </p:sp>
    </p:spTree>
    <p:extLst>
      <p:ext uri="{BB962C8B-B14F-4D97-AF65-F5344CB8AC3E}">
        <p14:creationId xmlns:p14="http://schemas.microsoft.com/office/powerpoint/2010/main" val="2116953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značba mesta vsebine 2">
            <a:extLst>
              <a:ext uri="{FF2B5EF4-FFF2-40B4-BE49-F238E27FC236}">
                <a16:creationId xmlns:a16="http://schemas.microsoft.com/office/drawing/2014/main" id="{FB917B7A-36ED-4EB9-88D8-9E11029A3F1C}"/>
              </a:ext>
            </a:extLst>
          </p:cNvPr>
          <p:cNvSpPr>
            <a:spLocks noGrp="1"/>
          </p:cNvSpPr>
          <p:nvPr>
            <p:ph idx="1"/>
          </p:nvPr>
        </p:nvSpPr>
        <p:spPr>
          <a:xfrm>
            <a:off x="849141" y="132522"/>
            <a:ext cx="10362198" cy="6403746"/>
          </a:xfrm>
        </p:spPr>
        <p:txBody>
          <a:bodyPr anchor="t">
            <a:noAutofit/>
          </a:bodyPr>
          <a:lstStyle/>
          <a:p>
            <a:pPr marL="0" indent="0">
              <a:buNone/>
            </a:pPr>
            <a:r>
              <a:rPr lang="sl-SI" b="1" dirty="0"/>
              <a:t>Program nam omogoča:</a:t>
            </a:r>
          </a:p>
          <a:p>
            <a:r>
              <a:rPr lang="sl-SI" dirty="0"/>
              <a:t>upravljanje z miško, </a:t>
            </a:r>
          </a:p>
          <a:p>
            <a:r>
              <a:rPr lang="sl-SI" dirty="0"/>
              <a:t>možnost pisanja besedila, risarska orodja: svinčnik, pršilo, radirka, kapalka, </a:t>
            </a:r>
          </a:p>
          <a:p>
            <a:r>
              <a:rPr lang="sl-SI" dirty="0"/>
              <a:t>slikarska orodja: barvna paleta, možnost svetlenja, temnenja, enostavnega mešanja, </a:t>
            </a:r>
          </a:p>
          <a:p>
            <a:r>
              <a:rPr lang="sl-SI" dirty="0"/>
              <a:t>možnost polnjenja polj, ki nastajajo s sklenjenimi črtami, z barvo, </a:t>
            </a:r>
          </a:p>
          <a:p>
            <a:r>
              <a:rPr lang="sl-SI" dirty="0"/>
              <a:t>možnost polnjenja podlage z barvo, </a:t>
            </a:r>
          </a:p>
          <a:p>
            <a:r>
              <a:rPr lang="sl-SI" dirty="0"/>
              <a:t>možnost uporabe izreza in na tak način obdelave slikovnega materiala, </a:t>
            </a:r>
          </a:p>
          <a:p>
            <a:r>
              <a:rPr lang="sl-SI" dirty="0"/>
              <a:t>možnost povečave/pomanjšave okna, v katerem delamo, </a:t>
            </a:r>
          </a:p>
          <a:p>
            <a:r>
              <a:rPr lang="sl-SI" dirty="0"/>
              <a:t>možnost shranjevanja, odpiranja, tiskanja dokumenta.</a:t>
            </a:r>
          </a:p>
          <a:p>
            <a:pPr marL="0" indent="0">
              <a:buNone/>
            </a:pPr>
            <a:r>
              <a:rPr lang="sl-SI" dirty="0"/>
              <a:t>Navodilo za delo si lahko ogledaš tudi na YouTube </a:t>
            </a:r>
            <a:r>
              <a:rPr lang="sl-SI" b="1" dirty="0">
                <a:solidFill>
                  <a:schemeClr val="accent1"/>
                </a:solidFill>
                <a:hlinkClick r:id="rId2">
                  <a:extLst>
                    <a:ext uri="{A12FA001-AC4F-418D-AE19-62706E023703}">
                      <ahyp:hlinkClr xmlns:ahyp="http://schemas.microsoft.com/office/drawing/2018/hyperlinkcolor" val="tx"/>
                    </a:ext>
                  </a:extLst>
                </a:hlinkClick>
              </a:rPr>
              <a:t>KLIKNI TUKAJ</a:t>
            </a:r>
            <a:endParaRPr lang="sl-SI" b="1" dirty="0">
              <a:solidFill>
                <a:schemeClr val="accent1"/>
              </a:solidFill>
            </a:endParaRPr>
          </a:p>
        </p:txBody>
      </p:sp>
    </p:spTree>
    <p:extLst>
      <p:ext uri="{BB962C8B-B14F-4D97-AF65-F5344CB8AC3E}">
        <p14:creationId xmlns:p14="http://schemas.microsoft.com/office/powerpoint/2010/main" val="2084691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A808D361-840A-4304-8C21-04416F7114CA}"/>
              </a:ext>
            </a:extLst>
          </p:cNvPr>
          <p:cNvSpPr>
            <a:spLocks noGrp="1"/>
          </p:cNvSpPr>
          <p:nvPr>
            <p:ph type="title"/>
          </p:nvPr>
        </p:nvSpPr>
        <p:spPr>
          <a:xfrm>
            <a:off x="6865034" y="1885071"/>
            <a:ext cx="4681793" cy="900794"/>
          </a:xfrm>
        </p:spPr>
        <p:txBody>
          <a:bodyPr>
            <a:normAutofit fontScale="90000"/>
          </a:bodyPr>
          <a:lstStyle/>
          <a:p>
            <a:r>
              <a:rPr lang="sl-SI" sz="3300" dirty="0"/>
              <a:t>Kako ga najdemo na računalniku? </a:t>
            </a:r>
            <a:br>
              <a:rPr lang="sl-SI" sz="3300" dirty="0"/>
            </a:br>
            <a:br>
              <a:rPr lang="sl-SI" sz="3300" dirty="0"/>
            </a:br>
            <a:r>
              <a:rPr lang="sl-SI" sz="3300" dirty="0"/>
              <a:t>V iskalno polje v opravilni vrstici vpišemo slikar in dobimo dva zadetka. Izberemo želenega slikarja.</a:t>
            </a:r>
          </a:p>
        </p:txBody>
      </p:sp>
      <p:pic>
        <p:nvPicPr>
          <p:cNvPr id="5" name="Označba mesta vsebine 4">
            <a:extLst>
              <a:ext uri="{FF2B5EF4-FFF2-40B4-BE49-F238E27FC236}">
                <a16:creationId xmlns:a16="http://schemas.microsoft.com/office/drawing/2014/main" id="{B7F967A3-AA6F-4CCF-9766-BAC5B4BA81E3}"/>
              </a:ext>
            </a:extLst>
          </p:cNvPr>
          <p:cNvPicPr>
            <a:picLocks noChangeAspect="1"/>
          </p:cNvPicPr>
          <p:nvPr/>
        </p:nvPicPr>
        <p:blipFill rotWithShape="1">
          <a:blip r:embed="rId2"/>
          <a:srcRect b="4693"/>
          <a:stretch/>
        </p:blipFill>
        <p:spPr>
          <a:xfrm>
            <a:off x="169253" y="722148"/>
            <a:ext cx="6695781" cy="5227437"/>
          </a:xfrm>
          <a:prstGeom prst="rect">
            <a:avLst/>
          </a:prstGeom>
        </p:spPr>
      </p:pic>
    </p:spTree>
    <p:extLst>
      <p:ext uri="{BB962C8B-B14F-4D97-AF65-F5344CB8AC3E}">
        <p14:creationId xmlns:p14="http://schemas.microsoft.com/office/powerpoint/2010/main" val="3867116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76170BCF-1342-43B9-96F6-FA90F3054A1C}"/>
              </a:ext>
            </a:extLst>
          </p:cNvPr>
          <p:cNvSpPr>
            <a:spLocks noGrp="1"/>
          </p:cNvSpPr>
          <p:nvPr>
            <p:ph type="title"/>
          </p:nvPr>
        </p:nvSpPr>
        <p:spPr>
          <a:xfrm>
            <a:off x="641774" y="623275"/>
            <a:ext cx="3533986" cy="1597228"/>
          </a:xfrm>
        </p:spPr>
        <p:txBody>
          <a:bodyPr vert="horz" lIns="91440" tIns="45720" rIns="91440" bIns="45720" rtlCol="0" anchor="ctr">
            <a:normAutofit/>
          </a:bodyPr>
          <a:lstStyle/>
          <a:p>
            <a:r>
              <a:rPr lang="en-US" sz="3600" b="1" kern="1200" dirty="0">
                <a:solidFill>
                  <a:schemeClr val="tx1"/>
                </a:solidFill>
                <a:latin typeface="+mj-lt"/>
                <a:ea typeface="+mj-ea"/>
                <a:cs typeface="+mj-cs"/>
              </a:rPr>
              <a:t>Primer </a:t>
            </a:r>
            <a:r>
              <a:rPr lang="en-US" sz="3600" b="1" kern="1200" dirty="0" err="1">
                <a:solidFill>
                  <a:schemeClr val="tx1"/>
                </a:solidFill>
                <a:latin typeface="+mj-lt"/>
                <a:ea typeface="+mj-ea"/>
                <a:cs typeface="+mj-cs"/>
              </a:rPr>
              <a:t>iz</a:t>
            </a:r>
            <a:r>
              <a:rPr lang="en-US" sz="3600" b="1" kern="1200" dirty="0">
                <a:solidFill>
                  <a:schemeClr val="tx1"/>
                </a:solidFill>
                <a:latin typeface="+mj-lt"/>
                <a:ea typeface="+mj-ea"/>
                <a:cs typeface="+mj-cs"/>
              </a:rPr>
              <a:t> </a:t>
            </a:r>
            <a:r>
              <a:rPr lang="en-US" sz="3600" b="1" kern="1200" dirty="0" err="1">
                <a:solidFill>
                  <a:schemeClr val="tx1"/>
                </a:solidFill>
                <a:latin typeface="+mj-lt"/>
                <a:ea typeface="+mj-ea"/>
                <a:cs typeface="+mj-cs"/>
              </a:rPr>
              <a:t>slikarja</a:t>
            </a:r>
            <a:r>
              <a:rPr lang="en-US" sz="3600" b="1" kern="1200" dirty="0">
                <a:solidFill>
                  <a:schemeClr val="tx1"/>
                </a:solidFill>
                <a:latin typeface="+mj-lt"/>
                <a:ea typeface="+mj-ea"/>
                <a:cs typeface="+mj-cs"/>
              </a:rPr>
              <a:t>:</a:t>
            </a:r>
          </a:p>
        </p:txBody>
      </p:sp>
      <p:pic>
        <p:nvPicPr>
          <p:cNvPr id="5" name="Označba mesta vsebine 4">
            <a:extLst>
              <a:ext uri="{FF2B5EF4-FFF2-40B4-BE49-F238E27FC236}">
                <a16:creationId xmlns:a16="http://schemas.microsoft.com/office/drawing/2014/main" id="{CE49DC49-EF95-4BA7-8D6C-577C513B7C3F}"/>
              </a:ext>
            </a:extLst>
          </p:cNvPr>
          <p:cNvPicPr>
            <a:picLocks noGrp="1" noChangeAspect="1"/>
          </p:cNvPicPr>
          <p:nvPr>
            <p:ph idx="1"/>
          </p:nvPr>
        </p:nvPicPr>
        <p:blipFill rotWithShape="1">
          <a:blip r:embed="rId2"/>
          <a:srcRect l="10781" r="15385" b="2"/>
          <a:stretch/>
        </p:blipFill>
        <p:spPr>
          <a:xfrm>
            <a:off x="802641" y="1909309"/>
            <a:ext cx="5598347" cy="4321847"/>
          </a:xfrm>
          <a:prstGeom prst="rect">
            <a:avLst/>
          </a:prstGeom>
        </p:spPr>
      </p:pic>
      <p:sp>
        <p:nvSpPr>
          <p:cNvPr id="6" name="PoljeZBesedilom 5">
            <a:extLst>
              <a:ext uri="{FF2B5EF4-FFF2-40B4-BE49-F238E27FC236}">
                <a16:creationId xmlns:a16="http://schemas.microsoft.com/office/drawing/2014/main" id="{D36A0CB7-D42B-4608-B520-5AC68C4998C4}"/>
              </a:ext>
            </a:extLst>
          </p:cNvPr>
          <p:cNvSpPr txBox="1"/>
          <p:nvPr/>
        </p:nvSpPr>
        <p:spPr>
          <a:xfrm>
            <a:off x="7308570" y="1714147"/>
            <a:ext cx="4238257" cy="2728198"/>
          </a:xfrm>
          <a:prstGeom prst="rect">
            <a:avLst/>
          </a:prstGeom>
        </p:spPr>
        <p:txBody>
          <a:bodyPr vert="horz" lIns="91440" tIns="45720" rIns="91440" bIns="45720" rtlCol="0" anchor="t">
            <a:normAutofit/>
          </a:bodyPr>
          <a:lstStyle/>
          <a:p>
            <a:pPr>
              <a:lnSpc>
                <a:spcPct val="90000"/>
              </a:lnSpc>
              <a:spcAft>
                <a:spcPts val="600"/>
              </a:spcAft>
            </a:pPr>
            <a:r>
              <a:rPr lang="en-US" sz="2800" dirty="0" err="1"/>
              <a:t>Svojo</a:t>
            </a:r>
            <a:r>
              <a:rPr lang="en-US" sz="2800" dirty="0"/>
              <a:t> </a:t>
            </a:r>
            <a:r>
              <a:rPr lang="en-US" sz="2800" dirty="0" err="1"/>
              <a:t>ustvarjeno</a:t>
            </a:r>
            <a:r>
              <a:rPr lang="en-US" sz="2800" dirty="0"/>
              <a:t> </a:t>
            </a:r>
            <a:r>
              <a:rPr lang="en-US" sz="2800" dirty="0" err="1"/>
              <a:t>sliko</a:t>
            </a:r>
            <a:r>
              <a:rPr lang="en-US" sz="2800" dirty="0"/>
              <a:t> pa </a:t>
            </a:r>
            <a:r>
              <a:rPr lang="en-US" sz="2800" dirty="0" err="1"/>
              <a:t>shraniš</a:t>
            </a:r>
            <a:r>
              <a:rPr lang="en-US" sz="2800" dirty="0"/>
              <a:t> </a:t>
            </a:r>
            <a:r>
              <a:rPr lang="en-US" sz="2800" dirty="0" err="1"/>
              <a:t>tako</a:t>
            </a:r>
            <a:r>
              <a:rPr lang="en-US" sz="2800" dirty="0"/>
              <a:t>, da </a:t>
            </a:r>
            <a:r>
              <a:rPr lang="en-US" sz="2800" dirty="0" err="1"/>
              <a:t>greš</a:t>
            </a:r>
            <a:r>
              <a:rPr lang="en-US" sz="2800" dirty="0"/>
              <a:t> z </a:t>
            </a:r>
            <a:r>
              <a:rPr lang="en-US" sz="2800" dirty="0" err="1"/>
              <a:t>miško</a:t>
            </a:r>
            <a:r>
              <a:rPr lang="en-US" sz="2800" dirty="0"/>
              <a:t> </a:t>
            </a:r>
            <a:r>
              <a:rPr lang="en-US" sz="2800" dirty="0" err="1"/>
              <a:t>zgoraj</a:t>
            </a:r>
            <a:r>
              <a:rPr lang="en-US" sz="2800" dirty="0"/>
              <a:t> v </a:t>
            </a:r>
            <a:r>
              <a:rPr lang="en-US" sz="2800" dirty="0" err="1"/>
              <a:t>meni</a:t>
            </a:r>
            <a:r>
              <a:rPr lang="en-US" sz="2800" dirty="0"/>
              <a:t> in </a:t>
            </a:r>
            <a:r>
              <a:rPr lang="en-US" sz="2800" dirty="0" err="1"/>
              <a:t>izbereš</a:t>
            </a:r>
            <a:r>
              <a:rPr lang="en-US" sz="2800" dirty="0"/>
              <a:t> </a:t>
            </a:r>
            <a:r>
              <a:rPr lang="en-US" sz="2800" b="1" dirty="0" err="1"/>
              <a:t>Datoteka</a:t>
            </a:r>
            <a:r>
              <a:rPr lang="en-US" sz="2800" b="1" dirty="0"/>
              <a:t> - </a:t>
            </a:r>
            <a:r>
              <a:rPr lang="en-US" sz="2800" b="1" dirty="0" err="1"/>
              <a:t>Shrani</a:t>
            </a:r>
            <a:r>
              <a:rPr lang="en-US" sz="2800" b="1" dirty="0"/>
              <a:t> </a:t>
            </a:r>
            <a:r>
              <a:rPr lang="en-US" sz="2800" b="1" dirty="0" err="1"/>
              <a:t>kot</a:t>
            </a:r>
            <a:r>
              <a:rPr lang="en-US" sz="2800" b="1" dirty="0"/>
              <a:t> - </a:t>
            </a:r>
            <a:r>
              <a:rPr lang="en-US" sz="2800" b="1" dirty="0" err="1"/>
              <a:t>Slika</a:t>
            </a:r>
            <a:r>
              <a:rPr lang="en-US" sz="2800" b="1" dirty="0"/>
              <a:t> PNG </a:t>
            </a:r>
            <a:r>
              <a:rPr lang="en-US" sz="2800" b="1" dirty="0" err="1"/>
              <a:t>ali</a:t>
            </a:r>
            <a:r>
              <a:rPr lang="en-US" sz="2800" b="1" dirty="0"/>
              <a:t> SLIKA JPEG.</a:t>
            </a:r>
          </a:p>
        </p:txBody>
      </p:sp>
    </p:spTree>
    <p:extLst>
      <p:ext uri="{BB962C8B-B14F-4D97-AF65-F5344CB8AC3E}">
        <p14:creationId xmlns:p14="http://schemas.microsoft.com/office/powerpoint/2010/main" val="1657819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aslov 7">
            <a:extLst>
              <a:ext uri="{FF2B5EF4-FFF2-40B4-BE49-F238E27FC236}">
                <a16:creationId xmlns:a16="http://schemas.microsoft.com/office/drawing/2014/main" id="{C503F3A9-3127-4CD4-A1F0-6F3E4325BD7F}"/>
              </a:ext>
            </a:extLst>
          </p:cNvPr>
          <p:cNvSpPr>
            <a:spLocks noGrp="1"/>
          </p:cNvSpPr>
          <p:nvPr>
            <p:ph type="title"/>
          </p:nvPr>
        </p:nvSpPr>
        <p:spPr/>
        <p:txBody>
          <a:bodyPr/>
          <a:lstStyle/>
          <a:p>
            <a:r>
              <a:rPr lang="sl-SI" b="1" dirty="0"/>
              <a:t>2. SUMOPAINT</a:t>
            </a:r>
            <a:endParaRPr lang="sl-SI" dirty="0"/>
          </a:p>
        </p:txBody>
      </p:sp>
      <p:sp>
        <p:nvSpPr>
          <p:cNvPr id="13" name="PoljeZBesedilom 12">
            <a:extLst>
              <a:ext uri="{FF2B5EF4-FFF2-40B4-BE49-F238E27FC236}">
                <a16:creationId xmlns:a16="http://schemas.microsoft.com/office/drawing/2014/main" id="{68F2EA90-665A-447B-AE32-1754F11056E1}"/>
              </a:ext>
            </a:extLst>
          </p:cNvPr>
          <p:cNvSpPr txBox="1"/>
          <p:nvPr/>
        </p:nvSpPr>
        <p:spPr>
          <a:xfrm>
            <a:off x="838200" y="1455648"/>
            <a:ext cx="10306878" cy="830997"/>
          </a:xfrm>
          <a:prstGeom prst="rect">
            <a:avLst/>
          </a:prstGeom>
          <a:noFill/>
        </p:spPr>
        <p:txBody>
          <a:bodyPr wrap="square">
            <a:spAutoFit/>
          </a:bodyPr>
          <a:lstStyle/>
          <a:p>
            <a:pPr marL="0" indent="0">
              <a:buNone/>
            </a:pPr>
            <a:r>
              <a:rPr lang="sl-SI" sz="2400" dirty="0"/>
              <a:t>V Google vpiši </a:t>
            </a:r>
            <a:r>
              <a:rPr lang="sl-SI" sz="2400" b="1" dirty="0" err="1"/>
              <a:t>Sumopaint</a:t>
            </a:r>
            <a:r>
              <a:rPr lang="sl-SI" sz="2400" dirty="0"/>
              <a:t> ali klikni na to povezavo: </a:t>
            </a:r>
            <a:r>
              <a:rPr lang="sl-SI" sz="2400" dirty="0">
                <a:hlinkClick r:id="rId2"/>
              </a:rPr>
              <a:t>https://www.sumopaint.com/</a:t>
            </a:r>
            <a:endParaRPr lang="sl-SI" sz="2400" dirty="0"/>
          </a:p>
          <a:p>
            <a:pPr marL="0" indent="0">
              <a:buNone/>
            </a:pPr>
            <a:r>
              <a:rPr lang="sl-SI" sz="2400" dirty="0"/>
              <a:t>Ko se ti spletna stran odpre klikni na </a:t>
            </a:r>
            <a:r>
              <a:rPr lang="sl-SI" sz="2400" b="1" dirty="0" err="1"/>
              <a:t>Try</a:t>
            </a:r>
            <a:r>
              <a:rPr lang="sl-SI" sz="2400" b="1" dirty="0"/>
              <a:t> </a:t>
            </a:r>
            <a:r>
              <a:rPr lang="sl-SI" sz="2400" b="1" dirty="0" err="1"/>
              <a:t>Online</a:t>
            </a:r>
            <a:r>
              <a:rPr lang="sl-SI" sz="2400" b="1" dirty="0"/>
              <a:t> </a:t>
            </a:r>
            <a:r>
              <a:rPr lang="sl-SI" sz="2400" dirty="0"/>
              <a:t>in nato še </a:t>
            </a:r>
            <a:r>
              <a:rPr lang="sl-SI" sz="2400" b="1" dirty="0"/>
              <a:t>Open</a:t>
            </a:r>
            <a:r>
              <a:rPr lang="sl-SI" sz="2400" dirty="0"/>
              <a:t>.</a:t>
            </a:r>
          </a:p>
        </p:txBody>
      </p:sp>
      <p:pic>
        <p:nvPicPr>
          <p:cNvPr id="14" name="Slika 13">
            <a:extLst>
              <a:ext uri="{FF2B5EF4-FFF2-40B4-BE49-F238E27FC236}">
                <a16:creationId xmlns:a16="http://schemas.microsoft.com/office/drawing/2014/main" id="{19C6EF87-F548-47BD-94D9-4A91CDE0824A}"/>
              </a:ext>
            </a:extLst>
          </p:cNvPr>
          <p:cNvPicPr>
            <a:picLocks noChangeAspect="1"/>
          </p:cNvPicPr>
          <p:nvPr/>
        </p:nvPicPr>
        <p:blipFill>
          <a:blip r:embed="rId3"/>
          <a:stretch>
            <a:fillRect/>
          </a:stretch>
        </p:blipFill>
        <p:spPr>
          <a:xfrm>
            <a:off x="932419" y="2709419"/>
            <a:ext cx="5161881" cy="3314114"/>
          </a:xfrm>
          <a:prstGeom prst="rect">
            <a:avLst/>
          </a:prstGeom>
        </p:spPr>
      </p:pic>
      <p:sp>
        <p:nvSpPr>
          <p:cNvPr id="16" name="PoljeZBesedilom 15">
            <a:extLst>
              <a:ext uri="{FF2B5EF4-FFF2-40B4-BE49-F238E27FC236}">
                <a16:creationId xmlns:a16="http://schemas.microsoft.com/office/drawing/2014/main" id="{865E035B-EA8C-4913-A483-1A50D15155FC}"/>
              </a:ext>
            </a:extLst>
          </p:cNvPr>
          <p:cNvSpPr txBox="1"/>
          <p:nvPr/>
        </p:nvSpPr>
        <p:spPr>
          <a:xfrm>
            <a:off x="6736074" y="2869995"/>
            <a:ext cx="4051195" cy="2308324"/>
          </a:xfrm>
          <a:prstGeom prst="rect">
            <a:avLst/>
          </a:prstGeom>
          <a:noFill/>
        </p:spPr>
        <p:txBody>
          <a:bodyPr wrap="square">
            <a:spAutoFit/>
          </a:bodyPr>
          <a:lstStyle/>
          <a:p>
            <a:r>
              <a:rPr lang="sl-SI" sz="2400" dirty="0"/>
              <a:t>Ustvarjeno sliko shraniš tako, da greš zgoraj v </a:t>
            </a:r>
            <a:r>
              <a:rPr lang="sl-SI" sz="2400" b="1" dirty="0"/>
              <a:t>meni</a:t>
            </a:r>
            <a:r>
              <a:rPr lang="sl-SI" sz="2400" dirty="0"/>
              <a:t> in izbereš </a:t>
            </a:r>
            <a:r>
              <a:rPr lang="sl-SI" sz="2400" b="1" dirty="0"/>
              <a:t>File</a:t>
            </a:r>
            <a:r>
              <a:rPr lang="sl-SI" sz="2400" dirty="0"/>
              <a:t> - </a:t>
            </a:r>
            <a:r>
              <a:rPr lang="sl-SI" sz="2400" b="1" dirty="0"/>
              <a:t>Save to </a:t>
            </a:r>
            <a:r>
              <a:rPr lang="sl-SI" sz="2400" b="1" dirty="0" err="1"/>
              <a:t>My</a:t>
            </a:r>
            <a:r>
              <a:rPr lang="sl-SI" sz="2400" b="1" dirty="0"/>
              <a:t> </a:t>
            </a:r>
            <a:r>
              <a:rPr lang="sl-SI" sz="2400" b="1" dirty="0" err="1"/>
              <a:t>Computer</a:t>
            </a:r>
            <a:r>
              <a:rPr lang="sl-SI" sz="2400" dirty="0"/>
              <a:t>. </a:t>
            </a:r>
          </a:p>
          <a:p>
            <a:endParaRPr lang="sl-SI" sz="2400" dirty="0"/>
          </a:p>
          <a:p>
            <a:r>
              <a:rPr lang="sl-SI" sz="2400" dirty="0"/>
              <a:t>S tem boš svojo kreacijo shranil na računalnik.</a:t>
            </a:r>
          </a:p>
        </p:txBody>
      </p:sp>
    </p:spTree>
    <p:extLst>
      <p:ext uri="{BB962C8B-B14F-4D97-AF65-F5344CB8AC3E}">
        <p14:creationId xmlns:p14="http://schemas.microsoft.com/office/powerpoint/2010/main" val="2086371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aslov 2">
            <a:extLst>
              <a:ext uri="{FF2B5EF4-FFF2-40B4-BE49-F238E27FC236}">
                <a16:creationId xmlns:a16="http://schemas.microsoft.com/office/drawing/2014/main" id="{8BAC2876-3AE8-4ACC-8151-AEC441435603}"/>
              </a:ext>
            </a:extLst>
          </p:cNvPr>
          <p:cNvSpPr>
            <a:spLocks noGrp="1"/>
          </p:cNvSpPr>
          <p:nvPr>
            <p:ph type="title"/>
          </p:nvPr>
        </p:nvSpPr>
        <p:spPr>
          <a:xfrm>
            <a:off x="802640" y="1285461"/>
            <a:ext cx="10302681" cy="3419062"/>
          </a:xfrm>
        </p:spPr>
        <p:txBody>
          <a:bodyPr>
            <a:noAutofit/>
          </a:bodyPr>
          <a:lstStyle/>
          <a:p>
            <a:pPr marL="0" indent="0">
              <a:lnSpc>
                <a:spcPct val="150000"/>
              </a:lnSpc>
              <a:buNone/>
            </a:pPr>
            <a:r>
              <a:rPr lang="sl-SI" sz="2800" b="1" dirty="0"/>
              <a:t>3. Lahko pa preizkusiš še ostale zanimive spletne programe in aplikacije: </a:t>
            </a:r>
            <a:br>
              <a:rPr lang="sl-SI" sz="2800" b="1" dirty="0"/>
            </a:br>
            <a:br>
              <a:rPr lang="sl-SI" sz="2800" b="1" dirty="0"/>
            </a:br>
            <a:r>
              <a:rPr lang="sl-SI" sz="2800" dirty="0">
                <a:hlinkClick r:id="rId2"/>
              </a:rPr>
              <a:t>https://kidmons.com/game/paint-online/</a:t>
            </a:r>
            <a:br>
              <a:rPr lang="sl-SI" sz="2800" dirty="0"/>
            </a:br>
            <a:r>
              <a:rPr lang="sl-SI" sz="2800" dirty="0"/>
              <a:t> </a:t>
            </a:r>
            <a:r>
              <a:rPr lang="sl-SI" sz="2800" dirty="0">
                <a:hlinkClick r:id="rId3"/>
              </a:rPr>
              <a:t>http://toytheater.com/category/art/</a:t>
            </a:r>
            <a:br>
              <a:rPr lang="sl-SI" sz="2800" dirty="0"/>
            </a:br>
            <a:r>
              <a:rPr lang="sl-SI" sz="2800" dirty="0"/>
              <a:t> </a:t>
            </a:r>
            <a:r>
              <a:rPr lang="sl-SI" sz="2800" dirty="0">
                <a:hlinkClick r:id="rId4"/>
              </a:rPr>
              <a:t>http://bomomo.com/</a:t>
            </a:r>
            <a:br>
              <a:rPr lang="sl-SI" sz="2800" dirty="0"/>
            </a:br>
            <a:r>
              <a:rPr lang="sl-SI" sz="2800" dirty="0"/>
              <a:t> </a:t>
            </a:r>
            <a:r>
              <a:rPr lang="sl-SI" sz="2800" dirty="0">
                <a:hlinkClick r:id="rId5"/>
              </a:rPr>
              <a:t>https://www.youidraw.com/apps/painter/</a:t>
            </a:r>
            <a:br>
              <a:rPr lang="sl-SI" sz="2800" dirty="0"/>
            </a:br>
            <a:r>
              <a:rPr lang="sl-SI" sz="2800" dirty="0"/>
              <a:t> </a:t>
            </a:r>
            <a:r>
              <a:rPr lang="sl-SI" sz="2800" dirty="0">
                <a:hlinkClick r:id="rId6"/>
              </a:rPr>
              <a:t>https://sketch.io/sketchpad/</a:t>
            </a:r>
            <a:br>
              <a:rPr lang="sl-SI" sz="2800" dirty="0"/>
            </a:br>
            <a:endParaRPr lang="sl-SI" sz="2800" dirty="0"/>
          </a:p>
        </p:txBody>
      </p:sp>
      <p:sp>
        <p:nvSpPr>
          <p:cNvPr id="15" name="PoljeZBesedilom 14">
            <a:extLst>
              <a:ext uri="{FF2B5EF4-FFF2-40B4-BE49-F238E27FC236}">
                <a16:creationId xmlns:a16="http://schemas.microsoft.com/office/drawing/2014/main" id="{5CA100E5-5571-4524-A85F-8DAFDA41A51D}"/>
              </a:ext>
            </a:extLst>
          </p:cNvPr>
          <p:cNvSpPr txBox="1"/>
          <p:nvPr/>
        </p:nvSpPr>
        <p:spPr>
          <a:xfrm>
            <a:off x="1540565" y="6355281"/>
            <a:ext cx="10386391" cy="369332"/>
          </a:xfrm>
          <a:prstGeom prst="rect">
            <a:avLst/>
          </a:prstGeom>
          <a:noFill/>
        </p:spPr>
        <p:txBody>
          <a:bodyPr wrap="square">
            <a:spAutoFit/>
          </a:bodyPr>
          <a:lstStyle/>
          <a:p>
            <a:r>
              <a:rPr lang="sl-SI" dirty="0"/>
              <a:t>VIR: http://www.osjakobskidol.si/files/2020/03/NIP_RAC_12-teden_Rac_grafika_Risarski_programi_OSJD.pdf</a:t>
            </a:r>
          </a:p>
        </p:txBody>
      </p:sp>
    </p:spTree>
    <p:extLst>
      <p:ext uri="{BB962C8B-B14F-4D97-AF65-F5344CB8AC3E}">
        <p14:creationId xmlns:p14="http://schemas.microsoft.com/office/powerpoint/2010/main" val="2256750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7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AD0AEACF-3EB1-4953-89F2-CF3A9C3D1CC9}"/>
              </a:ext>
            </a:extLst>
          </p:cNvPr>
          <p:cNvSpPr>
            <a:spLocks noGrp="1"/>
          </p:cNvSpPr>
          <p:nvPr>
            <p:ph type="title"/>
          </p:nvPr>
        </p:nvSpPr>
        <p:spPr>
          <a:xfrm>
            <a:off x="5297762" y="329184"/>
            <a:ext cx="6251110" cy="1783080"/>
          </a:xfrm>
        </p:spPr>
        <p:txBody>
          <a:bodyPr anchor="b">
            <a:normAutofit/>
          </a:bodyPr>
          <a:lstStyle/>
          <a:p>
            <a:r>
              <a:rPr lang="sl-SI" sz="5400"/>
              <a:t>DANAŠNJA NALOGA:</a:t>
            </a:r>
          </a:p>
        </p:txBody>
      </p:sp>
      <p:pic>
        <p:nvPicPr>
          <p:cNvPr id="1026" name="Picture 2" descr="KVIZ: Preverite, kako dobro poznate Franceta Prešerna - 24ur.com">
            <a:extLst>
              <a:ext uri="{FF2B5EF4-FFF2-40B4-BE49-F238E27FC236}">
                <a16:creationId xmlns:a16="http://schemas.microsoft.com/office/drawing/2014/main" id="{9F59C193-56A6-448F-BBF1-3F090E68783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393" r="5059"/>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73"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značba mesta vsebine 2">
            <a:extLst>
              <a:ext uri="{FF2B5EF4-FFF2-40B4-BE49-F238E27FC236}">
                <a16:creationId xmlns:a16="http://schemas.microsoft.com/office/drawing/2014/main" id="{305F4565-B2C8-4A52-8E03-0B40B367ADE4}"/>
              </a:ext>
            </a:extLst>
          </p:cNvPr>
          <p:cNvSpPr>
            <a:spLocks noGrp="1"/>
          </p:cNvSpPr>
          <p:nvPr>
            <p:ph idx="1"/>
          </p:nvPr>
        </p:nvSpPr>
        <p:spPr>
          <a:xfrm>
            <a:off x="5297762" y="2706624"/>
            <a:ext cx="5787580" cy="3483864"/>
          </a:xfrm>
        </p:spPr>
        <p:txBody>
          <a:bodyPr>
            <a:normAutofit/>
          </a:bodyPr>
          <a:lstStyle/>
          <a:p>
            <a:pPr marL="0" indent="0">
              <a:buNone/>
            </a:pPr>
            <a:r>
              <a:rPr lang="sl-SI" sz="2200" dirty="0"/>
              <a:t>Nalogo ja danes povezana s kulturnim praznikom, ki je posvečen </a:t>
            </a:r>
            <a:r>
              <a:rPr lang="sl-SI" sz="2200" b="1" dirty="0"/>
              <a:t>Francetu Prešernu. </a:t>
            </a:r>
          </a:p>
          <a:p>
            <a:pPr marL="0" indent="0">
              <a:buNone/>
            </a:pPr>
            <a:r>
              <a:rPr lang="sl-SI" sz="2200" dirty="0"/>
              <a:t>Izberi si eno izmed zgoraj naštetih orodji (priporočam, da kar Slikarja) in z </a:t>
            </a:r>
            <a:r>
              <a:rPr lang="sl-SI" sz="2200"/>
              <a:t>njim ustvariš poljubno  </a:t>
            </a:r>
            <a:r>
              <a:rPr lang="sl-SI" sz="2200" dirty="0"/>
              <a:t>sliko, ki je povezana z našim največjim pesnikom. </a:t>
            </a:r>
          </a:p>
          <a:p>
            <a:pPr marL="0" indent="0">
              <a:buNone/>
            </a:pPr>
            <a:r>
              <a:rPr lang="sl-SI" sz="2200" dirty="0"/>
              <a:t>Sliko shraniš in mi jo pošlješ na moj e-mail. </a:t>
            </a:r>
          </a:p>
        </p:txBody>
      </p:sp>
    </p:spTree>
    <p:extLst>
      <p:ext uri="{BB962C8B-B14F-4D97-AF65-F5344CB8AC3E}">
        <p14:creationId xmlns:p14="http://schemas.microsoft.com/office/powerpoint/2010/main" val="204597339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566</Words>
  <Application>Microsoft Office PowerPoint</Application>
  <PresentationFormat>Širokozaslonsko</PresentationFormat>
  <Paragraphs>39</Paragraphs>
  <Slides>9</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9</vt:i4>
      </vt:variant>
    </vt:vector>
  </HeadingPairs>
  <TitlesOfParts>
    <vt:vector size="14" baseType="lpstr">
      <vt:lpstr>Arial</vt:lpstr>
      <vt:lpstr>Calibri</vt:lpstr>
      <vt:lpstr>Calibri Light</vt:lpstr>
      <vt:lpstr>Wingdings 3</vt:lpstr>
      <vt:lpstr>Officeova tema</vt:lpstr>
      <vt:lpstr>RAČUNALNIŠKA GRAFIKA IN RISARSKI PROGRAMI</vt:lpstr>
      <vt:lpstr>PowerPointova predstavitev</vt:lpstr>
      <vt:lpstr>1. SLIKAR  </vt:lpstr>
      <vt:lpstr>PowerPointova predstavitev</vt:lpstr>
      <vt:lpstr>Kako ga najdemo na računalniku?   V iskalno polje v opravilni vrstici vpišemo slikar in dobimo dva zadetka. Izberemo želenega slikarja.</vt:lpstr>
      <vt:lpstr>Primer iz slikarja:</vt:lpstr>
      <vt:lpstr>2. SUMOPAINT</vt:lpstr>
      <vt:lpstr>3. Lahko pa preizkusiš še ostale zanimive spletne programe in aplikacije:   https://kidmons.com/game/paint-online/  http://toytheater.com/category/art/  http://bomomo.com/  https://www.youidraw.com/apps/painter/  https://sketch.io/sketchpad/ </vt:lpstr>
      <vt:lpstr>DANAŠNJA NALOGA: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RAČUNALNIŠKA GRAFIKA IN RISARSKI PROGRAMI</dc:title>
  <dc:creator>Tanja Luskar</dc:creator>
  <cp:lastModifiedBy>Tanja Luskar</cp:lastModifiedBy>
  <cp:revision>2</cp:revision>
  <dcterms:created xsi:type="dcterms:W3CDTF">2021-02-02T11:30:11Z</dcterms:created>
  <dcterms:modified xsi:type="dcterms:W3CDTF">2021-02-02T11:34:39Z</dcterms:modified>
</cp:coreProperties>
</file>