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99" r:id="rId4"/>
    <p:sldId id="257" r:id="rId5"/>
    <p:sldId id="300" r:id="rId6"/>
    <p:sldId id="258" r:id="rId7"/>
    <p:sldId id="260" r:id="rId8"/>
    <p:sldId id="261" r:id="rId9"/>
    <p:sldId id="268" r:id="rId10"/>
    <p:sldId id="262" r:id="rId11"/>
    <p:sldId id="269" r:id="rId12"/>
    <p:sldId id="266" r:id="rId13"/>
    <p:sldId id="263" r:id="rId14"/>
    <p:sldId id="264" r:id="rId15"/>
    <p:sldId id="267" r:id="rId16"/>
    <p:sldId id="265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84" r:id="rId26"/>
    <p:sldId id="278" r:id="rId27"/>
    <p:sldId id="279" r:id="rId28"/>
    <p:sldId id="280" r:id="rId29"/>
    <p:sldId id="282" r:id="rId30"/>
    <p:sldId id="281" r:id="rId31"/>
    <p:sldId id="301" r:id="rId32"/>
    <p:sldId id="285" r:id="rId33"/>
    <p:sldId id="286" r:id="rId34"/>
    <p:sldId id="287" r:id="rId35"/>
    <p:sldId id="288" r:id="rId36"/>
    <p:sldId id="289" r:id="rId37"/>
    <p:sldId id="290" r:id="rId38"/>
    <p:sldId id="297" r:id="rId39"/>
    <p:sldId id="291" r:id="rId40"/>
    <p:sldId id="292" r:id="rId41"/>
    <p:sldId id="293" r:id="rId42"/>
    <p:sldId id="294" r:id="rId43"/>
    <p:sldId id="295" r:id="rId44"/>
    <p:sldId id="296" r:id="rId45"/>
    <p:sldId id="298" r:id="rId46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34A4E-F196-4CAF-BE35-2373E489DF53}" type="datetimeFigureOut">
              <a:rPr lang="sl-SI" smtClean="0"/>
              <a:t>21.01.2016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ECDF7-9ABA-43BD-9CB3-03D0E41A359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02194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34A4E-F196-4CAF-BE35-2373E489DF53}" type="datetimeFigureOut">
              <a:rPr lang="sl-SI" smtClean="0"/>
              <a:t>21.01.2016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ECDF7-9ABA-43BD-9CB3-03D0E41A359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10181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34A4E-F196-4CAF-BE35-2373E489DF53}" type="datetimeFigureOut">
              <a:rPr lang="sl-SI" smtClean="0"/>
              <a:t>21.01.2016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ECDF7-9ABA-43BD-9CB3-03D0E41A359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6339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34A4E-F196-4CAF-BE35-2373E489DF53}" type="datetimeFigureOut">
              <a:rPr lang="sl-SI" smtClean="0"/>
              <a:t>21.01.2016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ECDF7-9ABA-43BD-9CB3-03D0E41A359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02895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34A4E-F196-4CAF-BE35-2373E489DF53}" type="datetimeFigureOut">
              <a:rPr lang="sl-SI" smtClean="0"/>
              <a:t>21.01.2016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ECDF7-9ABA-43BD-9CB3-03D0E41A359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8814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34A4E-F196-4CAF-BE35-2373E489DF53}" type="datetimeFigureOut">
              <a:rPr lang="sl-SI" smtClean="0"/>
              <a:t>21.01.2016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ECDF7-9ABA-43BD-9CB3-03D0E41A359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55914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34A4E-F196-4CAF-BE35-2373E489DF53}" type="datetimeFigureOut">
              <a:rPr lang="sl-SI" smtClean="0"/>
              <a:t>21.01.2016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ECDF7-9ABA-43BD-9CB3-03D0E41A359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17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34A4E-F196-4CAF-BE35-2373E489DF53}" type="datetimeFigureOut">
              <a:rPr lang="sl-SI" smtClean="0"/>
              <a:t>21.01.2016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ECDF7-9ABA-43BD-9CB3-03D0E41A359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0232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34A4E-F196-4CAF-BE35-2373E489DF53}" type="datetimeFigureOut">
              <a:rPr lang="sl-SI" smtClean="0"/>
              <a:t>21.01.2016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ECDF7-9ABA-43BD-9CB3-03D0E41A359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00357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34A4E-F196-4CAF-BE35-2373E489DF53}" type="datetimeFigureOut">
              <a:rPr lang="sl-SI" smtClean="0"/>
              <a:t>21.01.2016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ECDF7-9ABA-43BD-9CB3-03D0E41A359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88161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34A4E-F196-4CAF-BE35-2373E489DF53}" type="datetimeFigureOut">
              <a:rPr lang="sl-SI" smtClean="0"/>
              <a:t>21.01.2016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ECDF7-9ABA-43BD-9CB3-03D0E41A359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42649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34A4E-F196-4CAF-BE35-2373E489DF53}" type="datetimeFigureOut">
              <a:rPr lang="sl-SI" smtClean="0"/>
              <a:t>21.01.2016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ECDF7-9ABA-43BD-9CB3-03D0E41A359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43253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Razlaga</a:t>
            </a:r>
            <a:br>
              <a:rPr lang="sl-SI" dirty="0"/>
            </a:br>
            <a:r>
              <a:rPr lang="sl-SI" dirty="0"/>
              <a:t>Kaj si želimo in kaj dobimo</a:t>
            </a:r>
            <a:r>
              <a:rPr lang="sl-SI" dirty="0" smtClean="0"/>
              <a:t/>
            </a:r>
            <a:br>
              <a:rPr lang="sl-SI" dirty="0" smtClean="0"/>
            </a:b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 smtClean="0"/>
              <a:t>Maja Pohar Perme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39656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Pa še malo bolj zmedene: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r>
              <a:rPr lang="sl-SI" dirty="0" smtClean="0"/>
              <a:t>Predpostavim rešitev in pokažem, da 3. izjava ne more biti resnična</a:t>
            </a:r>
          </a:p>
          <a:p>
            <a:endParaRPr lang="sl-SI" dirty="0"/>
          </a:p>
          <a:p>
            <a:endParaRPr lang="sl-SI" dirty="0" smtClean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71" y="1899954"/>
            <a:ext cx="12106275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2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In še eden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23" y="2104386"/>
            <a:ext cx="9886054" cy="142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7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Spet isto?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4519" y="2567970"/>
            <a:ext cx="8496300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6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Pa še bolj čudne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863" y="2270560"/>
            <a:ext cx="10515600" cy="201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61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In kaj vse še nastane?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6596" y="2758233"/>
            <a:ext cx="10515600" cy="1658374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794442" y="2111902"/>
            <a:ext cx="63049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sl-SI" dirty="0" smtClean="0"/>
              <a:t>Če sta kvadrata iste barve, potem sta oba kroga bela.</a:t>
            </a:r>
          </a:p>
          <a:p>
            <a:pPr marL="342900" indent="-342900">
              <a:buAutoNum type="arabicPeriod"/>
            </a:pPr>
            <a:endParaRPr lang="sl-SI" dirty="0"/>
          </a:p>
          <a:p>
            <a:pPr marL="342900" indent="-342900">
              <a:buAutoNum type="arabicPeriod"/>
            </a:pPr>
            <a:endParaRPr lang="sl-SI" dirty="0" smtClean="0"/>
          </a:p>
          <a:p>
            <a:pPr marL="342900" indent="-342900">
              <a:buAutoNum type="arabicPeriod"/>
            </a:pPr>
            <a:endParaRPr lang="sl-SI" dirty="0"/>
          </a:p>
          <a:p>
            <a:pPr marL="342900" indent="-342900">
              <a:buAutoNum type="arabicPeriod"/>
            </a:pPr>
            <a:endParaRPr lang="sl-SI" dirty="0" smtClean="0"/>
          </a:p>
          <a:p>
            <a:pPr marL="342900" indent="-342900">
              <a:buAutoNum type="arabicPeriod"/>
            </a:pPr>
            <a:endParaRPr lang="sl-SI" dirty="0"/>
          </a:p>
          <a:p>
            <a:pPr marL="342900" indent="-342900">
              <a:buAutoNum type="arabicPeriod"/>
            </a:pPr>
            <a:endParaRPr lang="sl-SI" dirty="0" smtClean="0"/>
          </a:p>
          <a:p>
            <a:pPr marL="342900" indent="-342900">
              <a:buAutoNum type="arabicPeriod"/>
            </a:pPr>
            <a:endParaRPr lang="sl-SI" dirty="0"/>
          </a:p>
          <a:p>
            <a:pPr marL="342900" indent="-342900">
              <a:buAutoNum type="arabicPeriod"/>
            </a:pPr>
            <a:endParaRPr lang="sl-SI" dirty="0" smtClean="0"/>
          </a:p>
          <a:p>
            <a:pPr marL="342900" indent="-342900">
              <a:buAutoNum type="arabicPeriod"/>
            </a:pPr>
            <a:endParaRPr lang="sl-SI" dirty="0"/>
          </a:p>
          <a:p>
            <a:r>
              <a:rPr lang="sl-SI" dirty="0" smtClean="0"/>
              <a:t>V prvi izjavi ne piše nič takega?</a:t>
            </a:r>
            <a:br>
              <a:rPr lang="sl-SI" dirty="0" smtClean="0"/>
            </a:b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75233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Ali pa takole: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0628" y="2227930"/>
            <a:ext cx="10515600" cy="191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54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Veliko boljši poskus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/>
              <a:t>Razlaga gre v pravo smer, a marsikaj manjka: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6713" y="2505075"/>
            <a:ext cx="1292542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11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Zdi se kot sklepanje, pa ni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5270" y="2694630"/>
            <a:ext cx="10515600" cy="2124440"/>
          </a:xfrm>
          <a:prstGeom prst="rect">
            <a:avLst/>
          </a:prstGeom>
        </p:spPr>
      </p:pic>
      <p:sp>
        <p:nvSpPr>
          <p:cNvPr id="5" name="Pravokotnik 4"/>
          <p:cNvSpPr/>
          <p:nvPr/>
        </p:nvSpPr>
        <p:spPr>
          <a:xfrm>
            <a:off x="838200" y="2221293"/>
            <a:ext cx="8483092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rabicPeriod"/>
            </a:pPr>
            <a:r>
              <a:rPr lang="sl-SI" dirty="0" smtClean="0"/>
              <a:t>Če sta kvadrata iste barve, potem sta oba kroga bela.</a:t>
            </a:r>
          </a:p>
          <a:p>
            <a:pPr marL="342900" indent="-342900">
              <a:buAutoNum type="arabicPeriod"/>
            </a:pPr>
            <a:endParaRPr lang="sl-SI" dirty="0"/>
          </a:p>
          <a:p>
            <a:pPr marL="342900" indent="-342900">
              <a:buAutoNum type="arabicPeriod"/>
            </a:pPr>
            <a:endParaRPr lang="sl-SI" dirty="0" smtClean="0"/>
          </a:p>
          <a:p>
            <a:pPr marL="342900" indent="-342900">
              <a:buAutoNum type="arabicPeriod"/>
            </a:pPr>
            <a:endParaRPr lang="sl-SI" dirty="0"/>
          </a:p>
          <a:p>
            <a:pPr marL="342900" indent="-342900">
              <a:buAutoNum type="arabicPeriod"/>
            </a:pPr>
            <a:endParaRPr lang="sl-SI" dirty="0" smtClean="0"/>
          </a:p>
          <a:p>
            <a:pPr marL="342900" indent="-342900">
              <a:buAutoNum type="arabicPeriod"/>
            </a:pPr>
            <a:endParaRPr lang="sl-SI" dirty="0"/>
          </a:p>
          <a:p>
            <a:pPr marL="342900" indent="-342900">
              <a:buAutoNum type="arabicPeriod"/>
            </a:pPr>
            <a:endParaRPr lang="sl-SI" dirty="0" smtClean="0"/>
          </a:p>
          <a:p>
            <a:pPr marL="342900" indent="-342900">
              <a:buAutoNum type="arabicPeriod"/>
            </a:pPr>
            <a:endParaRPr lang="sl-SI" dirty="0"/>
          </a:p>
          <a:p>
            <a:pPr marL="342900" indent="-342900">
              <a:buAutoNum type="arabicPeriod"/>
            </a:pPr>
            <a:endParaRPr lang="sl-SI" dirty="0" smtClean="0"/>
          </a:p>
          <a:p>
            <a:pPr marL="342900" indent="-342900">
              <a:buAutoNum type="arabicPeriod"/>
            </a:pPr>
            <a:endParaRPr lang="sl-SI" dirty="0"/>
          </a:p>
          <a:p>
            <a:r>
              <a:rPr lang="sl-SI" dirty="0" smtClean="0"/>
              <a:t>Predpostavimo, da sta oba kroga bela in 1. izjava resnična. Potem sta kvadrata iste barve.</a:t>
            </a:r>
          </a:p>
          <a:p>
            <a:r>
              <a:rPr lang="sl-SI" dirty="0" smtClean="0"/>
              <a:t>Kaj pa če naša predpostavka ne drži?</a:t>
            </a:r>
          </a:p>
        </p:txBody>
      </p:sp>
    </p:spTree>
    <p:extLst>
      <p:ext uri="{BB962C8B-B14F-4D97-AF65-F5344CB8AC3E}">
        <p14:creationId xmlns:p14="http://schemas.microsoft.com/office/powerpoint/2010/main" val="279709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Včasih popravljanje ni težko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0627" y="2160114"/>
            <a:ext cx="10515600" cy="145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8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176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000" dirty="0" smtClean="0"/>
              <a:t>Na sliki so narisani dva kvadrata in dva kroga. Vsak izmed njih je lahko bel ali črn. Spodaj so podane štiri izjave. Število resničnih izjav je enako številu črnih likov:</a:t>
            </a:r>
            <a:br>
              <a:rPr lang="sl-SI" sz="2000" dirty="0" smtClean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1. Če sta kvadrata iste barve, potem sta oba kroga bela.</a:t>
            </a:r>
            <a:br>
              <a:rPr lang="sl-SI" dirty="0" smtClean="0"/>
            </a:br>
            <a:r>
              <a:rPr lang="sl-SI" dirty="0" smtClean="0"/>
              <a:t>2. Če je vsaj en krog črn, potem je večji kvadrat bel.</a:t>
            </a:r>
            <a:br>
              <a:rPr lang="sl-SI" dirty="0" smtClean="0"/>
            </a:br>
            <a:r>
              <a:rPr lang="sl-SI" dirty="0" smtClean="0"/>
              <a:t>3. Veliki kvadrat je temnejši od malega.</a:t>
            </a:r>
            <a:br>
              <a:rPr lang="sl-SI" dirty="0" smtClean="0"/>
            </a:br>
            <a:r>
              <a:rPr lang="sl-SI" dirty="0" smtClean="0"/>
              <a:t>4. Kroga sta različne barve.</a:t>
            </a:r>
            <a:br>
              <a:rPr lang="sl-SI" dirty="0" smtClean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sz="3200" b="1" dirty="0" smtClean="0"/>
              <a:t>Razloži, zakaj 4. izjava ne more biti resnična.</a:t>
            </a:r>
          </a:p>
          <a:p>
            <a:pPr marL="0" indent="0">
              <a:buNone/>
            </a:pPr>
            <a:endParaRPr lang="sl-SI" sz="3200" b="1" dirty="0" smtClean="0"/>
          </a:p>
          <a:p>
            <a:r>
              <a:rPr lang="sl-SI" sz="1600" b="1" dirty="0" smtClean="0"/>
              <a:t>3. izjava je neresnična</a:t>
            </a:r>
            <a:r>
              <a:rPr lang="sl-SI" sz="1600" dirty="0" smtClean="0"/>
              <a:t>. Recimo, da je </a:t>
            </a:r>
            <a:r>
              <a:rPr lang="sl-SI" sz="1600" b="1" dirty="0" smtClean="0"/>
              <a:t>4. izjava resnična.  </a:t>
            </a:r>
            <a:r>
              <a:rPr lang="sl-SI" sz="1600" u="sng" dirty="0" smtClean="0"/>
              <a:t>Kroga</a:t>
            </a:r>
            <a:r>
              <a:rPr lang="sl-SI" sz="1600" dirty="0" smtClean="0"/>
              <a:t> sta različne barve, </a:t>
            </a:r>
            <a:r>
              <a:rPr lang="sl-SI" sz="1600" u="sng" dirty="0" smtClean="0"/>
              <a:t>en črn</a:t>
            </a:r>
            <a:r>
              <a:rPr lang="sl-SI" sz="1600" dirty="0" smtClean="0"/>
              <a:t>, </a:t>
            </a:r>
            <a:r>
              <a:rPr lang="sl-SI" sz="1600" u="sng" dirty="0" smtClean="0"/>
              <a:t>en bel</a:t>
            </a:r>
            <a:r>
              <a:rPr lang="sl-SI" sz="1600" dirty="0" smtClean="0"/>
              <a:t>.</a:t>
            </a:r>
            <a:endParaRPr lang="sl-SI" sz="1600" b="1" dirty="0" smtClean="0"/>
          </a:p>
          <a:p>
            <a:pPr lvl="1"/>
            <a:r>
              <a:rPr lang="sl-SI" sz="1600" dirty="0" smtClean="0"/>
              <a:t>Recimo, da sta kvadrata iste barve. </a:t>
            </a:r>
            <a:r>
              <a:rPr lang="sl-SI" sz="1600" b="1" dirty="0" smtClean="0"/>
              <a:t>1. izjava je </a:t>
            </a:r>
            <a:r>
              <a:rPr lang="sl-SI" sz="1600" b="1" dirty="0" smtClean="0"/>
              <a:t>neresnična </a:t>
            </a:r>
            <a:r>
              <a:rPr lang="sl-SI" sz="1600" dirty="0" smtClean="0"/>
              <a:t>(R-&gt;N).  </a:t>
            </a:r>
            <a:r>
              <a:rPr lang="sl-SI" sz="1600" dirty="0" smtClean="0"/>
              <a:t>Imamo vsaj dve neresnični izjavi, torej morata biti </a:t>
            </a:r>
            <a:r>
              <a:rPr lang="sl-SI" sz="1600" u="sng" dirty="0" smtClean="0"/>
              <a:t>kvadrata bela</a:t>
            </a:r>
            <a:r>
              <a:rPr lang="sl-SI" sz="1600" dirty="0" smtClean="0"/>
              <a:t>. Imeti moramo torej tri neresnične izjave, toda druga izjava je </a:t>
            </a:r>
            <a:r>
              <a:rPr lang="sl-SI" sz="1600" dirty="0" smtClean="0"/>
              <a:t>resnična (2. del res).</a:t>
            </a:r>
            <a:endParaRPr lang="sl-SI" sz="1600" dirty="0" smtClean="0"/>
          </a:p>
          <a:p>
            <a:pPr lvl="1"/>
            <a:r>
              <a:rPr lang="sl-SI" sz="1600" dirty="0" smtClean="0"/>
              <a:t>Recimo, da sta kvadrata različne barve. </a:t>
            </a:r>
            <a:r>
              <a:rPr lang="sl-SI" sz="1600" u="sng" dirty="0" smtClean="0"/>
              <a:t>Mali</a:t>
            </a:r>
            <a:r>
              <a:rPr lang="sl-SI" sz="1600" dirty="0" smtClean="0"/>
              <a:t> je </a:t>
            </a:r>
            <a:r>
              <a:rPr lang="sl-SI" sz="1600" u="sng" dirty="0" smtClean="0"/>
              <a:t>črn</a:t>
            </a:r>
            <a:r>
              <a:rPr lang="sl-SI" sz="1600" dirty="0" smtClean="0"/>
              <a:t>, </a:t>
            </a:r>
            <a:r>
              <a:rPr lang="sl-SI" sz="1600" u="sng" dirty="0" smtClean="0"/>
              <a:t>veliki</a:t>
            </a:r>
            <a:r>
              <a:rPr lang="sl-SI" sz="1600" dirty="0" smtClean="0"/>
              <a:t> </a:t>
            </a:r>
            <a:r>
              <a:rPr lang="sl-SI" sz="1600" u="sng" dirty="0" smtClean="0"/>
              <a:t>bel</a:t>
            </a:r>
            <a:r>
              <a:rPr lang="sl-SI" sz="1600" dirty="0" smtClean="0"/>
              <a:t> (3. izjava). </a:t>
            </a:r>
            <a:r>
              <a:rPr lang="sl-SI" sz="1600" b="1" dirty="0" smtClean="0"/>
              <a:t>1. </a:t>
            </a:r>
            <a:r>
              <a:rPr lang="sl-SI" sz="1600" b="1" dirty="0" smtClean="0"/>
              <a:t>izjava je resnična </a:t>
            </a:r>
            <a:r>
              <a:rPr lang="sl-SI" sz="1600" dirty="0" smtClean="0"/>
              <a:t>(1. del ni res), </a:t>
            </a:r>
            <a:r>
              <a:rPr lang="sl-SI" sz="1600" b="1" dirty="0" smtClean="0"/>
              <a:t> </a:t>
            </a:r>
            <a:r>
              <a:rPr lang="sl-SI" sz="1600" b="1" dirty="0" smtClean="0"/>
              <a:t>2. izjava </a:t>
            </a:r>
            <a:r>
              <a:rPr lang="sl-SI" sz="1600" b="1" dirty="0" smtClean="0"/>
              <a:t>je resnična </a:t>
            </a:r>
            <a:r>
              <a:rPr lang="sl-SI" sz="1600" dirty="0" smtClean="0"/>
              <a:t>(2. del je res), </a:t>
            </a:r>
            <a:r>
              <a:rPr lang="sl-SI" sz="1600" dirty="0" smtClean="0"/>
              <a:t>toda imamo le 2 črna lika. </a:t>
            </a:r>
            <a:endParaRPr lang="sl-SI" sz="1600" dirty="0"/>
          </a:p>
          <a:p>
            <a:pPr marL="0" indent="0">
              <a:buNone/>
            </a:pPr>
            <a:r>
              <a:rPr lang="sl-SI" sz="1600" dirty="0" smtClean="0"/>
              <a:t>V obeh primerih smo prišli do protislovja, 4. izjava ni resnična.</a:t>
            </a:r>
            <a:endParaRPr lang="sl-SI" sz="1700" dirty="0"/>
          </a:p>
        </p:txBody>
      </p:sp>
    </p:spTree>
    <p:extLst>
      <p:ext uri="{BB962C8B-B14F-4D97-AF65-F5344CB8AC3E}">
        <p14:creationId xmlns:p14="http://schemas.microsoft.com/office/powerpoint/2010/main" val="238260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140737"/>
            <a:ext cx="10515600" cy="50362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 smtClean="0"/>
              <a:t>Na sliki so narisani dva kvadrata in dva kroga. Vsak izmed njih je lahko bel ali črn. Spodaj so podane štiri izjave. Število resničnih izjav je enako številu črnih likov:</a:t>
            </a:r>
            <a:br>
              <a:rPr lang="sl-SI" dirty="0" smtClean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1. Če sta kvadrata iste barve, potem sta oba kroga bela.</a:t>
            </a:r>
            <a:br>
              <a:rPr lang="sl-SI" dirty="0" smtClean="0"/>
            </a:br>
            <a:r>
              <a:rPr lang="sl-SI" dirty="0" smtClean="0"/>
              <a:t>2. Če je vsaj en krog črn, potem je večji kvadrat bel.</a:t>
            </a:r>
            <a:br>
              <a:rPr lang="sl-SI" dirty="0" smtClean="0"/>
            </a:br>
            <a:r>
              <a:rPr lang="sl-SI" dirty="0" smtClean="0"/>
              <a:t>3. Veliki kvadrat je temnejši od malega.</a:t>
            </a:r>
            <a:br>
              <a:rPr lang="sl-SI" dirty="0" smtClean="0"/>
            </a:br>
            <a:r>
              <a:rPr lang="sl-SI" dirty="0" smtClean="0"/>
              <a:t>4. Kroga sta različne barve.</a:t>
            </a:r>
            <a:br>
              <a:rPr lang="sl-SI" dirty="0" smtClean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b="1" dirty="0" smtClean="0"/>
              <a:t>Razloži, zakaj 3. izjava ne more biti resnična.</a:t>
            </a:r>
          </a:p>
        </p:txBody>
      </p:sp>
      <p:sp>
        <p:nvSpPr>
          <p:cNvPr id="5" name="Pravokotnik 4"/>
          <p:cNvSpPr/>
          <p:nvPr/>
        </p:nvSpPr>
        <p:spPr>
          <a:xfrm>
            <a:off x="3048000" y="120402"/>
            <a:ext cx="8866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l-SI" sz="1600" dirty="0" smtClean="0"/>
          </a:p>
          <a:p>
            <a:endParaRPr lang="sl-SI" sz="1600" dirty="0" smtClean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1160" y="3690938"/>
            <a:ext cx="392430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5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Spet srečamo podobne odgovore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3096419"/>
            <a:ext cx="975360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88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Nekateri so povsem nesmiselni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141179"/>
            <a:ext cx="10515600" cy="172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2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Večina pa zopet izhaja iz rešitve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9024" y="2118198"/>
            <a:ext cx="10515600" cy="141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7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Na bolj ali manj zapleten način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/>
              <a:t>1. Če sta kvadrata iste barve, potem sta oba kroga bela.</a:t>
            </a: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845" y="2652665"/>
            <a:ext cx="10986310" cy="148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Na manj zapleten način</a:t>
            </a:r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72245"/>
            <a:ext cx="10552420" cy="167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22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0627" y="2445028"/>
            <a:ext cx="10515600" cy="159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30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Pa nekaj takih, ki padejo z neba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/>
              <a:t>1. Če sta kvadrata iste barve, potem sta oba kroga bela.</a:t>
            </a: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837" y="2628900"/>
            <a:ext cx="869632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98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Nekateri radi razlagajo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2763" y="1984888"/>
            <a:ext cx="11206474" cy="180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6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Nekateri so zvesti samim sebi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179" y="1946495"/>
            <a:ext cx="10923316" cy="146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28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505" y="2063517"/>
            <a:ext cx="10515600" cy="155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41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Kakšna  je dobra razlaga?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/>
              <a:t>Jasna, popolna, a kratka</a:t>
            </a:r>
          </a:p>
          <a:p>
            <a:pPr lvl="1"/>
            <a:r>
              <a:rPr lang="sl-SI" dirty="0" smtClean="0"/>
              <a:t>Jasna: </a:t>
            </a:r>
            <a:r>
              <a:rPr lang="sl-SI" i="1" u="sng" dirty="0" smtClean="0"/>
              <a:t>razložimo</a:t>
            </a:r>
            <a:r>
              <a:rPr lang="sl-SI" dirty="0" smtClean="0"/>
              <a:t> rešitev nekomu, ki je še ne pozna. Zapisana je pregledno. Sklepom je preprosto slediti. </a:t>
            </a:r>
          </a:p>
          <a:p>
            <a:pPr lvl="1"/>
            <a:r>
              <a:rPr lang="sl-SI" dirty="0" smtClean="0"/>
              <a:t>Popolna: vsi sklepi so jasno razloženi. Razloženo je, zakaj </a:t>
            </a:r>
            <a:r>
              <a:rPr lang="sl-SI" i="1" u="sng" dirty="0" smtClean="0"/>
              <a:t>ne obstajajo tudi druge rešitve</a:t>
            </a:r>
            <a:r>
              <a:rPr lang="sl-SI" dirty="0" smtClean="0"/>
              <a:t>.</a:t>
            </a:r>
          </a:p>
          <a:p>
            <a:pPr lvl="1"/>
            <a:r>
              <a:rPr lang="sl-SI" dirty="0"/>
              <a:t>Kratka: najkrajša pot do rešitve (ki je še vedno jasna in popolna), za vsak sklep uporabi čim manj izjav, čim manj </a:t>
            </a:r>
            <a:r>
              <a:rPr lang="sl-SI" dirty="0" smtClean="0"/>
              <a:t>predpostavk.</a:t>
            </a:r>
            <a:endParaRPr lang="sl-SI" dirty="0"/>
          </a:p>
          <a:p>
            <a:pPr marL="457200" lvl="1" indent="0">
              <a:buNone/>
            </a:pPr>
            <a:endParaRPr lang="sl-SI" dirty="0" smtClean="0"/>
          </a:p>
          <a:p>
            <a:pPr marL="457200" lvl="1" indent="0">
              <a:buNone/>
            </a:pPr>
            <a:endParaRPr lang="sl-SI" dirty="0" smtClean="0"/>
          </a:p>
          <a:p>
            <a:pPr lvl="1"/>
            <a:endParaRPr lang="sl-SI" dirty="0" smtClean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5104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Del zapletene razlage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2392" y="2713486"/>
            <a:ext cx="10761408" cy="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04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72016"/>
            <a:ext cx="10515600" cy="600494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l-SI" sz="2000" dirty="0"/>
              <a:t>Na sliki so narisani dva kvadrata in dva kroga. Vsak izmed njih je lahko bel ali črn. Spodaj so podane štiri izjave. Število resničnih izjav je enako številu črnih likov:</a:t>
            </a:r>
            <a:br>
              <a:rPr lang="sl-SI" sz="2000" dirty="0"/>
            </a:br>
            <a:r>
              <a:rPr lang="sl-SI" dirty="0"/>
              <a:t/>
            </a:r>
            <a:br>
              <a:rPr lang="sl-SI" dirty="0"/>
            </a:br>
            <a:r>
              <a:rPr lang="sl-SI" dirty="0"/>
              <a:t>1. Če sta kvadrata iste barve, potem sta oba kroga bela.</a:t>
            </a:r>
            <a:br>
              <a:rPr lang="sl-SI" dirty="0"/>
            </a:br>
            <a:r>
              <a:rPr lang="sl-SI" dirty="0"/>
              <a:t>2. Če je vsaj en krog črn, potem je večji kvadrat bel.</a:t>
            </a:r>
            <a:br>
              <a:rPr lang="sl-SI" dirty="0"/>
            </a:br>
            <a:r>
              <a:rPr lang="sl-SI" dirty="0"/>
              <a:t>3. Veliki kvadrat je temnejši od malega.</a:t>
            </a:r>
            <a:br>
              <a:rPr lang="sl-SI" dirty="0"/>
            </a:br>
            <a:r>
              <a:rPr lang="sl-SI" dirty="0"/>
              <a:t>4. Kroga sta različne barve</a:t>
            </a:r>
            <a:r>
              <a:rPr lang="sl-SI" dirty="0" smtClean="0"/>
              <a:t>.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 smtClean="0"/>
              <a:t>Z uporabo točk a), b) in c) razloži, kako si sklepal</a:t>
            </a:r>
            <a:r>
              <a:rPr lang="sl-SI" dirty="0"/>
              <a:t/>
            </a:r>
            <a:br>
              <a:rPr lang="sl-SI" dirty="0"/>
            </a:br>
            <a:endParaRPr lang="sl-SI" dirty="0" smtClean="0"/>
          </a:p>
          <a:p>
            <a:pPr marL="0" indent="0">
              <a:buNone/>
            </a:pPr>
            <a:r>
              <a:rPr lang="sl-SI" b="1" dirty="0" smtClean="0"/>
              <a:t>3. in 4. izjava sta neresnični</a:t>
            </a:r>
            <a:r>
              <a:rPr lang="sl-SI" dirty="0" smtClean="0"/>
              <a:t>. </a:t>
            </a:r>
            <a:r>
              <a:rPr lang="sl-SI" u="sng" dirty="0" smtClean="0"/>
              <a:t>Kroga</a:t>
            </a:r>
            <a:r>
              <a:rPr lang="sl-SI" dirty="0" smtClean="0"/>
              <a:t> sta </a:t>
            </a:r>
            <a:r>
              <a:rPr lang="sl-SI" u="sng" dirty="0" smtClean="0"/>
              <a:t>enake</a:t>
            </a:r>
            <a:r>
              <a:rPr lang="sl-SI" dirty="0" smtClean="0"/>
              <a:t> barve (4.). Vsaj dva lika sta bela.</a:t>
            </a:r>
          </a:p>
          <a:p>
            <a:r>
              <a:rPr lang="sl-SI" dirty="0" smtClean="0"/>
              <a:t>Recimo, da sta oba </a:t>
            </a:r>
            <a:r>
              <a:rPr lang="sl-SI" u="sng" dirty="0" smtClean="0"/>
              <a:t>kroga črna</a:t>
            </a:r>
            <a:r>
              <a:rPr lang="sl-SI" dirty="0" smtClean="0"/>
              <a:t>. Potem imamo dva bela in dva črna lika, torej dve </a:t>
            </a:r>
            <a:r>
              <a:rPr lang="sl-SI" b="1" dirty="0" smtClean="0"/>
              <a:t>resnični (1. in 2.) </a:t>
            </a:r>
            <a:r>
              <a:rPr lang="sl-SI" dirty="0" smtClean="0"/>
              <a:t>in dve neresnični izjavi (3. in 4.). </a:t>
            </a:r>
            <a:r>
              <a:rPr lang="sl-SI" u="sng" dirty="0" smtClean="0"/>
              <a:t>Kvadrata</a:t>
            </a:r>
            <a:r>
              <a:rPr lang="sl-SI" dirty="0" smtClean="0"/>
              <a:t> sta torej oba </a:t>
            </a:r>
            <a:r>
              <a:rPr lang="sl-SI" u="sng" dirty="0" smtClean="0"/>
              <a:t>bela</a:t>
            </a:r>
            <a:r>
              <a:rPr lang="sl-SI" dirty="0" smtClean="0"/>
              <a:t>, toda potem je 1. izjava neresnična (res -&gt; ni res), kar je protislovje.</a:t>
            </a:r>
          </a:p>
          <a:p>
            <a:pPr marL="0" indent="0">
              <a:buNone/>
            </a:pPr>
            <a:r>
              <a:rPr lang="sl-SI" dirty="0" smtClean="0"/>
              <a:t>Oba </a:t>
            </a:r>
            <a:r>
              <a:rPr lang="sl-SI" u="sng" dirty="0" smtClean="0"/>
              <a:t>kroga</a:t>
            </a:r>
            <a:r>
              <a:rPr lang="sl-SI" dirty="0" smtClean="0"/>
              <a:t> sta torej </a:t>
            </a:r>
            <a:r>
              <a:rPr lang="sl-SI" u="sng" dirty="0" smtClean="0"/>
              <a:t>bela</a:t>
            </a:r>
            <a:r>
              <a:rPr lang="sl-SI" dirty="0" smtClean="0"/>
              <a:t>. </a:t>
            </a:r>
            <a:r>
              <a:rPr lang="sl-SI" b="1" dirty="0" smtClean="0"/>
              <a:t>1. izjava je resnična </a:t>
            </a:r>
            <a:r>
              <a:rPr lang="sl-SI" dirty="0" smtClean="0"/>
              <a:t>(2. del res), </a:t>
            </a:r>
            <a:r>
              <a:rPr lang="sl-SI" b="1" dirty="0" smtClean="0"/>
              <a:t>2. izjava je resnična </a:t>
            </a:r>
            <a:r>
              <a:rPr lang="sl-SI" dirty="0" smtClean="0"/>
              <a:t>(1. del ni res). Imamo torej dve resnični in dve neresnični izjavi in zato morata biti </a:t>
            </a:r>
            <a:r>
              <a:rPr lang="sl-SI" u="sng" dirty="0" smtClean="0"/>
              <a:t>oba kvadrata črna</a:t>
            </a:r>
            <a:r>
              <a:rPr lang="sl-SI" dirty="0" smtClean="0"/>
              <a:t>. </a:t>
            </a:r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41131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In kako so sklepali učenci?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005323"/>
            <a:ext cx="10515600" cy="199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8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530223"/>
            <a:ext cx="10515600" cy="13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15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Še ena cvetka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132724"/>
            <a:ext cx="10515600" cy="173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71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Skoraj nemogoče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17653"/>
            <a:ext cx="10515600" cy="356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1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Spet izhajamo iz rešitve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90364"/>
            <a:ext cx="10515600" cy="362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28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FB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490136"/>
            <a:ext cx="10515600" cy="302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84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Pravljičn</a:t>
            </a:r>
            <a:r>
              <a:rPr lang="sl-SI" dirty="0" smtClean="0"/>
              <a:t>e razlage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14014"/>
            <a:ext cx="10515600" cy="357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07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Detektivka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98912"/>
            <a:ext cx="10515600" cy="340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1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199" y="-55832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sl-SI" sz="2000" dirty="0" smtClean="0"/>
              <a:t/>
            </a:r>
            <a:br>
              <a:rPr lang="sl-SI" sz="2000" dirty="0" smtClean="0"/>
            </a:br>
            <a:r>
              <a:rPr lang="sl-SI" sz="2000" dirty="0"/>
              <a:t/>
            </a:r>
            <a:br>
              <a:rPr lang="sl-SI" sz="2000" dirty="0"/>
            </a:br>
            <a:r>
              <a:rPr lang="sl-SI" sz="2000" dirty="0" smtClean="0"/>
              <a:t/>
            </a:r>
            <a:br>
              <a:rPr lang="sl-SI" sz="2000" dirty="0" smtClean="0"/>
            </a:br>
            <a:r>
              <a:rPr lang="sl-SI" sz="2000" dirty="0"/>
              <a:t/>
            </a:r>
            <a:br>
              <a:rPr lang="sl-SI" sz="2000" dirty="0"/>
            </a:br>
            <a:r>
              <a:rPr lang="sl-SI" sz="2000" dirty="0" smtClean="0"/>
              <a:t/>
            </a:r>
            <a:br>
              <a:rPr lang="sl-SI" sz="2000" dirty="0" smtClean="0"/>
            </a:br>
            <a:r>
              <a:rPr lang="sl-SI" sz="2000" dirty="0"/>
              <a:t/>
            </a:r>
            <a:br>
              <a:rPr lang="sl-SI" sz="2000" dirty="0"/>
            </a:br>
            <a:r>
              <a:rPr lang="sl-SI" sz="2000" dirty="0" smtClean="0"/>
              <a:t/>
            </a:r>
            <a:br>
              <a:rPr lang="sl-SI" sz="2000" dirty="0" smtClean="0"/>
            </a:br>
            <a:r>
              <a:rPr lang="sl-SI" sz="2000" dirty="0"/>
              <a:t/>
            </a:r>
            <a:br>
              <a:rPr lang="sl-SI" sz="2000" dirty="0"/>
            </a:br>
            <a:r>
              <a:rPr lang="sl-SI" sz="2000" dirty="0" smtClean="0"/>
              <a:t/>
            </a:r>
            <a:br>
              <a:rPr lang="sl-SI" sz="2000" dirty="0" smtClean="0"/>
            </a:br>
            <a:r>
              <a:rPr lang="sl-SI" sz="2000" dirty="0"/>
              <a:t/>
            </a:r>
            <a:br>
              <a:rPr lang="sl-SI" sz="2000" dirty="0"/>
            </a:br>
            <a:r>
              <a:rPr lang="sl-SI" sz="2000" dirty="0" smtClean="0"/>
              <a:t/>
            </a:r>
            <a:br>
              <a:rPr lang="sl-SI" sz="2000" dirty="0" smtClean="0"/>
            </a:br>
            <a:r>
              <a:rPr lang="sl-SI" sz="2000" dirty="0"/>
              <a:t/>
            </a:r>
            <a:br>
              <a:rPr lang="sl-SI" sz="2000" dirty="0"/>
            </a:br>
            <a:r>
              <a:rPr lang="sl-SI" sz="2000" dirty="0" smtClean="0"/>
              <a:t/>
            </a:r>
            <a:br>
              <a:rPr lang="sl-SI" sz="2000" dirty="0" smtClean="0"/>
            </a:br>
            <a:r>
              <a:rPr lang="sl-SI" sz="2000" dirty="0"/>
              <a:t/>
            </a:r>
            <a:br>
              <a:rPr lang="sl-SI" sz="2000" dirty="0"/>
            </a:br>
            <a:r>
              <a:rPr lang="sl-SI" sz="2000" dirty="0" smtClean="0"/>
              <a:t/>
            </a:r>
            <a:br>
              <a:rPr lang="sl-SI" sz="2000" dirty="0" smtClean="0"/>
            </a:br>
            <a:r>
              <a:rPr lang="sl-SI" sz="2000" dirty="0"/>
              <a:t/>
            </a:r>
            <a:br>
              <a:rPr lang="sl-SI" sz="2000" dirty="0"/>
            </a:br>
            <a:r>
              <a:rPr lang="sl-SI" sz="2000" dirty="0" smtClean="0"/>
              <a:t/>
            </a:r>
            <a:br>
              <a:rPr lang="sl-SI" sz="2000" dirty="0" smtClean="0"/>
            </a:br>
            <a:r>
              <a:rPr lang="sl-SI" sz="2200" b="1" dirty="0" smtClean="0"/>
              <a:t>		</a:t>
            </a:r>
            <a:endParaRPr lang="sl-SI" sz="2200" b="1" dirty="0"/>
          </a:p>
        </p:txBody>
      </p:sp>
      <p:sp>
        <p:nvSpPr>
          <p:cNvPr id="6" name="Označba mesta vsebine 5"/>
          <p:cNvSpPr>
            <a:spLocks noGrp="1"/>
          </p:cNvSpPr>
          <p:nvPr>
            <p:ph idx="1"/>
          </p:nvPr>
        </p:nvSpPr>
        <p:spPr>
          <a:xfrm>
            <a:off x="461683" y="220596"/>
            <a:ext cx="10515600" cy="63630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000" dirty="0" smtClean="0"/>
              <a:t>Na sliki so narisani dva kvadrata in dva kroga. Vsak izmed njih je lahko bel ali črn. Spodaj so podane štiri izjave. Število resničnih izjav je enako številu črnih likov:</a:t>
            </a:r>
            <a:br>
              <a:rPr lang="sl-SI" sz="2000" dirty="0" smtClean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1. Če sta kvadrata iste barve, potem sta oba kroga bela.</a:t>
            </a:r>
            <a:br>
              <a:rPr lang="sl-SI" dirty="0" smtClean="0"/>
            </a:br>
            <a:r>
              <a:rPr lang="sl-SI" dirty="0" smtClean="0"/>
              <a:t>2. Če je vsaj en krog črn, potem je večji kvadrat bel.</a:t>
            </a:r>
            <a:br>
              <a:rPr lang="sl-SI" dirty="0" smtClean="0"/>
            </a:br>
            <a:r>
              <a:rPr lang="sl-SI" dirty="0" smtClean="0"/>
              <a:t>3. Veliki kvadrat je temnejši od malega.</a:t>
            </a:r>
            <a:br>
              <a:rPr lang="sl-SI" dirty="0" smtClean="0"/>
            </a:br>
            <a:r>
              <a:rPr lang="sl-SI" dirty="0" smtClean="0"/>
              <a:t>4. Kroga sta različne barve.</a:t>
            </a:r>
            <a:br>
              <a:rPr lang="sl-SI" dirty="0" smtClean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sz="3200" b="1" dirty="0" smtClean="0"/>
              <a:t>Razloži, zakaj 3. izjava ne more biti resnična.</a:t>
            </a:r>
          </a:p>
          <a:p>
            <a:pPr marL="0" indent="0">
              <a:buNone/>
            </a:pPr>
            <a:endParaRPr lang="sl-SI" sz="3200" b="1" dirty="0" smtClean="0"/>
          </a:p>
          <a:p>
            <a:r>
              <a:rPr lang="sl-SI" sz="1600" dirty="0" smtClean="0"/>
              <a:t>Recimo, da je </a:t>
            </a:r>
            <a:r>
              <a:rPr lang="sl-SI" sz="1600" b="1" dirty="0" smtClean="0"/>
              <a:t>3. izjava resnična</a:t>
            </a:r>
            <a:r>
              <a:rPr lang="sl-SI" sz="1600" dirty="0" smtClean="0"/>
              <a:t>. Veliki kvadrat je črn, mali pa bel. </a:t>
            </a:r>
          </a:p>
          <a:p>
            <a:r>
              <a:rPr lang="sl-SI" sz="1600" dirty="0" smtClean="0"/>
              <a:t>Kvadrata sta različne barve, zato je </a:t>
            </a:r>
            <a:r>
              <a:rPr lang="sl-SI" sz="1600" b="1" dirty="0" smtClean="0"/>
              <a:t>1. izjava resnična</a:t>
            </a:r>
            <a:r>
              <a:rPr lang="sl-SI" sz="1600" dirty="0" smtClean="0"/>
              <a:t>. Imamo vsaj dve resnični izjavi, zato je vsaj en krog črn.</a:t>
            </a:r>
          </a:p>
          <a:p>
            <a:r>
              <a:rPr lang="sl-SI" sz="1600" b="1" dirty="0" smtClean="0"/>
              <a:t>2. izjava ni resnična</a:t>
            </a:r>
            <a:r>
              <a:rPr lang="sl-SI" sz="1600" dirty="0" smtClean="0"/>
              <a:t> (Resnica -&gt; neresnica).</a:t>
            </a:r>
          </a:p>
          <a:p>
            <a:pPr lvl="1"/>
            <a:r>
              <a:rPr lang="sl-SI" sz="1200" dirty="0" smtClean="0"/>
              <a:t>Če je </a:t>
            </a:r>
            <a:r>
              <a:rPr lang="sl-SI" sz="1200" b="1" dirty="0" smtClean="0"/>
              <a:t>4. izjava resnična</a:t>
            </a:r>
            <a:r>
              <a:rPr lang="sl-SI" sz="1200" dirty="0" smtClean="0"/>
              <a:t>, so že tri resnične izjave, a kroga sta različne barve, torej le en črn. To ni mogoče.</a:t>
            </a:r>
          </a:p>
          <a:p>
            <a:pPr lvl="1"/>
            <a:r>
              <a:rPr lang="sl-SI" sz="1200" dirty="0" smtClean="0"/>
              <a:t>Če je </a:t>
            </a:r>
            <a:r>
              <a:rPr lang="sl-SI" sz="1200" b="1" dirty="0" smtClean="0"/>
              <a:t>4. izjava neresnična</a:t>
            </a:r>
            <a:r>
              <a:rPr lang="sl-SI" sz="1200" dirty="0" smtClean="0"/>
              <a:t>, sta oba kroga enake barve, torej črne. Imamo tri črne like, a le dve resnični izjavi. To ni mogoče.</a:t>
            </a:r>
          </a:p>
          <a:p>
            <a:r>
              <a:rPr lang="sl-SI" sz="1600" dirty="0" smtClean="0"/>
              <a:t>3. izjava torej ne more biti resnična</a:t>
            </a:r>
          </a:p>
          <a:p>
            <a:pPr marL="0" indent="0">
              <a:buNone/>
            </a:pPr>
            <a:endParaRPr lang="sl-SI" sz="1600" dirty="0" smtClean="0"/>
          </a:p>
          <a:p>
            <a:endParaRPr lang="sl-SI" sz="1600" dirty="0" smtClean="0"/>
          </a:p>
          <a:p>
            <a:endParaRPr lang="sl-SI" sz="1600" dirty="0" smtClean="0"/>
          </a:p>
          <a:p>
            <a:pPr marL="0" indent="0">
              <a:buNone/>
            </a:pPr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endParaRPr lang="sl-SI" dirty="0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6673" y="1452656"/>
            <a:ext cx="392430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8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Je to razlaga sklepanja?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780" y="2054413"/>
            <a:ext cx="11626960" cy="294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25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FB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376601"/>
            <a:ext cx="10515600" cy="324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9. razred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897529"/>
            <a:ext cx="10515600" cy="220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10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Sklepanje in predpostavljanje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17195"/>
            <a:ext cx="10515600" cy="356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6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008" y="138788"/>
            <a:ext cx="10515600" cy="1325563"/>
          </a:xfrm>
        </p:spPr>
        <p:txBody>
          <a:bodyPr/>
          <a:lstStyle/>
          <a:p>
            <a:r>
              <a:rPr lang="sl-SI" dirty="0" smtClean="0"/>
              <a:t>Predpostavka na predpostavko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995" y="1278566"/>
            <a:ext cx="9188460" cy="557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98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Za konec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Seveda je bilo med razlagami tudi kup dobrih, lepo napisanih, takih, ki jih z veseljem preberemo. Ti tekmovalci so krojili letošnji vrh.</a:t>
            </a:r>
          </a:p>
          <a:p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In kaj si je morda vredno zapomniti</a:t>
            </a:r>
            <a:endParaRPr lang="sl-SI" dirty="0"/>
          </a:p>
          <a:p>
            <a:r>
              <a:rPr lang="sl-SI" dirty="0" smtClean="0"/>
              <a:t>Cil</a:t>
            </a:r>
            <a:r>
              <a:rPr lang="sl-SI" dirty="0" smtClean="0"/>
              <a:t>j razlage: </a:t>
            </a:r>
            <a:r>
              <a:rPr lang="sl-SI" dirty="0" smtClean="0"/>
              <a:t>razložimo rešitev nekomu, ki je še ne pozna</a:t>
            </a:r>
          </a:p>
          <a:p>
            <a:r>
              <a:rPr lang="sl-SI" dirty="0" smtClean="0"/>
              <a:t>Nujna je predvsem jasna razmejitev med predpostavkami in sklepi</a:t>
            </a:r>
          </a:p>
          <a:p>
            <a:r>
              <a:rPr lang="sl-SI" dirty="0" smtClean="0"/>
              <a:t>Najpogostejša napaka: učenec le pokaže da je rešitev skladna z izjavami. Taka razlaga še zdaleč ni popolna.</a:t>
            </a:r>
            <a:endParaRPr lang="sl-SI" dirty="0" smtClean="0"/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6253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2530"/>
          </a:xfrm>
        </p:spPr>
        <p:txBody>
          <a:bodyPr/>
          <a:lstStyle/>
          <a:p>
            <a:r>
              <a:rPr lang="sl-SI" dirty="0" smtClean="0"/>
              <a:t>Poskus razlage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l-SI" sz="2000" dirty="0" smtClean="0"/>
              <a:t>Recimo</a:t>
            </a:r>
            <a:r>
              <a:rPr lang="sl-SI" sz="2000" dirty="0"/>
              <a:t>, da je </a:t>
            </a:r>
            <a:r>
              <a:rPr lang="sl-SI" sz="2000" b="1" dirty="0"/>
              <a:t>3. izjava resnična</a:t>
            </a:r>
            <a:r>
              <a:rPr lang="sl-SI" sz="2000" dirty="0"/>
              <a:t>. </a:t>
            </a:r>
            <a:r>
              <a:rPr lang="sl-SI" sz="2000" u="sng" dirty="0"/>
              <a:t>Veliki kvadrat</a:t>
            </a:r>
            <a:r>
              <a:rPr lang="sl-SI" sz="2000" dirty="0"/>
              <a:t> je </a:t>
            </a:r>
            <a:r>
              <a:rPr lang="sl-SI" sz="2000" u="sng" dirty="0"/>
              <a:t>črn</a:t>
            </a:r>
            <a:r>
              <a:rPr lang="sl-SI" sz="2000" dirty="0"/>
              <a:t>, </a:t>
            </a:r>
            <a:r>
              <a:rPr lang="sl-SI" sz="2000" u="sng" dirty="0"/>
              <a:t>mali</a:t>
            </a:r>
            <a:r>
              <a:rPr lang="sl-SI" sz="2000" dirty="0"/>
              <a:t> pa </a:t>
            </a:r>
            <a:r>
              <a:rPr lang="sl-SI" sz="2000" u="sng" dirty="0"/>
              <a:t>bel</a:t>
            </a:r>
            <a:r>
              <a:rPr lang="sl-SI" sz="2000" dirty="0"/>
              <a:t>. </a:t>
            </a:r>
          </a:p>
          <a:p>
            <a:r>
              <a:rPr lang="sl-SI" sz="2000" dirty="0"/>
              <a:t>Kvadrata sta različne barve, zato je </a:t>
            </a:r>
            <a:r>
              <a:rPr lang="sl-SI" sz="2000" b="1" dirty="0"/>
              <a:t>1. izjava </a:t>
            </a:r>
            <a:r>
              <a:rPr lang="sl-SI" sz="2000" b="1" dirty="0" smtClean="0"/>
              <a:t>resnična </a:t>
            </a:r>
            <a:r>
              <a:rPr lang="sl-SI" sz="2000" dirty="0" smtClean="0"/>
              <a:t>(prvi del ni resničen). </a:t>
            </a:r>
            <a:r>
              <a:rPr lang="sl-SI" sz="2000" dirty="0"/>
              <a:t>Imamo vsaj dve resnični izjavi, zato je </a:t>
            </a:r>
            <a:r>
              <a:rPr lang="sl-SI" sz="2000" u="sng" dirty="0"/>
              <a:t>vsaj en krog črn</a:t>
            </a:r>
            <a:r>
              <a:rPr lang="sl-SI" sz="2000" dirty="0"/>
              <a:t>.</a:t>
            </a:r>
          </a:p>
          <a:p>
            <a:r>
              <a:rPr lang="sl-SI" sz="2000" b="1" dirty="0"/>
              <a:t>2. izjava ni resnična</a:t>
            </a:r>
            <a:r>
              <a:rPr lang="sl-SI" sz="2000" dirty="0"/>
              <a:t> (Resnica -&gt; neresnica).</a:t>
            </a:r>
          </a:p>
          <a:p>
            <a:pPr lvl="1"/>
            <a:r>
              <a:rPr lang="sl-SI" sz="2000" dirty="0"/>
              <a:t>Če je </a:t>
            </a:r>
            <a:r>
              <a:rPr lang="sl-SI" sz="2000" b="1" dirty="0"/>
              <a:t>4. izjava resnična</a:t>
            </a:r>
            <a:r>
              <a:rPr lang="sl-SI" sz="2000" dirty="0"/>
              <a:t>, so že tri resnične izjave, a kroga sta različne </a:t>
            </a:r>
            <a:r>
              <a:rPr lang="sl-SI" sz="2000" dirty="0" smtClean="0"/>
              <a:t>barve (4. izjava), </a:t>
            </a:r>
            <a:r>
              <a:rPr lang="sl-SI" sz="2000" dirty="0"/>
              <a:t>torej le en črn. To ni mogoče.</a:t>
            </a:r>
          </a:p>
          <a:p>
            <a:pPr lvl="1"/>
            <a:r>
              <a:rPr lang="sl-SI" sz="2000" dirty="0"/>
              <a:t>Če je </a:t>
            </a:r>
            <a:r>
              <a:rPr lang="sl-SI" sz="2000" b="1" dirty="0"/>
              <a:t>4. izjava neresnična</a:t>
            </a:r>
            <a:r>
              <a:rPr lang="sl-SI" sz="2000" dirty="0"/>
              <a:t>, sta oba kroga enake </a:t>
            </a:r>
            <a:r>
              <a:rPr lang="sl-SI" sz="2000" dirty="0" smtClean="0"/>
              <a:t>barve (4. izjava), </a:t>
            </a:r>
            <a:r>
              <a:rPr lang="sl-SI" sz="2000" dirty="0"/>
              <a:t>torej črne. Imamo tri črne like, a le dve resnični izjavi. To ni mogoče.</a:t>
            </a:r>
          </a:p>
          <a:p>
            <a:r>
              <a:rPr lang="sl-SI" sz="2000" dirty="0" smtClean="0"/>
              <a:t>V obeh možnih primerih smo prišli do protislovja, 3</a:t>
            </a:r>
            <a:r>
              <a:rPr lang="sl-SI" sz="2000" dirty="0"/>
              <a:t>. izjava torej ne more biti resnična</a:t>
            </a:r>
          </a:p>
          <a:p>
            <a:pPr marL="0" indent="0">
              <a:buNone/>
            </a:pPr>
            <a:endParaRPr lang="sl-SI" sz="2000" dirty="0" smtClean="0"/>
          </a:p>
          <a:p>
            <a:pPr marL="0" indent="0">
              <a:buNone/>
            </a:pPr>
            <a:r>
              <a:rPr lang="sl-SI" sz="2000" dirty="0" smtClean="0"/>
              <a:t>Jasnost: vedno je jasno iz katere  izjave nekaj sledi (in zakaj). Ko so potrebne predpostavke, je to jasno označeno – ločimo med dejstvi in predpostavkami. </a:t>
            </a:r>
          </a:p>
          <a:p>
            <a:pPr marL="0" indent="0">
              <a:buNone/>
            </a:pPr>
            <a:r>
              <a:rPr lang="sl-SI" sz="2000" dirty="0" smtClean="0"/>
              <a:t>Popolnost: ko imamo možnih več predpostavk, preverimo vse.</a:t>
            </a:r>
          </a:p>
          <a:p>
            <a:pPr marL="0" indent="0">
              <a:buNone/>
            </a:pPr>
            <a:r>
              <a:rPr lang="sl-SI" sz="2000" dirty="0" smtClean="0"/>
              <a:t>Kratkost: ni nepotrebnih dodatnih predpostavk. Na tekmovanju seveda dovolimo oznake, ki besedilo skrajšajo. </a:t>
            </a:r>
          </a:p>
          <a:p>
            <a:pPr marL="0" indent="0">
              <a:buNone/>
            </a:pPr>
            <a:endParaRPr lang="sl-SI" sz="2000" dirty="0"/>
          </a:p>
        </p:txBody>
      </p:sp>
    </p:spTree>
    <p:extLst>
      <p:ext uri="{BB962C8B-B14F-4D97-AF65-F5344CB8AC3E}">
        <p14:creationId xmlns:p14="http://schemas.microsoft.com/office/powerpoint/2010/main" val="101615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Pa začnimo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8300" y="3067844"/>
            <a:ext cx="89154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Malo resneje – in precej pogosteje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endParaRPr lang="sl-SI" dirty="0"/>
          </a:p>
          <a:p>
            <a:r>
              <a:rPr lang="sl-SI" dirty="0" smtClean="0"/>
              <a:t>Učenci pogosto najprej rešijo nalogo, nato pišejo razlago. </a:t>
            </a:r>
          </a:p>
          <a:p>
            <a:r>
              <a:rPr lang="sl-SI" dirty="0" smtClean="0"/>
              <a:t>V razlagi ne opišejo svojega sklepanja, ampak že izhajajo iz rešitve.</a:t>
            </a:r>
          </a:p>
          <a:p>
            <a:r>
              <a:rPr lang="sl-SI" dirty="0" smtClean="0"/>
              <a:t>Pravilna rešitev je: izjavi 1 in 2 sta resnični, 3 in 4 sta neresnični.</a:t>
            </a:r>
          </a:p>
          <a:p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37" y="1825625"/>
            <a:ext cx="11210925" cy="147637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5413057"/>
            <a:ext cx="194607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6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Še ena na isti način: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3986" y="1736287"/>
            <a:ext cx="8181975" cy="1466850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838201" y="3450827"/>
            <a:ext cx="100621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800" dirty="0" smtClean="0"/>
              <a:t>Izhaja iz rešitve:</a:t>
            </a:r>
            <a:endParaRPr lang="sl-SI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959" y="4073144"/>
            <a:ext cx="194607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80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In še ena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10764523" cy="175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62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47042</TotalTime>
  <Words>784</Words>
  <Application>Microsoft Office PowerPoint</Application>
  <PresentationFormat>Širokozaslonsko</PresentationFormat>
  <Paragraphs>131</Paragraphs>
  <Slides>45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Officeova tema</vt:lpstr>
      <vt:lpstr>Razlaga Kaj si želimo in kaj dobimo </vt:lpstr>
      <vt:lpstr>PowerPointova predstavitev</vt:lpstr>
      <vt:lpstr>Kakšna  je dobra razlaga?</vt:lpstr>
      <vt:lpstr>                   </vt:lpstr>
      <vt:lpstr>Poskus razlage</vt:lpstr>
      <vt:lpstr>Pa začnimo</vt:lpstr>
      <vt:lpstr>Malo resneje – in precej pogosteje</vt:lpstr>
      <vt:lpstr>Še ena na isti način:</vt:lpstr>
      <vt:lpstr>In še ena</vt:lpstr>
      <vt:lpstr>Pa še malo bolj zmedene:</vt:lpstr>
      <vt:lpstr>In še eden</vt:lpstr>
      <vt:lpstr>Spet isto?</vt:lpstr>
      <vt:lpstr>Pa še bolj čudne</vt:lpstr>
      <vt:lpstr>In kaj vse še nastane?</vt:lpstr>
      <vt:lpstr>Ali pa takole:</vt:lpstr>
      <vt:lpstr>Veliko boljši poskus</vt:lpstr>
      <vt:lpstr>Zdi se kot sklepanje, pa ni</vt:lpstr>
      <vt:lpstr>Včasih popravljanje ni težko</vt:lpstr>
      <vt:lpstr>PowerPointova predstavitev</vt:lpstr>
      <vt:lpstr>Spet srečamo podobne odgovore</vt:lpstr>
      <vt:lpstr>Nekateri so povsem nesmiselni</vt:lpstr>
      <vt:lpstr>Večina pa zopet izhaja iz rešitve</vt:lpstr>
      <vt:lpstr>Na bolj ali manj zapleten način</vt:lpstr>
      <vt:lpstr>Na manj zapleten način</vt:lpstr>
      <vt:lpstr>PowerPointova predstavitev</vt:lpstr>
      <vt:lpstr>Pa nekaj takih, ki padejo z neba</vt:lpstr>
      <vt:lpstr>Nekateri radi razlagajo</vt:lpstr>
      <vt:lpstr>Nekateri so zvesti samim sebi</vt:lpstr>
      <vt:lpstr>PowerPointova predstavitev</vt:lpstr>
      <vt:lpstr>Del zapletene razlage</vt:lpstr>
      <vt:lpstr>PowerPointova predstavitev</vt:lpstr>
      <vt:lpstr>In kako so sklepali učenci?</vt:lpstr>
      <vt:lpstr>PowerPointova predstavitev</vt:lpstr>
      <vt:lpstr>Še ena cvetka</vt:lpstr>
      <vt:lpstr>Skoraj nemogoče</vt:lpstr>
      <vt:lpstr>Spet izhajamo iz rešitve</vt:lpstr>
      <vt:lpstr>FB</vt:lpstr>
      <vt:lpstr>Pravljične razlage</vt:lpstr>
      <vt:lpstr>Detektivka</vt:lpstr>
      <vt:lpstr>Je to razlaga sklepanja?</vt:lpstr>
      <vt:lpstr>FB</vt:lpstr>
      <vt:lpstr>9. razred</vt:lpstr>
      <vt:lpstr>Sklepanje in predpostavljanje</vt:lpstr>
      <vt:lpstr>Predpostavka na predpostavko</vt:lpstr>
      <vt:lpstr>Za konec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Maja Pohar Perme</dc:creator>
  <cp:lastModifiedBy>Maja Pohar Perme</cp:lastModifiedBy>
  <cp:revision>32</cp:revision>
  <dcterms:created xsi:type="dcterms:W3CDTF">2015-12-25T14:54:05Z</dcterms:created>
  <dcterms:modified xsi:type="dcterms:W3CDTF">2016-01-28T21:01:33Z</dcterms:modified>
</cp:coreProperties>
</file>