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0"/>
  </p:notesMasterIdLst>
  <p:sldIdLst>
    <p:sldId id="263" r:id="rId2"/>
    <p:sldId id="264" r:id="rId3"/>
    <p:sldId id="265" r:id="rId4"/>
    <p:sldId id="266" r:id="rId5"/>
    <p:sldId id="267" r:id="rId6"/>
    <p:sldId id="268" r:id="rId7"/>
    <p:sldId id="269"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8" d="100"/>
          <a:sy n="88" d="100"/>
        </p:scale>
        <p:origin x="1291"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AFF1A-EF1D-445D-B370-3B7EE12D4287}" type="datetimeFigureOut">
              <a:rPr lang="sl-SI" smtClean="0"/>
              <a:t>23. 11. 2020</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3231-E506-4412-AC42-666E2AAA2325}" type="slidenum">
              <a:rPr lang="sl-SI" smtClean="0"/>
              <a:t>‹#›</a:t>
            </a:fld>
            <a:endParaRPr lang="sl-SI"/>
          </a:p>
        </p:txBody>
      </p:sp>
    </p:spTree>
    <p:extLst>
      <p:ext uri="{BB962C8B-B14F-4D97-AF65-F5344CB8AC3E}">
        <p14:creationId xmlns:p14="http://schemas.microsoft.com/office/powerpoint/2010/main" val="122353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notes"/>
          <p:cNvSpPr txBox="1">
            <a:spLocks noGrp="1"/>
          </p:cNvSpPr>
          <p:nvPr>
            <p:ph type="body" idx="1"/>
          </p:nvPr>
        </p:nvSpPr>
        <p:spPr>
          <a:xfrm>
            <a:off x="688817" y="4822269"/>
            <a:ext cx="5510530" cy="3945493"/>
          </a:xfrm>
          <a:prstGeom prst="rect">
            <a:avLst/>
          </a:prstGeom>
          <a:noFill/>
          <a:ln>
            <a:noFill/>
          </a:ln>
        </p:spPr>
        <p:txBody>
          <a:bodyPr spcFirstLastPara="1" wrap="square" lIns="92431" tIns="46203" rIns="92431" bIns="46203" anchor="t" anchorCtr="0">
            <a:noAutofit/>
          </a:bodyPr>
          <a:lstStyle/>
          <a:p>
            <a:pPr marL="0" indent="0"/>
            <a:endParaRPr/>
          </a:p>
        </p:txBody>
      </p:sp>
      <p:sp>
        <p:nvSpPr>
          <p:cNvPr id="273" name="Google Shape;273;p1:notes"/>
          <p:cNvSpPr txBox="1">
            <a:spLocks noGrp="1"/>
          </p:cNvSpPr>
          <p:nvPr>
            <p:ph type="sldNum" idx="12"/>
          </p:nvPr>
        </p:nvSpPr>
        <p:spPr>
          <a:xfrm>
            <a:off x="3901699" y="9517547"/>
            <a:ext cx="2984870" cy="502754"/>
          </a:xfrm>
          <a:prstGeom prst="rect">
            <a:avLst/>
          </a:prstGeom>
          <a:noFill/>
          <a:ln>
            <a:noFill/>
          </a:ln>
        </p:spPr>
        <p:txBody>
          <a:bodyPr spcFirstLastPara="1" wrap="square" lIns="92431" tIns="46203" rIns="92431" bIns="46203" anchor="b" anchorCtr="0">
            <a:noAutofit/>
          </a:bodyPr>
          <a:lstStyle/>
          <a:p>
            <a:pPr algn="r">
              <a:buSzPts val="1400"/>
            </a:pPr>
            <a:fld id="{00000000-1234-1234-1234-123412341234}" type="slidenum">
              <a:rPr lang="sl-SI"/>
              <a:pPr algn="r">
                <a:buSzPts val="1400"/>
              </a:pPr>
              <a:t>1</a:t>
            </a:fld>
            <a:endParaRPr/>
          </a:p>
        </p:txBody>
      </p:sp>
    </p:spTree>
    <p:extLst>
      <p:ext uri="{BB962C8B-B14F-4D97-AF65-F5344CB8AC3E}">
        <p14:creationId xmlns:p14="http://schemas.microsoft.com/office/powerpoint/2010/main" val="80551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a:xfrm>
            <a:off x="1371600" y="1143000"/>
            <a:ext cx="4114800" cy="3086100"/>
          </a:xfrm>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B8649DAF-093F-4482-AA38-346E9A2DEE94}" type="slidenum">
              <a:rPr lang="sl-SI" smtClean="0"/>
              <a:t>2</a:t>
            </a:fld>
            <a:endParaRPr lang="sl-SI" dirty="0"/>
          </a:p>
        </p:txBody>
      </p:sp>
    </p:spTree>
    <p:extLst>
      <p:ext uri="{BB962C8B-B14F-4D97-AF65-F5344CB8AC3E}">
        <p14:creationId xmlns:p14="http://schemas.microsoft.com/office/powerpoint/2010/main" val="4256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3</a:t>
            </a:fld>
            <a:endParaRPr lang="sl-SI" dirty="0"/>
          </a:p>
        </p:txBody>
      </p:sp>
    </p:spTree>
    <p:extLst>
      <p:ext uri="{BB962C8B-B14F-4D97-AF65-F5344CB8AC3E}">
        <p14:creationId xmlns:p14="http://schemas.microsoft.com/office/powerpoint/2010/main" val="142286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4</a:t>
            </a:fld>
            <a:endParaRPr lang="sl-SI" dirty="0"/>
          </a:p>
        </p:txBody>
      </p:sp>
    </p:spTree>
    <p:extLst>
      <p:ext uri="{BB962C8B-B14F-4D97-AF65-F5344CB8AC3E}">
        <p14:creationId xmlns:p14="http://schemas.microsoft.com/office/powerpoint/2010/main" val="146820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5</a:t>
            </a:fld>
            <a:endParaRPr lang="sl-SI" dirty="0"/>
          </a:p>
        </p:txBody>
      </p:sp>
    </p:spTree>
    <p:extLst>
      <p:ext uri="{BB962C8B-B14F-4D97-AF65-F5344CB8AC3E}">
        <p14:creationId xmlns:p14="http://schemas.microsoft.com/office/powerpoint/2010/main" val="407122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6</a:t>
            </a:fld>
            <a:endParaRPr lang="sl-SI" dirty="0"/>
          </a:p>
        </p:txBody>
      </p:sp>
    </p:spTree>
    <p:extLst>
      <p:ext uri="{BB962C8B-B14F-4D97-AF65-F5344CB8AC3E}">
        <p14:creationId xmlns:p14="http://schemas.microsoft.com/office/powerpoint/2010/main" val="116474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7</a:t>
            </a:fld>
            <a:endParaRPr lang="sl-SI" dirty="0"/>
          </a:p>
        </p:txBody>
      </p:sp>
    </p:spTree>
    <p:extLst>
      <p:ext uri="{BB962C8B-B14F-4D97-AF65-F5344CB8AC3E}">
        <p14:creationId xmlns:p14="http://schemas.microsoft.com/office/powerpoint/2010/main" val="167502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2: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2:notes"/>
          <p:cNvSpPr txBox="1">
            <a:spLocks noGrp="1"/>
          </p:cNvSpPr>
          <p:nvPr>
            <p:ph type="body" idx="1"/>
          </p:nvPr>
        </p:nvSpPr>
        <p:spPr>
          <a:xfrm>
            <a:off x="688817" y="4822269"/>
            <a:ext cx="5510530" cy="3945493"/>
          </a:xfrm>
          <a:prstGeom prst="rect">
            <a:avLst/>
          </a:prstGeom>
          <a:noFill/>
          <a:ln>
            <a:noFill/>
          </a:ln>
        </p:spPr>
        <p:txBody>
          <a:bodyPr spcFirstLastPara="1" wrap="square" lIns="92431" tIns="46203" rIns="92431" bIns="46203" anchor="t" anchorCtr="0">
            <a:noAutofit/>
          </a:bodyPr>
          <a:lstStyle/>
          <a:p>
            <a:pPr marL="0" indent="0"/>
            <a:endParaRPr/>
          </a:p>
        </p:txBody>
      </p:sp>
      <p:sp>
        <p:nvSpPr>
          <p:cNvPr id="537" name="Google Shape;537;p22:notes"/>
          <p:cNvSpPr txBox="1">
            <a:spLocks noGrp="1"/>
          </p:cNvSpPr>
          <p:nvPr>
            <p:ph type="sldNum" idx="12"/>
          </p:nvPr>
        </p:nvSpPr>
        <p:spPr>
          <a:xfrm>
            <a:off x="3901699" y="9517547"/>
            <a:ext cx="2984870" cy="502754"/>
          </a:xfrm>
          <a:prstGeom prst="rect">
            <a:avLst/>
          </a:prstGeom>
          <a:noFill/>
          <a:ln>
            <a:noFill/>
          </a:ln>
        </p:spPr>
        <p:txBody>
          <a:bodyPr spcFirstLastPara="1" wrap="square" lIns="92431" tIns="46203" rIns="92431" bIns="46203" anchor="b" anchorCtr="0">
            <a:noAutofit/>
          </a:bodyPr>
          <a:lstStyle/>
          <a:p>
            <a:pPr algn="r">
              <a:buSzPts val="1400"/>
            </a:pPr>
            <a:fld id="{00000000-1234-1234-1234-123412341234}" type="slidenum">
              <a:rPr lang="sl-SI"/>
              <a:pPr algn="r">
                <a:buSzPts val="1400"/>
              </a:pPr>
              <a:t>8</a:t>
            </a:fld>
            <a:endParaRPr/>
          </a:p>
        </p:txBody>
      </p:sp>
    </p:spTree>
    <p:extLst>
      <p:ext uri="{BB962C8B-B14F-4D97-AF65-F5344CB8AC3E}">
        <p14:creationId xmlns:p14="http://schemas.microsoft.com/office/powerpoint/2010/main" val="1917263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041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47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42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864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96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9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708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932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59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ni diapozitiv">
  <p:cSld name="1_Naslovni diapozitiv">
    <p:spTree>
      <p:nvGrpSpPr>
        <p:cNvPr id="1" name="Shape 23"/>
        <p:cNvGrpSpPr/>
        <p:nvPr/>
      </p:nvGrpSpPr>
      <p:grpSpPr>
        <a:xfrm>
          <a:off x="0" y="0"/>
          <a:ext cx="0" cy="0"/>
          <a:chOff x="0" y="0"/>
          <a:chExt cx="0" cy="0"/>
        </a:xfrm>
      </p:grpSpPr>
      <p:sp>
        <p:nvSpPr>
          <p:cNvPr id="24" name="Google Shape;24;p2"/>
          <p:cNvSpPr>
            <a:spLocks noGrp="1"/>
          </p:cNvSpPr>
          <p:nvPr>
            <p:ph type="pic" idx="2"/>
          </p:nvPr>
        </p:nvSpPr>
        <p:spPr>
          <a:xfrm>
            <a:off x="65036" y="86714"/>
            <a:ext cx="9013929" cy="6684572"/>
          </a:xfrm>
          <a:prstGeom prst="rect">
            <a:avLst/>
          </a:prstGeom>
          <a:solidFill>
            <a:srgbClr val="D8D8D8"/>
          </a:solidFill>
          <a:ln>
            <a:noFill/>
          </a:ln>
        </p:spPr>
        <p:txBody>
          <a:bodyPr spcFirstLastPara="1" wrap="square" lIns="360000" tIns="360000" rIns="0" bIns="0" anchor="t" anchorCtr="0"/>
          <a:lstStyle>
            <a:lvl1pPr marR="0" lvl="0" algn="l" rtl="0">
              <a:lnSpc>
                <a:spcPct val="90000"/>
              </a:lnSpc>
              <a:spcBef>
                <a:spcPts val="750"/>
              </a:spcBef>
              <a:spcAft>
                <a:spcPts val="0"/>
              </a:spcAft>
              <a:buClr>
                <a:srgbClr val="3F3F3F"/>
              </a:buClr>
              <a:buSzPts val="825"/>
              <a:buFont typeface="Arial"/>
              <a:buNone/>
              <a:defRPr sz="825" b="0" i="1" u="none" strike="noStrike" cap="none">
                <a:solidFill>
                  <a:srgbClr val="3F3F3F"/>
                </a:solidFill>
                <a:latin typeface="Times New Roman"/>
                <a:ea typeface="Times New Roman"/>
                <a:cs typeface="Times New Roman"/>
                <a:sym typeface="Times New Roman"/>
              </a:defRPr>
            </a:lvl1pPr>
            <a:lvl2pPr marR="0" lvl="1" algn="l" rtl="0">
              <a:lnSpc>
                <a:spcPct val="90000"/>
              </a:lnSpc>
              <a:spcBef>
                <a:spcPts val="375"/>
              </a:spcBef>
              <a:spcAft>
                <a:spcPts val="0"/>
              </a:spcAft>
              <a:buClr>
                <a:srgbClr val="3F3F3F"/>
              </a:buClr>
              <a:buSzPts val="1200"/>
              <a:buFont typeface="Arial"/>
              <a:buChar char="•"/>
              <a:defRPr sz="1200" b="0" i="0" u="none" strike="noStrike" cap="none">
                <a:solidFill>
                  <a:srgbClr val="3F3F3F"/>
                </a:solidFill>
                <a:latin typeface="Calibri"/>
                <a:ea typeface="Calibri"/>
                <a:cs typeface="Calibri"/>
                <a:sym typeface="Calibri"/>
              </a:defRPr>
            </a:lvl2pPr>
            <a:lvl3pPr marR="0" lvl="2"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3pPr>
            <a:lvl4pPr marR="0" lvl="3"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4pPr>
            <a:lvl5pPr marR="0" lvl="4"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ctrTitle"/>
          </p:nvPr>
        </p:nvSpPr>
        <p:spPr>
          <a:xfrm>
            <a:off x="0" y="1768422"/>
            <a:ext cx="5130000" cy="2387600"/>
          </a:xfrm>
          <a:prstGeom prst="rect">
            <a:avLst/>
          </a:prstGeom>
          <a:solidFill>
            <a:schemeClr val="dk1">
              <a:alpha val="80000"/>
            </a:schemeClr>
          </a:solidFill>
          <a:ln>
            <a:noFill/>
          </a:ln>
        </p:spPr>
        <p:txBody>
          <a:bodyPr spcFirstLastPara="1" wrap="square" lIns="432000" tIns="0" rIns="432000" bIns="144000" anchor="b" anchorCtr="0"/>
          <a:lstStyle>
            <a:lvl1pPr lvl="0" algn="l">
              <a:lnSpc>
                <a:spcPct val="90000"/>
              </a:lnSpc>
              <a:spcBef>
                <a:spcPts val="0"/>
              </a:spcBef>
              <a:spcAft>
                <a:spcPts val="0"/>
              </a:spcAft>
              <a:buClr>
                <a:schemeClr val="lt1"/>
              </a:buClr>
              <a:buSzPts val="3150"/>
              <a:buFont typeface="Rockwell"/>
              <a:buNone/>
              <a:defRPr sz="31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0" y="4153578"/>
            <a:ext cx="5130000" cy="936000"/>
          </a:xfrm>
          <a:prstGeom prst="rect">
            <a:avLst/>
          </a:prstGeom>
          <a:solidFill>
            <a:schemeClr val="dk1">
              <a:alpha val="89411"/>
            </a:schemeClr>
          </a:solidFill>
          <a:ln>
            <a:noFill/>
          </a:ln>
        </p:spPr>
        <p:txBody>
          <a:bodyPr spcFirstLastPara="1" wrap="square" lIns="432000" tIns="144000" rIns="0" bIns="0" anchor="t" anchorCtr="0"/>
          <a:lstStyle>
            <a:lvl1pPr lvl="0" algn="l">
              <a:lnSpc>
                <a:spcPct val="90000"/>
              </a:lnSpc>
              <a:spcBef>
                <a:spcPts val="750"/>
              </a:spcBef>
              <a:spcAft>
                <a:spcPts val="0"/>
              </a:spcAft>
              <a:buClr>
                <a:schemeClr val="lt1"/>
              </a:buClr>
              <a:buSzPts val="1575"/>
              <a:buNone/>
              <a:defRPr sz="1575">
                <a:solidFill>
                  <a:schemeClr val="lt1"/>
                </a:solidFill>
              </a:defRPr>
            </a:lvl1pPr>
            <a:lvl2pPr lvl="1" algn="ctr">
              <a:lnSpc>
                <a:spcPct val="90000"/>
              </a:lnSpc>
              <a:spcBef>
                <a:spcPts val="375"/>
              </a:spcBef>
              <a:spcAft>
                <a:spcPts val="0"/>
              </a:spcAft>
              <a:buClr>
                <a:srgbClr val="3F3F3F"/>
              </a:buClr>
              <a:buSzPts val="1500"/>
              <a:buNone/>
              <a:defRPr sz="1500"/>
            </a:lvl2pPr>
            <a:lvl3pPr lvl="2" algn="ctr">
              <a:lnSpc>
                <a:spcPct val="90000"/>
              </a:lnSpc>
              <a:spcBef>
                <a:spcPts val="375"/>
              </a:spcBef>
              <a:spcAft>
                <a:spcPts val="0"/>
              </a:spcAft>
              <a:buClr>
                <a:srgbClr val="3F3F3F"/>
              </a:buClr>
              <a:buSzPts val="1350"/>
              <a:buNone/>
              <a:defRPr sz="1350"/>
            </a:lvl3pPr>
            <a:lvl4pPr lvl="3" algn="ctr">
              <a:lnSpc>
                <a:spcPct val="90000"/>
              </a:lnSpc>
              <a:spcBef>
                <a:spcPts val="375"/>
              </a:spcBef>
              <a:spcAft>
                <a:spcPts val="0"/>
              </a:spcAft>
              <a:buClr>
                <a:srgbClr val="3F3F3F"/>
              </a:buClr>
              <a:buSzPts val="1200"/>
              <a:buNone/>
              <a:defRPr sz="1200"/>
            </a:lvl4pPr>
            <a:lvl5pPr lvl="4" algn="ctr">
              <a:lnSpc>
                <a:spcPct val="90000"/>
              </a:lnSpc>
              <a:spcBef>
                <a:spcPts val="375"/>
              </a:spcBef>
              <a:spcAft>
                <a:spcPts val="0"/>
              </a:spcAft>
              <a:buClr>
                <a:srgbClr val="3F3F3F"/>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424881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Naslovni diapozitiv">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474E1F0E-A827-4F38-BAAB-5D5831E0813A}"/>
              </a:ext>
            </a:extLst>
          </p:cNvPr>
          <p:cNvSpPr/>
          <p:nvPr userDrawn="1"/>
        </p:nvSpPr>
        <p:spPr>
          <a:xfrm>
            <a:off x="0" y="6771286"/>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9" name="Pravokotnik 8">
            <a:extLst>
              <a:ext uri="{FF2B5EF4-FFF2-40B4-BE49-F238E27FC236}">
                <a16:creationId xmlns:a16="http://schemas.microsoft.com/office/drawing/2014/main" id="{1B7D9229-CE8B-44FD-B1E6-2FE619F40B4F}"/>
              </a:ext>
            </a:extLst>
          </p:cNvPr>
          <p:cNvSpPr/>
          <p:nvPr userDrawn="1"/>
        </p:nvSpPr>
        <p:spPr>
          <a:xfrm>
            <a:off x="0" y="0"/>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10" name="Pravokotnik 9">
            <a:extLst>
              <a:ext uri="{FF2B5EF4-FFF2-40B4-BE49-F238E27FC236}">
                <a16:creationId xmlns:a16="http://schemas.microsoft.com/office/drawing/2014/main" id="{4683AF15-88E9-4D75-9D5E-7E4924887E91}"/>
              </a:ext>
            </a:extLst>
          </p:cNvPr>
          <p:cNvSpPr/>
          <p:nvPr userDrawn="1"/>
        </p:nvSpPr>
        <p:spPr>
          <a:xfrm rot="5400000">
            <a:off x="-3396481" y="3396482"/>
            <a:ext cx="6858001"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11" name="Pravokotnik 10">
            <a:extLst>
              <a:ext uri="{FF2B5EF4-FFF2-40B4-BE49-F238E27FC236}">
                <a16:creationId xmlns:a16="http://schemas.microsoft.com/office/drawing/2014/main" id="{D3B18E46-480F-48E8-9675-259D3D06A00D}"/>
              </a:ext>
            </a:extLst>
          </p:cNvPr>
          <p:cNvSpPr/>
          <p:nvPr userDrawn="1"/>
        </p:nvSpPr>
        <p:spPr>
          <a:xfrm rot="5400000">
            <a:off x="5682482" y="3396483"/>
            <a:ext cx="6858000"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5037" y="86714"/>
            <a:ext cx="4506964" cy="6684572"/>
          </a:xfrm>
          <a:solidFill>
            <a:schemeClr val="bg1">
              <a:lumMod val="85000"/>
            </a:schemeClr>
          </a:solidFill>
        </p:spPr>
        <p:txBody>
          <a:bodyPr lIns="0" tIns="0" rtlCol="0" anchor="ctr"/>
          <a:lstStyle>
            <a:lvl1pPr marL="0" indent="0" algn="ctr">
              <a:buNone/>
              <a:defRPr sz="825"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572001" y="86714"/>
            <a:ext cx="4506965" cy="4068402"/>
          </a:xfrm>
          <a:solidFill>
            <a:schemeClr val="tx1">
              <a:alpha val="80000"/>
            </a:schemeClr>
          </a:solidFill>
        </p:spPr>
        <p:txBody>
          <a:bodyPr lIns="288000" rIns="432000" bIns="144000" rtlCol="0" anchor="b"/>
          <a:lstStyle>
            <a:lvl1pPr algn="r">
              <a:defRPr sz="3150" spc="-113">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4572001" y="4152672"/>
            <a:ext cx="4506965" cy="1818422"/>
          </a:xfrm>
          <a:solidFill>
            <a:schemeClr val="bg1">
              <a:lumMod val="95000"/>
              <a:alpha val="80000"/>
            </a:schemeClr>
          </a:solidFill>
        </p:spPr>
        <p:txBody>
          <a:bodyPr lIns="288000" tIns="144000" rIns="432000" rtlCol="0"/>
          <a:lstStyle>
            <a:lvl1pPr marL="0" indent="0" algn="r">
              <a:buNone/>
              <a:defRPr sz="15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sl-SI" noProof="0" smtClean="0"/>
              <a:t>Kliknite, da uredite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sl-SI" sz="9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337967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420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elika slika in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000" y="3517901"/>
            <a:ext cx="4509000" cy="1409700"/>
          </a:xfrm>
          <a:solidFill>
            <a:schemeClr val="tx1"/>
          </a:solidFill>
        </p:spPr>
        <p:txBody>
          <a:bodyPr lIns="288000" rIns="432000" bIns="144000" rtlCol="0" anchor="b"/>
          <a:lstStyle>
            <a:lvl1pPr algn="r">
              <a:defRPr sz="3150" spc="-113">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63000" y="4927603"/>
            <a:ext cx="4509000" cy="1845743"/>
          </a:xfrm>
          <a:solidFill>
            <a:schemeClr val="tx1">
              <a:lumMod val="85000"/>
              <a:lumOff val="15000"/>
            </a:schemeClr>
          </a:solidFill>
        </p:spPr>
        <p:txBody>
          <a:bodyPr lIns="288000" tIns="144000" rIns="432000" rtlCol="0"/>
          <a:lstStyle>
            <a:lvl1pPr marL="0" indent="0" algn="r">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sl-SI" noProof="0" smtClean="0"/>
              <a:t>Kliknite, da uredite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sl-SI" sz="900" noProof="0" dirty="0">
              <a:solidFill>
                <a:schemeClr val="tx1">
                  <a:lumMod val="75000"/>
                  <a:lumOff val="25000"/>
                </a:schemeClr>
              </a:solidFill>
              <a:latin typeface="+mn-lt"/>
            </a:endParaRPr>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3000" y="86715"/>
            <a:ext cx="4506964" cy="3431187"/>
          </a:xfrm>
          <a:solidFill>
            <a:srgbClr val="333333"/>
          </a:solidFill>
        </p:spPr>
        <p:txBody>
          <a:bodyPr lIns="0" tIns="0" rtlCol="0" anchor="ctr"/>
          <a:lstStyle>
            <a:lvl1pPr marL="0" indent="0" algn="ctr">
              <a:buNone/>
              <a:defRPr sz="825"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16" name="Označba mesta za vsebino 2">
            <a:extLst>
              <a:ext uri="{FF2B5EF4-FFF2-40B4-BE49-F238E27FC236}">
                <a16:creationId xmlns:a16="http://schemas.microsoft.com/office/drawing/2014/main" id="{ED5F0C9D-A08F-4539-BA26-61D24BBE6E9A}"/>
              </a:ext>
            </a:extLst>
          </p:cNvPr>
          <p:cNvSpPr>
            <a:spLocks noGrp="1"/>
          </p:cNvSpPr>
          <p:nvPr>
            <p:ph idx="15"/>
          </p:nvPr>
        </p:nvSpPr>
        <p:spPr>
          <a:xfrm>
            <a:off x="4848226" y="1152000"/>
            <a:ext cx="3980775"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402924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lika slika in besedilo">
  <p:cSld name="1_Velika slika in besedilo">
    <p:spTree>
      <p:nvGrpSpPr>
        <p:cNvPr id="1" name="Shape 27"/>
        <p:cNvGrpSpPr/>
        <p:nvPr/>
      </p:nvGrpSpPr>
      <p:grpSpPr>
        <a:xfrm>
          <a:off x="0" y="0"/>
          <a:ext cx="0" cy="0"/>
          <a:chOff x="0" y="0"/>
          <a:chExt cx="0" cy="0"/>
        </a:xfrm>
      </p:grpSpPr>
      <p:sp>
        <p:nvSpPr>
          <p:cNvPr id="28" name="Google Shape;28;p3"/>
          <p:cNvSpPr txBox="1">
            <a:spLocks noGrp="1"/>
          </p:cNvSpPr>
          <p:nvPr>
            <p:ph type="ctrTitle"/>
          </p:nvPr>
        </p:nvSpPr>
        <p:spPr>
          <a:xfrm>
            <a:off x="63000" y="3517901"/>
            <a:ext cx="4509000" cy="1409700"/>
          </a:xfrm>
          <a:prstGeom prst="rect">
            <a:avLst/>
          </a:prstGeom>
          <a:solidFill>
            <a:schemeClr val="dk1"/>
          </a:solidFill>
          <a:ln>
            <a:noFill/>
          </a:ln>
        </p:spPr>
        <p:txBody>
          <a:bodyPr spcFirstLastPara="1" wrap="square" lIns="288000" tIns="0" rIns="432000" bIns="144000" anchor="b" anchorCtr="0"/>
          <a:lstStyle>
            <a:lvl1pPr lvl="0" algn="r">
              <a:lnSpc>
                <a:spcPct val="90000"/>
              </a:lnSpc>
              <a:spcBef>
                <a:spcPts val="0"/>
              </a:spcBef>
              <a:spcAft>
                <a:spcPts val="0"/>
              </a:spcAft>
              <a:buClr>
                <a:schemeClr val="lt1"/>
              </a:buClr>
              <a:buSzPts val="3150"/>
              <a:buFont typeface="Rockwell"/>
              <a:buNone/>
              <a:defRPr sz="31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ubTitle" idx="1"/>
          </p:nvPr>
        </p:nvSpPr>
        <p:spPr>
          <a:xfrm>
            <a:off x="63000" y="4927601"/>
            <a:ext cx="4509000" cy="1845743"/>
          </a:xfrm>
          <a:prstGeom prst="rect">
            <a:avLst/>
          </a:prstGeom>
          <a:solidFill>
            <a:srgbClr val="262626"/>
          </a:solidFill>
          <a:ln>
            <a:noFill/>
          </a:ln>
        </p:spPr>
        <p:txBody>
          <a:bodyPr spcFirstLastPara="1" wrap="square" lIns="288000" tIns="144000" rIns="432000" bIns="0" anchor="t" anchorCtr="0"/>
          <a:lstStyle>
            <a:lvl1pPr lvl="0" algn="r">
              <a:lnSpc>
                <a:spcPct val="90000"/>
              </a:lnSpc>
              <a:spcBef>
                <a:spcPts val="750"/>
              </a:spcBef>
              <a:spcAft>
                <a:spcPts val="0"/>
              </a:spcAft>
              <a:buClr>
                <a:schemeClr val="lt1"/>
              </a:buClr>
              <a:buSzPts val="1575"/>
              <a:buNone/>
              <a:defRPr sz="1575">
                <a:solidFill>
                  <a:schemeClr val="lt1"/>
                </a:solidFill>
              </a:defRPr>
            </a:lvl1pPr>
            <a:lvl2pPr lvl="1" algn="ctr">
              <a:lnSpc>
                <a:spcPct val="90000"/>
              </a:lnSpc>
              <a:spcBef>
                <a:spcPts val="375"/>
              </a:spcBef>
              <a:spcAft>
                <a:spcPts val="0"/>
              </a:spcAft>
              <a:buClr>
                <a:srgbClr val="3F3F3F"/>
              </a:buClr>
              <a:buSzPts val="1500"/>
              <a:buNone/>
              <a:defRPr sz="1500"/>
            </a:lvl2pPr>
            <a:lvl3pPr lvl="2" algn="ctr">
              <a:lnSpc>
                <a:spcPct val="90000"/>
              </a:lnSpc>
              <a:spcBef>
                <a:spcPts val="375"/>
              </a:spcBef>
              <a:spcAft>
                <a:spcPts val="0"/>
              </a:spcAft>
              <a:buClr>
                <a:srgbClr val="3F3F3F"/>
              </a:buClr>
              <a:buSzPts val="1350"/>
              <a:buNone/>
              <a:defRPr sz="1350"/>
            </a:lvl3pPr>
            <a:lvl4pPr lvl="3" algn="ctr">
              <a:lnSpc>
                <a:spcPct val="90000"/>
              </a:lnSpc>
              <a:spcBef>
                <a:spcPts val="375"/>
              </a:spcBef>
              <a:spcAft>
                <a:spcPts val="0"/>
              </a:spcAft>
              <a:buClr>
                <a:srgbClr val="3F3F3F"/>
              </a:buClr>
              <a:buSzPts val="1200"/>
              <a:buNone/>
              <a:defRPr sz="1200"/>
            </a:lvl4pPr>
            <a:lvl5pPr lvl="4" algn="ctr">
              <a:lnSpc>
                <a:spcPct val="90000"/>
              </a:lnSpc>
              <a:spcBef>
                <a:spcPts val="375"/>
              </a:spcBef>
              <a:spcAft>
                <a:spcPts val="0"/>
              </a:spcAft>
              <a:buClr>
                <a:srgbClr val="3F3F3F"/>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0" name="Google Shape;30;p3"/>
          <p:cNvSpPr>
            <a:spLocks noGrp="1"/>
          </p:cNvSpPr>
          <p:nvPr>
            <p:ph type="sldNum" idx="12"/>
          </p:nvPr>
        </p:nvSpPr>
        <p:spPr>
          <a:xfrm>
            <a:off x="8622277" y="6155190"/>
            <a:ext cx="324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sl-SI"/>
              <a:t>‹#›</a:t>
            </a:fld>
            <a:endParaRPr/>
          </a:p>
        </p:txBody>
      </p:sp>
      <p:sp>
        <p:nvSpPr>
          <p:cNvPr id="31" name="Google Shape;31;p3"/>
          <p:cNvSpPr txBox="1"/>
          <p:nvPr/>
        </p:nvSpPr>
        <p:spPr>
          <a:xfrm>
            <a:off x="4396468" y="661307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F3F3F"/>
              </a:solidFill>
              <a:latin typeface="Calibri"/>
              <a:ea typeface="Calibri"/>
              <a:cs typeface="Calibri"/>
              <a:sym typeface="Calibri"/>
            </a:endParaRPr>
          </a:p>
        </p:txBody>
      </p:sp>
      <p:sp>
        <p:nvSpPr>
          <p:cNvPr id="32" name="Google Shape;32;p3"/>
          <p:cNvSpPr>
            <a:spLocks noGrp="1"/>
          </p:cNvSpPr>
          <p:nvPr>
            <p:ph type="pic" idx="2"/>
          </p:nvPr>
        </p:nvSpPr>
        <p:spPr>
          <a:xfrm>
            <a:off x="63000" y="86715"/>
            <a:ext cx="4506964" cy="3431187"/>
          </a:xfrm>
          <a:prstGeom prst="rect">
            <a:avLst/>
          </a:prstGeom>
          <a:solidFill>
            <a:srgbClr val="333333"/>
          </a:solidFill>
          <a:ln>
            <a:noFill/>
          </a:ln>
        </p:spPr>
        <p:txBody>
          <a:bodyPr spcFirstLastPara="1" wrap="square" lIns="0" tIns="0" rIns="0" bIns="0" anchor="ctr" anchorCtr="0"/>
          <a:lstStyle>
            <a:lvl1pPr marR="0" lvl="0" algn="ctr" rtl="0">
              <a:lnSpc>
                <a:spcPct val="90000"/>
              </a:lnSpc>
              <a:spcBef>
                <a:spcPts val="750"/>
              </a:spcBef>
              <a:spcAft>
                <a:spcPts val="0"/>
              </a:spcAft>
              <a:buClr>
                <a:srgbClr val="D8D8D8"/>
              </a:buClr>
              <a:buSzPts val="825"/>
              <a:buFont typeface="Arial"/>
              <a:buNone/>
              <a:defRPr sz="825" b="0" i="1" u="none" strike="noStrike" cap="none">
                <a:solidFill>
                  <a:srgbClr val="D8D8D8"/>
                </a:solidFill>
                <a:latin typeface="Times New Roman"/>
                <a:ea typeface="Times New Roman"/>
                <a:cs typeface="Times New Roman"/>
                <a:sym typeface="Times New Roman"/>
              </a:defRPr>
            </a:lvl1pPr>
            <a:lvl2pPr marR="0" lvl="1" algn="l" rtl="0">
              <a:lnSpc>
                <a:spcPct val="90000"/>
              </a:lnSpc>
              <a:spcBef>
                <a:spcPts val="375"/>
              </a:spcBef>
              <a:spcAft>
                <a:spcPts val="0"/>
              </a:spcAft>
              <a:buClr>
                <a:srgbClr val="3F3F3F"/>
              </a:buClr>
              <a:buSzPts val="1200"/>
              <a:buFont typeface="Arial"/>
              <a:buChar char="•"/>
              <a:defRPr sz="1200" b="0" i="0" u="none" strike="noStrike" cap="none">
                <a:solidFill>
                  <a:srgbClr val="3F3F3F"/>
                </a:solidFill>
                <a:latin typeface="Calibri"/>
                <a:ea typeface="Calibri"/>
                <a:cs typeface="Calibri"/>
                <a:sym typeface="Calibri"/>
              </a:defRPr>
            </a:lvl2pPr>
            <a:lvl3pPr marR="0" lvl="2"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3pPr>
            <a:lvl4pPr marR="0" lvl="3"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4pPr>
            <a:lvl5pPr marR="0" lvl="4"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body" idx="3"/>
          </p:nvPr>
        </p:nvSpPr>
        <p:spPr>
          <a:xfrm>
            <a:off x="4848225" y="1152000"/>
            <a:ext cx="3980775" cy="4680000"/>
          </a:xfrm>
          <a:prstGeom prst="rect">
            <a:avLst/>
          </a:prstGeom>
          <a:noFill/>
          <a:ln>
            <a:noFill/>
          </a:ln>
        </p:spPr>
        <p:txBody>
          <a:bodyPr spcFirstLastPara="1" wrap="square" lIns="0" tIns="0" rIns="0" bIns="0" anchor="b" anchorCtr="0"/>
          <a:lstStyle>
            <a:lvl1pPr marL="457200" lvl="0" indent="-314325" algn="l">
              <a:lnSpc>
                <a:spcPct val="90000"/>
              </a:lnSpc>
              <a:spcBef>
                <a:spcPts val="750"/>
              </a:spcBef>
              <a:spcAft>
                <a:spcPts val="0"/>
              </a:spcAft>
              <a:buClr>
                <a:srgbClr val="3F3F3F"/>
              </a:buClr>
              <a:buSzPts val="1350"/>
              <a:buChar char="•"/>
              <a:defRPr>
                <a:solidFill>
                  <a:srgbClr val="3F3F3F"/>
                </a:solidFill>
              </a:defRPr>
            </a:lvl1pPr>
            <a:lvl2pPr marL="914400" lvl="1" indent="-304800" algn="l">
              <a:lnSpc>
                <a:spcPct val="90000"/>
              </a:lnSpc>
              <a:spcBef>
                <a:spcPts val="375"/>
              </a:spcBef>
              <a:spcAft>
                <a:spcPts val="0"/>
              </a:spcAft>
              <a:buClr>
                <a:srgbClr val="3F3F3F"/>
              </a:buClr>
              <a:buSzPts val="1200"/>
              <a:buChar char="•"/>
              <a:defRPr>
                <a:solidFill>
                  <a:srgbClr val="3F3F3F"/>
                </a:solidFill>
              </a:defRPr>
            </a:lvl2pPr>
            <a:lvl3pPr marL="1371600" lvl="2" indent="-295275" algn="l">
              <a:lnSpc>
                <a:spcPct val="90000"/>
              </a:lnSpc>
              <a:spcBef>
                <a:spcPts val="375"/>
              </a:spcBef>
              <a:spcAft>
                <a:spcPts val="0"/>
              </a:spcAft>
              <a:buClr>
                <a:srgbClr val="3F3F3F"/>
              </a:buClr>
              <a:buSzPts val="1050"/>
              <a:buChar char="•"/>
              <a:defRPr>
                <a:solidFill>
                  <a:srgbClr val="3F3F3F"/>
                </a:solidFill>
              </a:defRPr>
            </a:lvl3pPr>
            <a:lvl4pPr marL="1828800" lvl="3" indent="-295275" algn="l">
              <a:lnSpc>
                <a:spcPct val="90000"/>
              </a:lnSpc>
              <a:spcBef>
                <a:spcPts val="375"/>
              </a:spcBef>
              <a:spcAft>
                <a:spcPts val="0"/>
              </a:spcAft>
              <a:buClr>
                <a:srgbClr val="3F3F3F"/>
              </a:buClr>
              <a:buSzPts val="1050"/>
              <a:buChar char="•"/>
              <a:defRPr>
                <a:solidFill>
                  <a:srgbClr val="3F3F3F"/>
                </a:solidFill>
              </a:defRPr>
            </a:lvl4pPr>
            <a:lvl5pPr marL="2286000" lvl="4" indent="-295275" algn="l">
              <a:lnSpc>
                <a:spcPct val="90000"/>
              </a:lnSpc>
              <a:spcBef>
                <a:spcPts val="375"/>
              </a:spcBef>
              <a:spcAft>
                <a:spcPts val="0"/>
              </a:spcAft>
              <a:buClr>
                <a:srgbClr val="3F3F3F"/>
              </a:buClr>
              <a:buSzPts val="1050"/>
              <a:buChar char="•"/>
              <a:defRPr>
                <a:solidFill>
                  <a:srgbClr val="3F3F3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514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206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598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685331" y="3051013"/>
            <a:ext cx="3829520"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4629150" y="3051013"/>
            <a:ext cx="382905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765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11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368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280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76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11/23/2020</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8012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1032" name="Picture 8" descr="Nevarni odpadki - luce.s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3554" y="2938152"/>
            <a:ext cx="3805048" cy="3830585"/>
          </a:xfrm>
          <a:prstGeom prst="rect">
            <a:avLst/>
          </a:prstGeom>
          <a:noFill/>
          <a:extLst>
            <a:ext uri="{909E8E84-426E-40DD-AFC4-6F175D3DCCD1}">
              <a14:hiddenFill xmlns:a14="http://schemas.microsoft.com/office/drawing/2010/main">
                <a:solidFill>
                  <a:srgbClr val="FFFFFF"/>
                </a:solidFill>
              </a14:hiddenFill>
            </a:ext>
          </a:extLst>
        </p:spPr>
      </p:pic>
      <p:sp>
        <p:nvSpPr>
          <p:cNvPr id="275" name="Google Shape;275;p23"/>
          <p:cNvSpPr txBox="1">
            <a:spLocks noGrp="1"/>
          </p:cNvSpPr>
          <p:nvPr>
            <p:ph type="ctrTitle"/>
          </p:nvPr>
        </p:nvSpPr>
        <p:spPr>
          <a:xfrm>
            <a:off x="2" y="910527"/>
            <a:ext cx="9143998" cy="1606250"/>
          </a:xfrm>
          <a:prstGeom prst="rect">
            <a:avLst/>
          </a:prstGeom>
          <a:solidFill>
            <a:schemeClr val="tx1">
              <a:lumMod val="75000"/>
              <a:lumOff val="2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spcFirstLastPara="1" vert="horz" wrap="square" lIns="432000" tIns="0" rIns="432000" bIns="144000" rtlCol="0" anchor="b" anchorCtr="0">
            <a:noAutofit/>
          </a:bodyPr>
          <a:lstStyle/>
          <a:p>
            <a:pPr algn="ctr">
              <a:buSzPts val="3100"/>
            </a:pPr>
            <a:r>
              <a:rPr lang="sl-SI" sz="6000" dirty="0">
                <a:solidFill>
                  <a:schemeClr val="bg1"/>
                </a:solidFill>
              </a:rPr>
              <a:t>HAZARDOUS WASTE</a:t>
            </a:r>
            <a:endParaRPr sz="6000" dirty="0">
              <a:solidFill>
                <a:schemeClr val="bg1"/>
              </a:solidFill>
            </a:endParaRPr>
          </a:p>
        </p:txBody>
      </p:sp>
      <p:sp>
        <p:nvSpPr>
          <p:cNvPr id="19" name="Podnaslov 2"/>
          <p:cNvSpPr>
            <a:spLocks noGrp="1"/>
          </p:cNvSpPr>
          <p:nvPr>
            <p:ph type="subTitle" idx="1"/>
          </p:nvPr>
        </p:nvSpPr>
        <p:spPr>
          <a:xfrm>
            <a:off x="0" y="2672324"/>
            <a:ext cx="6453963" cy="878397"/>
          </a:xfrm>
          <a:solidFill>
            <a:schemeClr val="tx1">
              <a:lumMod val="75000"/>
              <a:lumOff val="25000"/>
              <a:alpha val="81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000" dirty="0">
                <a:solidFill>
                  <a:schemeClr val="bg1"/>
                </a:solidFill>
              </a:rPr>
              <a:t>SYMBOLS FOR LABELING OF HAZARDOUS SUBSTANCES</a:t>
            </a:r>
            <a:endParaRPr lang="sl-SI" sz="2000" dirty="0">
              <a:solidFill>
                <a:schemeClr val="bg1"/>
              </a:solidFill>
            </a:endParaRPr>
          </a:p>
        </p:txBody>
      </p:sp>
      <p:pic>
        <p:nvPicPr>
          <p:cNvPr id="1028" name="Picture 4" descr="Nevarni odpadki"/>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rot="21203627">
            <a:off x="511652" y="4117466"/>
            <a:ext cx="2363675" cy="17000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varni odpadki"/>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628048" flipH="1">
            <a:off x="2098835" y="4801109"/>
            <a:ext cx="2447039" cy="175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75955"/>
      </p:ext>
    </p:extLst>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naslov 6">
            <a:extLst>
              <a:ext uri="{FF2B5EF4-FFF2-40B4-BE49-F238E27FC236}">
                <a16:creationId xmlns:a16="http://schemas.microsoft.com/office/drawing/2014/main" id="{DA0FE6D5-D475-4CBB-A6C2-E3D991A36891}"/>
              </a:ext>
            </a:extLst>
          </p:cNvPr>
          <p:cNvSpPr>
            <a:spLocks noGrp="1"/>
          </p:cNvSpPr>
          <p:nvPr>
            <p:ph type="subTitle" idx="1"/>
          </p:nvPr>
        </p:nvSpPr>
        <p:spPr>
          <a:xfrm>
            <a:off x="230982" y="235131"/>
            <a:ext cx="4122108" cy="6512027"/>
          </a:xfrm>
          <a:solidFill>
            <a:schemeClr val="tx1">
              <a:lumMod val="50000"/>
              <a:lumOff val="50000"/>
              <a:alpha val="80000"/>
            </a:schemeClr>
          </a:solidFill>
        </p:spPr>
        <p:txBody>
          <a:bodyPr rtlCol="0">
            <a:normAutofit lnSpcReduction="10000"/>
          </a:bodyPr>
          <a:lstStyle/>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r>
              <a:rPr lang="en-US" altLang="sl-SI" sz="1800" dirty="0" smtClean="0"/>
              <a:t>old </a:t>
            </a:r>
            <a:r>
              <a:rPr lang="en-US" altLang="sl-SI" sz="1800" dirty="0"/>
              <a:t>automotive batteries,</a:t>
            </a:r>
          </a:p>
          <a:p>
            <a:pPr marL="285750" indent="-285750" algn="l">
              <a:lnSpc>
                <a:spcPct val="90000"/>
              </a:lnSpc>
              <a:buFont typeface="Arial" panose="020B0604020202020204" pitchFamily="34" charset="0"/>
              <a:buChar char="•"/>
            </a:pPr>
            <a:r>
              <a:rPr lang="en-US" altLang="sl-SI" sz="1800" dirty="0" smtClean="0"/>
              <a:t>batteries</a:t>
            </a:r>
            <a:r>
              <a:rPr lang="en-US" altLang="sl-SI" sz="1800" dirty="0"/>
              <a:t>,</a:t>
            </a:r>
          </a:p>
          <a:p>
            <a:pPr marL="285750" indent="-285750" algn="l">
              <a:lnSpc>
                <a:spcPct val="90000"/>
              </a:lnSpc>
              <a:buFont typeface="Arial" panose="020B0604020202020204" pitchFamily="34" charset="0"/>
              <a:buChar char="•"/>
            </a:pPr>
            <a:r>
              <a:rPr lang="en-US" altLang="sl-SI" sz="1800" dirty="0" smtClean="0"/>
              <a:t>paints </a:t>
            </a:r>
            <a:r>
              <a:rPr lang="en-US" altLang="sl-SI" sz="1800" dirty="0"/>
              <a:t>and solvents,</a:t>
            </a:r>
          </a:p>
          <a:p>
            <a:pPr marL="285750" indent="-285750" algn="l">
              <a:lnSpc>
                <a:spcPct val="90000"/>
              </a:lnSpc>
              <a:buFont typeface="Arial" panose="020B0604020202020204" pitchFamily="34" charset="0"/>
              <a:buChar char="•"/>
            </a:pPr>
            <a:r>
              <a:rPr lang="en-US" altLang="sl-SI" sz="1800" dirty="0" smtClean="0"/>
              <a:t>chemicals</a:t>
            </a:r>
            <a:r>
              <a:rPr lang="en-US" altLang="sl-SI" sz="1800" dirty="0"/>
              <a:t>,</a:t>
            </a:r>
          </a:p>
          <a:p>
            <a:pPr marL="285750" indent="-285750" algn="l">
              <a:lnSpc>
                <a:spcPct val="90000"/>
              </a:lnSpc>
              <a:buFont typeface="Arial" panose="020B0604020202020204" pitchFamily="34" charset="0"/>
              <a:buChar char="•"/>
            </a:pPr>
            <a:r>
              <a:rPr lang="en-US" altLang="sl-SI" sz="1800" dirty="0" smtClean="0"/>
              <a:t>oils </a:t>
            </a:r>
            <a:r>
              <a:rPr lang="en-US" altLang="sl-SI" sz="1800" dirty="0"/>
              <a:t>and grease,</a:t>
            </a:r>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r>
              <a:rPr lang="en-US" altLang="sl-SI" sz="1800" dirty="0" smtClean="0"/>
              <a:t>pesticides </a:t>
            </a:r>
            <a:r>
              <a:rPr lang="en-US" altLang="sl-SI" sz="1800" dirty="0"/>
              <a:t>(agents used to spray plants),</a:t>
            </a:r>
          </a:p>
          <a:p>
            <a:pPr marL="285750" indent="-285750" algn="l">
              <a:lnSpc>
                <a:spcPct val="90000"/>
              </a:lnSpc>
              <a:buFont typeface="Arial" panose="020B0604020202020204" pitchFamily="34" charset="0"/>
              <a:buChar char="•"/>
            </a:pPr>
            <a:r>
              <a:rPr lang="en-US" altLang="sl-SI" sz="1800" dirty="0" smtClean="0"/>
              <a:t>detergents </a:t>
            </a:r>
            <a:r>
              <a:rPr lang="en-US" altLang="sl-SI" sz="1800" dirty="0"/>
              <a:t>and cosmetics containing dangerous substances,</a:t>
            </a:r>
          </a:p>
          <a:p>
            <a:pPr marL="285750" indent="-285750" algn="l">
              <a:lnSpc>
                <a:spcPct val="90000"/>
              </a:lnSpc>
              <a:buFont typeface="Arial" panose="020B0604020202020204" pitchFamily="34" charset="0"/>
              <a:buChar char="•"/>
            </a:pPr>
            <a:r>
              <a:rPr lang="en-US" altLang="sl-SI" sz="1800" dirty="0" smtClean="0"/>
              <a:t>medicines</a:t>
            </a:r>
            <a:r>
              <a:rPr lang="en-US" altLang="sl-SI" sz="1800" dirty="0"/>
              <a:t>,</a:t>
            </a:r>
          </a:p>
          <a:p>
            <a:pPr marL="285750" indent="-285750" algn="l">
              <a:lnSpc>
                <a:spcPct val="90000"/>
              </a:lnSpc>
              <a:buFont typeface="Arial" panose="020B0604020202020204" pitchFamily="34" charset="0"/>
              <a:buChar char="•"/>
            </a:pPr>
            <a:r>
              <a:rPr lang="en-US" altLang="sl-SI" sz="1800" dirty="0" smtClean="0"/>
              <a:t>neon </a:t>
            </a:r>
            <a:r>
              <a:rPr lang="en-US" altLang="sl-SI" sz="1800" dirty="0"/>
              <a:t>tubes (neon bulbs).</a:t>
            </a:r>
          </a:p>
        </p:txBody>
      </p:sp>
      <p:sp>
        <p:nvSpPr>
          <p:cNvPr id="6" name="Naslov 5">
            <a:extLst>
              <a:ext uri="{FF2B5EF4-FFF2-40B4-BE49-F238E27FC236}">
                <a16:creationId xmlns:a16="http://schemas.microsoft.com/office/drawing/2014/main" id="{2E3EA56B-BEB0-4656-A20B-D15F03B7ACA1}"/>
              </a:ext>
            </a:extLst>
          </p:cNvPr>
          <p:cNvSpPr>
            <a:spLocks noGrp="1"/>
          </p:cNvSpPr>
          <p:nvPr>
            <p:ph type="ctrTitle"/>
          </p:nvPr>
        </p:nvSpPr>
        <p:spPr>
          <a:xfrm>
            <a:off x="0" y="3199622"/>
            <a:ext cx="9144001" cy="819619"/>
          </a:xfrm>
        </p:spPr>
        <p:txBody>
          <a:bodyPr rtlCol="0"/>
          <a:lstStyle/>
          <a:p>
            <a:pPr algn="l"/>
            <a:r>
              <a:rPr lang="sl-SI" dirty="0" smtClean="0"/>
              <a:t> </a:t>
            </a:r>
            <a:r>
              <a:rPr lang="sl-SI" dirty="0"/>
              <a:t>WHAT IS HAZARDOUS </a:t>
            </a:r>
            <a:r>
              <a:rPr lang="sl-SI" dirty="0" smtClean="0"/>
              <a:t>WASTE?</a:t>
            </a:r>
            <a:endParaRPr lang="sl-SI" dirty="0"/>
          </a:p>
        </p:txBody>
      </p:sp>
      <p:sp>
        <p:nvSpPr>
          <p:cNvPr id="5" name="Označba mesta za številko diapozitiva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sl-SI" smtClean="0"/>
              <a:pPr rtl="0"/>
              <a:t>2</a:t>
            </a:fld>
            <a:endParaRPr lang="sl-SI" dirty="0"/>
          </a:p>
        </p:txBody>
      </p:sp>
      <p:sp>
        <p:nvSpPr>
          <p:cNvPr id="2" name="AutoShape 2" descr="File:Boletus edulis steinpilz.jpg"/>
          <p:cNvSpPr>
            <a:spLocks noChangeAspect="1" noChangeArrowheads="1"/>
          </p:cNvSpPr>
          <p:nvPr/>
        </p:nvSpPr>
        <p:spPr bwMode="auto">
          <a:xfrm>
            <a:off x="116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sp>
        <p:nvSpPr>
          <p:cNvPr id="4" name="Pravokotnik 3"/>
          <p:cNvSpPr/>
          <p:nvPr/>
        </p:nvSpPr>
        <p:spPr>
          <a:xfrm>
            <a:off x="6769331" y="5571087"/>
            <a:ext cx="1713635" cy="226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l-SI" sz="1350"/>
          </a:p>
        </p:txBody>
      </p:sp>
      <p:sp>
        <p:nvSpPr>
          <p:cNvPr id="9" name="Pravokotnik 8"/>
          <p:cNvSpPr/>
          <p:nvPr/>
        </p:nvSpPr>
        <p:spPr>
          <a:xfrm>
            <a:off x="6705600" y="6248402"/>
            <a:ext cx="1777364" cy="169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054" name="Picture 6" descr="HHW Collection Event (Pacifica) – Flows to 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391" y="4162852"/>
            <a:ext cx="4676610" cy="24295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usehold Hazardous Waste | Mesquite, TX - Official Website"/>
          <p:cNvPicPr>
            <a:picLocks noChangeAspect="1" noChangeArrowheads="1"/>
          </p:cNvPicPr>
          <p:nvPr/>
        </p:nvPicPr>
        <p:blipFill>
          <a:blip r:embed="rId4">
            <a:clrChange>
              <a:clrFrom>
                <a:srgbClr val="FCF79C"/>
              </a:clrFrom>
              <a:clrTo>
                <a:srgbClr val="FCF79C">
                  <a:alpha val="0"/>
                </a:srgbClr>
              </a:clrTo>
            </a:clrChange>
            <a:extLst>
              <a:ext uri="{28A0092B-C50C-407E-A947-70E740481C1C}">
                <a14:useLocalDpi xmlns:a14="http://schemas.microsoft.com/office/drawing/2010/main" val="0"/>
              </a:ext>
            </a:extLst>
          </a:blip>
          <a:srcRect/>
          <a:stretch>
            <a:fillRect/>
          </a:stretch>
        </p:blipFill>
        <p:spPr bwMode="auto">
          <a:xfrm>
            <a:off x="4676215" y="235131"/>
            <a:ext cx="4175685" cy="277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3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0" y="5491285"/>
            <a:ext cx="9143999" cy="766010"/>
          </a:xfrm>
        </p:spPr>
        <p:txBody>
          <a:bodyPr rtlCol="0"/>
          <a:lstStyle/>
          <a:p>
            <a:pPr algn="l"/>
            <a:r>
              <a:rPr lang="sl-SI" dirty="0"/>
              <a:t>PRODUCTS CONTAINING HAZARDOUS SUBSTANCES</a:t>
            </a: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3</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7698376" y="5663757"/>
            <a:ext cx="1833689" cy="13188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OMLADANSKA AKCIJA ZBIRANJA NEVARNIH ODPADKOV | Ksp sez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31" y="150994"/>
            <a:ext cx="8859021" cy="21306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bčina Komenda » » Akcija – kateri nevarni odpadki"/>
          <p:cNvPicPr>
            <a:picLocks noChangeAspect="1" noChangeArrowheads="1"/>
          </p:cNvPicPr>
          <p:nvPr/>
        </p:nvPicPr>
        <p:blipFill rotWithShape="1">
          <a:blip r:embed="rId5">
            <a:extLst>
              <a:ext uri="{28A0092B-C50C-407E-A947-70E740481C1C}">
                <a14:useLocalDpi xmlns:a14="http://schemas.microsoft.com/office/drawing/2010/main" val="0"/>
              </a:ext>
            </a:extLst>
          </a:blip>
          <a:srcRect l="14715" t="10791" r="841" b="40183"/>
          <a:stretch/>
        </p:blipFill>
        <p:spPr bwMode="auto">
          <a:xfrm>
            <a:off x="112031" y="2407828"/>
            <a:ext cx="8897115" cy="25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457730"/>
            <a:ext cx="9143999" cy="766010"/>
          </a:xfrm>
        </p:spPr>
        <p:txBody>
          <a:bodyPr rtlCol="0"/>
          <a:lstStyle/>
          <a:p>
            <a:pPr algn="l"/>
            <a:r>
              <a:rPr lang="en-US" dirty="0"/>
              <a:t>WHERE DO WE DISPOSE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4</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5778007" y="4598570"/>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370114" y="1640088"/>
            <a:ext cx="8251372" cy="2462213"/>
          </a:xfrm>
          <a:prstGeom prst="rect">
            <a:avLst/>
          </a:prstGeom>
          <a:noFill/>
        </p:spPr>
        <p:txBody>
          <a:bodyPr wrap="square">
            <a:spAutoFit/>
          </a:bodyPr>
          <a:lstStyle/>
          <a:p>
            <a:pPr marL="342900" indent="-342900" algn="just">
              <a:buFont typeface="Arial" panose="020B0604020202020204" pitchFamily="34" charset="0"/>
              <a:buChar char="•"/>
            </a:pPr>
            <a:r>
              <a:rPr lang="en-US" altLang="sl-SI" sz="2200" dirty="0" smtClean="0"/>
              <a:t>Hazardous </a:t>
            </a:r>
            <a:r>
              <a:rPr lang="en-US" altLang="sl-SI" sz="2200" dirty="0"/>
              <a:t>waste is disposed in special containers, which are placed according to a schedule by the municipal service that takes care of waste management of a place</a:t>
            </a:r>
            <a:r>
              <a:rPr lang="en-US" altLang="sl-SI" sz="2200" dirty="0" smtClean="0"/>
              <a:t>.</a:t>
            </a:r>
            <a:endParaRPr lang="sl-SI" altLang="sl-SI" sz="2200" dirty="0" smtClean="0"/>
          </a:p>
          <a:p>
            <a:pPr algn="just"/>
            <a:endParaRPr lang="en-US" altLang="sl-SI" sz="2200" dirty="0"/>
          </a:p>
          <a:p>
            <a:pPr marL="342900" indent="-342900" algn="just">
              <a:buFont typeface="Arial" panose="020B0604020202020204" pitchFamily="34" charset="0"/>
              <a:buChar char="•"/>
            </a:pPr>
            <a:r>
              <a:rPr lang="en-US" altLang="sl-SI" sz="2200" dirty="0" smtClean="0"/>
              <a:t>Where </a:t>
            </a:r>
            <a:r>
              <a:rPr lang="en-US" altLang="sl-SI" sz="2200" dirty="0"/>
              <a:t>we buy batteries or light bulbs, the store must have a special box where we can dispose used and unusable batteries or light bulbs.</a:t>
            </a:r>
          </a:p>
        </p:txBody>
      </p:sp>
      <p:pic>
        <p:nvPicPr>
          <p:cNvPr id="4098" name="Picture 2" descr="Zbiranje nevarnih odpadkov v Dramljah in na Žepini – poprav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15" y="4369549"/>
            <a:ext cx="4461002" cy="23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6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457730"/>
            <a:ext cx="9143999" cy="766010"/>
          </a:xfrm>
        </p:spPr>
        <p:txBody>
          <a:bodyPr rtlCol="0">
            <a:normAutofit fontScale="90000"/>
          </a:bodyPr>
          <a:lstStyle/>
          <a:p>
            <a:pPr algn="l"/>
            <a:r>
              <a:rPr lang="sl-SI" dirty="0" smtClean="0"/>
              <a:t> </a:t>
            </a:r>
            <a:r>
              <a:rPr lang="en-US" dirty="0"/>
              <a:t>HOW CAN I REDUCE THE AMOUNT OF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5</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5778007" y="4598570"/>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370114" y="1454566"/>
            <a:ext cx="8251372" cy="2246769"/>
          </a:xfrm>
          <a:prstGeom prst="rect">
            <a:avLst/>
          </a:prstGeom>
        </p:spPr>
        <p:txBody>
          <a:bodyPr wrap="square">
            <a:spAutoFit/>
          </a:bodyPr>
          <a:lstStyle/>
          <a:p>
            <a:pPr marL="342900" indent="-342900">
              <a:buFont typeface="Arial" panose="020B0604020202020204" pitchFamily="34" charset="0"/>
              <a:buChar char="•"/>
            </a:pPr>
            <a:r>
              <a:rPr lang="en-US" altLang="sl-SI" sz="2000" dirty="0" smtClean="0"/>
              <a:t>The </a:t>
            </a:r>
            <a:r>
              <a:rPr lang="en-US" altLang="sl-SI" sz="2000" dirty="0"/>
              <a:t>amount of hazardous waste can already be reduced by shopping, as we can give preference among similar products to those that are not dangerous for the environment or contain less environmentally hazardous substances</a:t>
            </a:r>
            <a:r>
              <a:rPr lang="en-US" altLang="sl-SI" sz="2000" dirty="0" smtClean="0"/>
              <a:t>.</a:t>
            </a:r>
            <a:endParaRPr lang="sl-SI" altLang="sl-SI" sz="2000" dirty="0" smtClean="0"/>
          </a:p>
          <a:p>
            <a:endParaRPr lang="en-US" altLang="sl-SI" sz="2000" dirty="0"/>
          </a:p>
          <a:p>
            <a:pPr marL="342900" indent="-342900">
              <a:buFont typeface="Arial" panose="020B0604020202020204" pitchFamily="34" charset="0"/>
              <a:buChar char="•"/>
            </a:pPr>
            <a:r>
              <a:rPr lang="en-US" altLang="sl-SI" sz="2000" dirty="0" smtClean="0"/>
              <a:t>Symbols </a:t>
            </a:r>
            <a:r>
              <a:rPr lang="en-US" altLang="sl-SI" sz="2000" dirty="0"/>
              <a:t>of hazardous substances can be found on their packaging and are </a:t>
            </a:r>
            <a:r>
              <a:rPr lang="sl-SI" altLang="sl-SI" sz="2000" dirty="0" err="1" smtClean="0"/>
              <a:t>of</a:t>
            </a:r>
            <a:r>
              <a:rPr lang="en-US" altLang="sl-SI" sz="2000" dirty="0" smtClean="0"/>
              <a:t> </a:t>
            </a:r>
            <a:r>
              <a:rPr lang="en-US" altLang="sl-SI" sz="2000" dirty="0"/>
              <a:t>great help in identifying hazardous waste.</a:t>
            </a:r>
          </a:p>
        </p:txBody>
      </p:sp>
      <p:pic>
        <p:nvPicPr>
          <p:cNvPr id="5122" name="Picture 2" descr="NEVARNI ODPADKI | Komunalno stanovanjska družba Ajdovščina d.o.o."/>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1325311" y="3921244"/>
            <a:ext cx="3577615" cy="26832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8170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531459"/>
            <a:ext cx="9143999" cy="766010"/>
          </a:xfrm>
        </p:spPr>
        <p:txBody>
          <a:bodyPr rtlCol="0">
            <a:normAutofit/>
          </a:bodyPr>
          <a:lstStyle/>
          <a:p>
            <a:pPr algn="l"/>
            <a:r>
              <a:rPr lang="sl-SI" dirty="0" smtClean="0"/>
              <a:t> </a:t>
            </a:r>
            <a:r>
              <a:rPr lang="sl-SI" dirty="0"/>
              <a:t>LABELS FOR HAZARDOUS WASTE</a:t>
            </a: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6</a:t>
            </a:fld>
            <a:endParaRPr lang="sl-SI" dirty="0"/>
          </a:p>
        </p:txBody>
      </p:sp>
      <p:pic>
        <p:nvPicPr>
          <p:cNvPr id="8"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718920" flipH="1">
            <a:off x="6980719" y="2583630"/>
            <a:ext cx="2162794" cy="155554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ow to Dispose Household Hazardous Waste – Philadelphia Dumpster Rental B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06" y="1709693"/>
            <a:ext cx="6584860" cy="468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9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531459"/>
            <a:ext cx="9143999" cy="766010"/>
          </a:xfrm>
        </p:spPr>
        <p:txBody>
          <a:bodyPr rtlCol="0">
            <a:normAutofit/>
          </a:bodyPr>
          <a:lstStyle/>
          <a:p>
            <a:pPr algn="l"/>
            <a:r>
              <a:rPr lang="sl-SI" dirty="0" smtClean="0"/>
              <a:t> </a:t>
            </a:r>
            <a:r>
              <a:rPr lang="en-US" dirty="0">
                <a:solidFill>
                  <a:srgbClr val="C00000"/>
                </a:solidFill>
              </a:rPr>
              <a:t>WHAT IS DONE WITH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7</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0881080">
            <a:off x="88467" y="4116135"/>
            <a:ext cx="2599637" cy="1869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718920" flipH="1">
            <a:off x="1806599" y="4948406"/>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409302" y="1665381"/>
            <a:ext cx="7663543"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sl-SI" sz="2400" dirty="0" smtClean="0"/>
              <a:t>Some </a:t>
            </a:r>
            <a:r>
              <a:rPr lang="en-US" altLang="sl-SI" sz="2400" dirty="0"/>
              <a:t>waste is processed (oils and thinners),</a:t>
            </a:r>
          </a:p>
          <a:p>
            <a:pPr marL="285750" indent="-285750">
              <a:lnSpc>
                <a:spcPct val="150000"/>
              </a:lnSpc>
              <a:buFont typeface="Arial" panose="020B0604020202020204" pitchFamily="34" charset="0"/>
              <a:buChar char="•"/>
            </a:pPr>
            <a:r>
              <a:rPr lang="en-US" altLang="sl-SI" sz="2400" dirty="0" smtClean="0"/>
              <a:t>some </a:t>
            </a:r>
            <a:r>
              <a:rPr lang="en-US" altLang="sl-SI" sz="2400" dirty="0"/>
              <a:t>is burned (medicines, plant protection products),</a:t>
            </a:r>
          </a:p>
          <a:p>
            <a:pPr marL="285750" indent="-285750">
              <a:lnSpc>
                <a:spcPct val="150000"/>
              </a:lnSpc>
              <a:buFont typeface="Arial" panose="020B0604020202020204" pitchFamily="34" charset="0"/>
              <a:buChar char="•"/>
            </a:pPr>
            <a:r>
              <a:rPr lang="en-US" altLang="sl-SI" sz="2400" dirty="0" smtClean="0"/>
              <a:t>acids </a:t>
            </a:r>
            <a:r>
              <a:rPr lang="en-US" altLang="sl-SI" sz="2400" dirty="0"/>
              <a:t>are neutralized,</a:t>
            </a:r>
          </a:p>
          <a:p>
            <a:pPr marL="285750" indent="-285750">
              <a:lnSpc>
                <a:spcPct val="150000"/>
              </a:lnSpc>
              <a:buFont typeface="Arial" panose="020B0604020202020204" pitchFamily="34" charset="0"/>
              <a:buChar char="•"/>
            </a:pPr>
            <a:r>
              <a:rPr lang="en-US" altLang="sl-SI" sz="2400" dirty="0" smtClean="0"/>
              <a:t>batteries </a:t>
            </a:r>
            <a:r>
              <a:rPr lang="en-US" altLang="sl-SI" sz="2400" dirty="0"/>
              <a:t>are recycled.</a:t>
            </a:r>
          </a:p>
        </p:txBody>
      </p:sp>
      <p:pic>
        <p:nvPicPr>
          <p:cNvPr id="6146" name="Picture 2" descr="China Garbage Recycling Plant Environment Protection Hazardous Waste  Disposal Incinerators - China Pyrolysis Plant, Medical Waste Inci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895" y="3137371"/>
            <a:ext cx="3459950" cy="345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2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ctrTitle"/>
          </p:nvPr>
        </p:nvSpPr>
        <p:spPr>
          <a:xfrm>
            <a:off x="0" y="3643990"/>
            <a:ext cx="4655127" cy="1066555"/>
          </a:xfrm>
          <a:prstGeom prst="rect">
            <a:avLst/>
          </a:prstGeom>
          <a:solidFill>
            <a:schemeClr val="dk1"/>
          </a:solidFill>
          <a:ln>
            <a:noFill/>
          </a:ln>
        </p:spPr>
        <p:txBody>
          <a:bodyPr spcFirstLastPara="1" wrap="square" lIns="288000" tIns="0" rIns="432000" bIns="144000" anchor="b" anchorCtr="0">
            <a:noAutofit/>
          </a:bodyPr>
          <a:lstStyle/>
          <a:p>
            <a:pPr marL="0" lvl="0" indent="0" algn="r" rtl="0">
              <a:lnSpc>
                <a:spcPct val="90000"/>
              </a:lnSpc>
              <a:spcBef>
                <a:spcPts val="0"/>
              </a:spcBef>
              <a:spcAft>
                <a:spcPts val="0"/>
              </a:spcAft>
              <a:buClr>
                <a:schemeClr val="lt1"/>
              </a:buClr>
              <a:buSzPts val="3100"/>
              <a:buFont typeface="Rockwell"/>
              <a:buNone/>
            </a:pPr>
            <a:r>
              <a:rPr lang="sl-SI" dirty="0"/>
              <a:t>    </a:t>
            </a:r>
            <a:r>
              <a:rPr lang="sl-SI" dirty="0" smtClean="0"/>
              <a:t>WRITTEN BY:</a:t>
            </a:r>
            <a:endParaRPr dirty="0"/>
          </a:p>
        </p:txBody>
      </p:sp>
      <p:sp>
        <p:nvSpPr>
          <p:cNvPr id="540" name="Google Shape;540;p44"/>
          <p:cNvSpPr txBox="1">
            <a:spLocks noGrp="1"/>
          </p:cNvSpPr>
          <p:nvPr>
            <p:ph type="subTitle" idx="1"/>
          </p:nvPr>
        </p:nvSpPr>
        <p:spPr>
          <a:xfrm>
            <a:off x="1" y="4771798"/>
            <a:ext cx="4655126" cy="2056821"/>
          </a:xfrm>
          <a:prstGeom prst="rect">
            <a:avLst/>
          </a:prstGeom>
          <a:solidFill>
            <a:srgbClr val="262626"/>
          </a:solidFill>
          <a:ln>
            <a:noFill/>
          </a:ln>
        </p:spPr>
        <p:txBody>
          <a:bodyPr spcFirstLastPara="1" wrap="square" lIns="288000" tIns="144000" rIns="432000" bIns="0" anchor="t" anchorCtr="0">
            <a:noAutofit/>
          </a:bodyPr>
          <a:lstStyle/>
          <a:p>
            <a:pPr marL="0" lvl="0" indent="0" algn="r" rtl="0">
              <a:lnSpc>
                <a:spcPct val="150000"/>
              </a:lnSpc>
              <a:spcBef>
                <a:spcPts val="0"/>
              </a:spcBef>
              <a:spcAft>
                <a:spcPts val="0"/>
              </a:spcAft>
              <a:buSzPts val="1500"/>
              <a:buNone/>
            </a:pPr>
            <a:r>
              <a:rPr lang="sl-SI" sz="1800" dirty="0" err="1" smtClean="0"/>
              <a:t>Teachers</a:t>
            </a:r>
            <a:r>
              <a:rPr lang="sl-SI" sz="1800" dirty="0" smtClean="0"/>
              <a:t> </a:t>
            </a:r>
            <a:r>
              <a:rPr lang="sl-SI" sz="1800" dirty="0" err="1" smtClean="0"/>
              <a:t>of</a:t>
            </a:r>
            <a:r>
              <a:rPr lang="sl-SI" sz="1800" dirty="0" smtClean="0"/>
              <a:t> </a:t>
            </a:r>
          </a:p>
          <a:p>
            <a:pPr marL="0" lvl="0" indent="0" algn="r" rtl="0">
              <a:lnSpc>
                <a:spcPct val="150000"/>
              </a:lnSpc>
              <a:spcBef>
                <a:spcPts val="0"/>
              </a:spcBef>
              <a:spcAft>
                <a:spcPts val="0"/>
              </a:spcAft>
              <a:buSzPts val="1500"/>
              <a:buNone/>
            </a:pPr>
            <a:r>
              <a:rPr lang="sl-SI" sz="1800" dirty="0" smtClean="0"/>
              <a:t>OŠ </a:t>
            </a:r>
            <a:r>
              <a:rPr lang="sl-SI" sz="1800" dirty="0"/>
              <a:t>Cvetka Golarja Škofja Loka:</a:t>
            </a:r>
            <a:endParaRPr sz="1800" dirty="0"/>
          </a:p>
          <a:p>
            <a:pPr marL="0" lvl="0" indent="0" algn="r" rtl="0">
              <a:lnSpc>
                <a:spcPct val="150000"/>
              </a:lnSpc>
              <a:spcBef>
                <a:spcPts val="0"/>
              </a:spcBef>
              <a:spcAft>
                <a:spcPts val="0"/>
              </a:spcAft>
              <a:buSzPts val="1500"/>
              <a:buNone/>
            </a:pPr>
            <a:r>
              <a:rPr lang="sl-SI" sz="1800" dirty="0" smtClean="0"/>
              <a:t>MAJDA OVSENEK, Jerneja </a:t>
            </a:r>
            <a:r>
              <a:rPr lang="sl-SI" sz="1800" dirty="0"/>
              <a:t>Bokal </a:t>
            </a:r>
            <a:endParaRPr lang="sl-SI" sz="1800" dirty="0" smtClean="0"/>
          </a:p>
          <a:p>
            <a:pPr marL="0" lvl="0" indent="0" algn="r" rtl="0">
              <a:lnSpc>
                <a:spcPct val="150000"/>
              </a:lnSpc>
              <a:spcBef>
                <a:spcPts val="0"/>
              </a:spcBef>
              <a:spcAft>
                <a:spcPts val="0"/>
              </a:spcAft>
              <a:buSzPts val="1500"/>
              <a:buNone/>
            </a:pPr>
            <a:r>
              <a:rPr lang="sl-SI" sz="1800" dirty="0" err="1" smtClean="0"/>
              <a:t>and</a:t>
            </a:r>
            <a:r>
              <a:rPr lang="sl-SI" sz="1800" dirty="0" smtClean="0"/>
              <a:t> Nina Granda.</a:t>
            </a:r>
            <a:endParaRPr sz="1800" dirty="0"/>
          </a:p>
          <a:p>
            <a:pPr marL="0" lvl="0" indent="0" algn="r" rtl="0">
              <a:lnSpc>
                <a:spcPct val="150000"/>
              </a:lnSpc>
              <a:spcBef>
                <a:spcPts val="0"/>
              </a:spcBef>
              <a:spcAft>
                <a:spcPts val="0"/>
              </a:spcAft>
              <a:buSzPts val="1500"/>
              <a:buNone/>
            </a:pPr>
            <a:endParaRPr dirty="0"/>
          </a:p>
          <a:p>
            <a:pPr marL="0" lvl="0" indent="0" algn="l" rtl="0">
              <a:lnSpc>
                <a:spcPct val="90000"/>
              </a:lnSpc>
              <a:spcBef>
                <a:spcPts val="750"/>
              </a:spcBef>
              <a:spcAft>
                <a:spcPts val="0"/>
              </a:spcAft>
              <a:buSzPts val="1500"/>
              <a:buNone/>
            </a:pPr>
            <a:endParaRPr dirty="0"/>
          </a:p>
        </p:txBody>
      </p:sp>
      <p:sp>
        <p:nvSpPr>
          <p:cNvPr id="541" name="Google Shape;541;p44"/>
          <p:cNvSpPr>
            <a:spLocks noGrp="1"/>
          </p:cNvSpPr>
          <p:nvPr>
            <p:ph type="sldNum" idx="12"/>
          </p:nvPr>
        </p:nvSpPr>
        <p:spPr>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sl-SI"/>
              <a:t>8</a:t>
            </a:fld>
            <a:endParaRPr/>
          </a:p>
        </p:txBody>
      </p:sp>
      <p:sp>
        <p:nvSpPr>
          <p:cNvPr id="543" name="Google Shape;543;p44"/>
          <p:cNvSpPr txBox="1"/>
          <p:nvPr/>
        </p:nvSpPr>
        <p:spPr>
          <a:xfrm>
            <a:off x="3832803" y="1796888"/>
            <a:ext cx="5495925" cy="1558709"/>
          </a:xfrm>
          <a:prstGeom prst="rect">
            <a:avLst/>
          </a:prstGeom>
          <a:noFill/>
          <a:ln>
            <a:noFill/>
          </a:ln>
        </p:spPr>
        <p:txBody>
          <a:bodyPr spcFirstLastPara="1" wrap="square" lIns="432000" tIns="144000" rIns="0" bIns="0" anchor="t" anchorCtr="0">
            <a:noAutofit/>
          </a:bodyPr>
          <a:lstStyle/>
          <a:p>
            <a:pPr marL="0" marR="0" lvl="0" indent="0" algn="ctr" rtl="0">
              <a:lnSpc>
                <a:spcPct val="150000"/>
              </a:lnSpc>
              <a:spcBef>
                <a:spcPts val="750"/>
              </a:spcBef>
              <a:spcAft>
                <a:spcPts val="0"/>
              </a:spcAft>
              <a:buClr>
                <a:schemeClr val="lt1"/>
              </a:buClr>
              <a:buSzPts val="1575"/>
              <a:buFont typeface="Arial"/>
              <a:buNone/>
            </a:pPr>
            <a:r>
              <a:rPr lang="sl-SI" sz="2400" b="1" i="0" u="none" strike="noStrike" cap="none" dirty="0">
                <a:latin typeface="Calibri"/>
                <a:ea typeface="Calibri"/>
                <a:cs typeface="Calibri"/>
                <a:sym typeface="Calibri"/>
              </a:rPr>
              <a:t>“</a:t>
            </a:r>
            <a:r>
              <a:rPr lang="sl-SI" sz="2400" b="1" i="0" u="none" strike="noStrike" cap="none" dirty="0" err="1">
                <a:latin typeface="Calibri"/>
                <a:ea typeface="Calibri"/>
                <a:cs typeface="Calibri"/>
                <a:sym typeface="Calibri"/>
              </a:rPr>
              <a:t>The</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sense</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of</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responsibility</a:t>
            </a:r>
            <a:r>
              <a:rPr lang="sl-SI" sz="2400" b="1" i="0" u="none" strike="noStrike" cap="none" dirty="0">
                <a:latin typeface="Calibri"/>
                <a:ea typeface="Calibri"/>
                <a:cs typeface="Calibri"/>
                <a:sym typeface="Calibri"/>
              </a:rPr>
              <a:t> </a:t>
            </a:r>
            <a:endParaRPr sz="2400" b="1" i="0" u="none" strike="noStrike" cap="none" dirty="0">
              <a:latin typeface="Calibri"/>
              <a:ea typeface="Calibri"/>
              <a:cs typeface="Calibri"/>
              <a:sym typeface="Calibri"/>
            </a:endParaRPr>
          </a:p>
          <a:p>
            <a:pPr marL="0" marR="0" lvl="0" indent="0" algn="ctr" rtl="0">
              <a:lnSpc>
                <a:spcPct val="150000"/>
              </a:lnSpc>
              <a:spcBef>
                <a:spcPts val="750"/>
              </a:spcBef>
              <a:spcAft>
                <a:spcPts val="0"/>
              </a:spcAft>
              <a:buClr>
                <a:schemeClr val="lt1"/>
              </a:buClr>
              <a:buSzPts val="1575"/>
              <a:buFont typeface="Arial"/>
              <a:buNone/>
            </a:pPr>
            <a:r>
              <a:rPr lang="sl-SI" sz="2400" b="1" i="0" u="none" strike="noStrike" cap="none" dirty="0" err="1">
                <a:latin typeface="Calibri"/>
                <a:ea typeface="Calibri"/>
                <a:cs typeface="Calibri"/>
                <a:sym typeface="Calibri"/>
              </a:rPr>
              <a:t>for</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Environment</a:t>
            </a:r>
            <a:r>
              <a:rPr lang="sl-SI" sz="2400" b="1" i="0" u="none" strike="noStrike" cap="none" dirty="0">
                <a:latin typeface="Calibri"/>
                <a:ea typeface="Calibri"/>
                <a:cs typeface="Calibri"/>
                <a:sym typeface="Calibri"/>
              </a:rPr>
              <a:t>”</a:t>
            </a:r>
            <a:endParaRPr sz="2400" b="1" i="0" u="none" strike="noStrike" cap="none" dirty="0">
              <a:latin typeface="Calibri"/>
              <a:ea typeface="Calibri"/>
              <a:cs typeface="Calibri"/>
              <a:sym typeface="Calibri"/>
            </a:endParaRPr>
          </a:p>
        </p:txBody>
      </p:sp>
      <p:pic>
        <p:nvPicPr>
          <p:cNvPr id="544" name="Google Shape;544;p44"/>
          <p:cNvPicPr preferRelativeResize="0"/>
          <p:nvPr/>
        </p:nvPicPr>
        <p:blipFill rotWithShape="1">
          <a:blip r:embed="rId3">
            <a:alphaModFix/>
          </a:blip>
          <a:srcRect/>
          <a:stretch/>
        </p:blipFill>
        <p:spPr>
          <a:xfrm>
            <a:off x="5651074" y="3582737"/>
            <a:ext cx="2529746" cy="1539157"/>
          </a:xfrm>
          <a:prstGeom prst="rect">
            <a:avLst/>
          </a:prstGeom>
          <a:noFill/>
          <a:ln>
            <a:noFill/>
          </a:ln>
        </p:spPr>
      </p:pic>
      <p:pic>
        <p:nvPicPr>
          <p:cNvPr id="545" name="Google Shape;545;p44" descr="Rezultat iskanja slik za erasmus +"/>
          <p:cNvPicPr preferRelativeResize="0"/>
          <p:nvPr/>
        </p:nvPicPr>
        <p:blipFill rotWithShape="1">
          <a:blip r:embed="rId4">
            <a:alphaModFix/>
          </a:blip>
          <a:srcRect/>
          <a:stretch/>
        </p:blipFill>
        <p:spPr>
          <a:xfrm>
            <a:off x="5430981" y="720306"/>
            <a:ext cx="2749839" cy="946181"/>
          </a:xfrm>
          <a:prstGeom prst="rect">
            <a:avLst/>
          </a:prstGeom>
          <a:noFill/>
          <a:ln>
            <a:noFill/>
          </a:ln>
        </p:spPr>
      </p:pic>
      <p:sp>
        <p:nvSpPr>
          <p:cNvPr id="546" name="Google Shape;546;p44"/>
          <p:cNvSpPr/>
          <p:nvPr/>
        </p:nvSpPr>
        <p:spPr>
          <a:xfrm>
            <a:off x="6724073" y="6243782"/>
            <a:ext cx="1754909" cy="1939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p44"/>
          <p:cNvSpPr txBox="1"/>
          <p:nvPr/>
        </p:nvSpPr>
        <p:spPr>
          <a:xfrm>
            <a:off x="5085523" y="5213532"/>
            <a:ext cx="2990483" cy="941658"/>
          </a:xfrm>
          <a:prstGeom prst="rect">
            <a:avLst/>
          </a:prstGeom>
          <a:noFill/>
          <a:ln>
            <a:noFill/>
          </a:ln>
        </p:spPr>
        <p:txBody>
          <a:bodyPr spcFirstLastPara="1" wrap="square" lIns="432000" tIns="144000" rIns="0" bIns="0" anchor="t" anchorCtr="0">
            <a:noAutofit/>
          </a:bodyPr>
          <a:lstStyle/>
          <a:p>
            <a:pPr marL="0" marR="0" lvl="0" indent="0" algn="ctr" rtl="0">
              <a:lnSpc>
                <a:spcPct val="150000"/>
              </a:lnSpc>
              <a:spcBef>
                <a:spcPts val="750"/>
              </a:spcBef>
              <a:spcAft>
                <a:spcPts val="0"/>
              </a:spcAft>
              <a:buClr>
                <a:schemeClr val="lt1"/>
              </a:buClr>
              <a:buSzPts val="1575"/>
              <a:buFont typeface="Arial"/>
              <a:buNone/>
            </a:pPr>
            <a:r>
              <a:rPr lang="sl-SI" sz="1800" b="1" i="0" u="none" strike="noStrike" cap="none" dirty="0" smtClean="0">
                <a:latin typeface="Calibri"/>
                <a:ea typeface="Calibri"/>
                <a:cs typeface="Calibri"/>
                <a:sym typeface="Calibri"/>
              </a:rPr>
              <a:t>November  2020</a:t>
            </a:r>
            <a:endParaRPr sz="1800" b="1" i="0" u="none" strike="noStrike" cap="none" dirty="0">
              <a:latin typeface="Calibri"/>
              <a:ea typeface="Calibri"/>
              <a:cs typeface="Calibri"/>
              <a:sym typeface="Calibri"/>
            </a:endParaRPr>
          </a:p>
        </p:txBody>
      </p:sp>
      <p:pic>
        <p:nvPicPr>
          <p:cNvPr id="548" name="Google Shape;548;p44" descr="Logo"/>
          <p:cNvPicPr preferRelativeResize="0"/>
          <p:nvPr/>
        </p:nvPicPr>
        <p:blipFill rotWithShape="1">
          <a:blip r:embed="rId5">
            <a:alphaModFix/>
          </a:blip>
          <a:srcRect r="54543"/>
          <a:stretch/>
        </p:blipFill>
        <p:spPr>
          <a:xfrm>
            <a:off x="221588" y="3843892"/>
            <a:ext cx="1531000" cy="709058"/>
          </a:xfrm>
          <a:prstGeom prst="rect">
            <a:avLst/>
          </a:prstGeom>
          <a:noFill/>
          <a:ln>
            <a:noFill/>
          </a:ln>
        </p:spPr>
      </p:pic>
      <p:pic>
        <p:nvPicPr>
          <p:cNvPr id="8194" name="Picture 2" descr="Hazardous Waste - East Waste"/>
          <p:cNvPicPr>
            <a:picLocks noGrp="1" noChangeAspect="1" noChangeArrowheads="1"/>
          </p:cNvPicPr>
          <p:nvPr>
            <p:ph type="pic" idx="2"/>
          </p:nvPr>
        </p:nvPicPr>
        <p:blipFill>
          <a:blip r:embed="rId6">
            <a:extLst>
              <a:ext uri="{28A0092B-C50C-407E-A947-70E740481C1C}">
                <a14:useLocalDpi xmlns:a14="http://schemas.microsoft.com/office/drawing/2010/main" val="0"/>
              </a:ext>
            </a:extLst>
          </a:blip>
          <a:srcRect t="3618" b="36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TM04033925[[fn=Kapljica]]</Template>
  <TotalTime>107</TotalTime>
  <Words>273</Words>
  <Application>Microsoft Office PowerPoint</Application>
  <PresentationFormat>Diaprojekcija na zaslonu (4:3)</PresentationFormat>
  <Paragraphs>57</Paragraphs>
  <Slides>8</Slides>
  <Notes>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vt:i4>
      </vt:variant>
    </vt:vector>
  </HeadingPairs>
  <TitlesOfParts>
    <vt:vector size="14" baseType="lpstr">
      <vt:lpstr>Arial</vt:lpstr>
      <vt:lpstr>Calibri</vt:lpstr>
      <vt:lpstr>Rockwell</vt:lpstr>
      <vt:lpstr>Times New Roman</vt:lpstr>
      <vt:lpstr>Tw Cen MT</vt:lpstr>
      <vt:lpstr>Kapljica</vt:lpstr>
      <vt:lpstr>HAZARDOUS WASTE</vt:lpstr>
      <vt:lpstr> WHAT IS HAZARDOUS WASTE?</vt:lpstr>
      <vt:lpstr>PRODUCTS CONTAINING HAZARDOUS SUBSTANCES</vt:lpstr>
      <vt:lpstr>WHERE DO WE DISPOSE HAZARDOUS WASTE?</vt:lpstr>
      <vt:lpstr> HOW CAN I REDUCE THE AMOUNT OF HAZARDOUS WASTE?</vt:lpstr>
      <vt:lpstr> LABELS FOR HAZARDOUS WASTE</vt:lpstr>
      <vt:lpstr> WHAT IS DONE WITH HAZARDOUS WASTE?</vt:lpstr>
      <vt:lpstr>    WRITTEN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NEVARNI ODPADKI</dc:title>
  <dc:creator>Uporabnik</dc:creator>
  <cp:lastModifiedBy> </cp:lastModifiedBy>
  <cp:revision>13</cp:revision>
  <dcterms:created xsi:type="dcterms:W3CDTF">2020-11-15T16:18:59Z</dcterms:created>
  <dcterms:modified xsi:type="dcterms:W3CDTF">2020-11-23T07:22:29Z</dcterms:modified>
</cp:coreProperties>
</file>