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9" r:id="rId4"/>
    <p:sldId id="267" r:id="rId5"/>
    <p:sldId id="269" r:id="rId6"/>
    <p:sldId id="270" r:id="rId7"/>
    <p:sldId id="278" r:id="rId8"/>
    <p:sldId id="271" r:id="rId9"/>
    <p:sldId id="274" r:id="rId10"/>
    <p:sldId id="272" r:id="rId11"/>
    <p:sldId id="276" r:id="rId12"/>
    <p:sldId id="280" r:id="rId13"/>
    <p:sldId id="281" r:id="rId14"/>
    <p:sldId id="282" r:id="rId15"/>
    <p:sldId id="260" r:id="rId16"/>
    <p:sldId id="261" r:id="rId17"/>
    <p:sldId id="263" r:id="rId18"/>
    <p:sldId id="264" r:id="rId19"/>
    <p:sldId id="265" r:id="rId20"/>
    <p:sldId id="266" r:id="rId21"/>
    <p:sldId id="268" r:id="rId22"/>
    <p:sldId id="284" r:id="rId23"/>
    <p:sldId id="285" r:id="rId24"/>
    <p:sldId id="277" r:id="rId25"/>
    <p:sldId id="279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9" r:id="rId38"/>
    <p:sldId id="297" r:id="rId39"/>
    <p:sldId id="298" r:id="rId40"/>
    <p:sldId id="300" r:id="rId41"/>
    <p:sldId id="283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1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109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367644" y="3933056"/>
            <a:ext cx="6408712" cy="6480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511300" y="4941168"/>
            <a:ext cx="6121400" cy="43204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357188" y="6429375"/>
            <a:ext cx="5616575" cy="428625"/>
          </a:xfr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094F815-842C-488A-81C7-CE11851360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2147"/>
            <a:ext cx="8229600" cy="3867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27313" y="476250"/>
            <a:ext cx="6048375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7489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14659"/>
            <a:ext cx="4040188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7489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14659"/>
            <a:ext cx="4041775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555776" y="476672"/>
            <a:ext cx="6120631" cy="360362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57297"/>
            <a:ext cx="5486400" cy="33702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A7A87-8528-4DA2-95F9-836C98A2B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1B1E7-3FA0-45A5-8676-AB398A1BD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18BF6-211F-4FC4-87BC-326762517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08077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8844"/>
            <a:ext cx="8229600" cy="39004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8572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11440"/>
            <a:ext cx="4040188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11440"/>
            <a:ext cx="4041775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981075"/>
            <a:ext cx="8204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19250" y="6357938"/>
            <a:ext cx="55451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3442E24-6F43-4F62-8833-A3572C662F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F7F7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F7F7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F7F7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F7F7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info.scratch.mit.edu/WeDo" TargetMode="Externa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cratch.mit.edu/" TargetMode="External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info.scratch.mit.edu/sites/infoscratch.media.mit.edu/docs/ScratchGettingStartedv14.pdf" TargetMode="External"/><Relationship Id="rId2" Type="http://schemas.openxmlformats.org/officeDocument/2006/relationships/hyperlink" Target="http://info.scratch.mit.edu/Support/Reference_Guide_1.4" TargetMode="Externa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info.scratch.mit.edu/sites/infoscratch.media.mit.edu/files/file/ScratchProgrammingConcepts-v14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3356992"/>
            <a:ext cx="7772400" cy="1470025"/>
          </a:xfrm>
        </p:spPr>
        <p:txBody>
          <a:bodyPr/>
          <a:lstStyle/>
          <a:p>
            <a:pPr eaLnBrk="1" hangingPunct="1"/>
            <a:r>
              <a:rPr lang="sl-SI" sz="6600" dirty="0" err="1" smtClean="0">
                <a:solidFill>
                  <a:srgbClr val="FF0000"/>
                </a:solidFill>
                <a:latin typeface="Comic Sans MS" pitchFamily="66" charset="0"/>
              </a:rPr>
              <a:t>Scratch</a:t>
            </a:r>
            <a:endParaRPr lang="en-US" sz="66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/>
          <a:lstStyle/>
          <a:p>
            <a:pPr eaLnBrk="1" hangingPunct="1"/>
            <a:r>
              <a:rPr lang="sl-SI" dirty="0" smtClean="0">
                <a:solidFill>
                  <a:srgbClr val="FF0000"/>
                </a:solidFill>
              </a:rPr>
              <a:t>Sonja Lajovic, OŠ </a:t>
            </a:r>
            <a:r>
              <a:rPr lang="sl-SI" dirty="0" err="1" smtClean="0">
                <a:solidFill>
                  <a:srgbClr val="FF0000"/>
                </a:solidFill>
              </a:rPr>
              <a:t>Kolezija</a:t>
            </a:r>
            <a:r>
              <a:rPr lang="sl-SI" dirty="0" smtClean="0">
                <a:solidFill>
                  <a:srgbClr val="FF0000"/>
                </a:solidFill>
              </a:rPr>
              <a:t>, sonja.lajovic@gmail.com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Ukazi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Ukazi so razdeljeni v osem skupin, ki združujejo vsebinsko podobne ukaze. </a:t>
            </a:r>
          </a:p>
          <a:p>
            <a:pPr eaLnBrk="1" hangingPunct="1"/>
            <a:r>
              <a:rPr lang="sl-SI" smtClean="0"/>
              <a:t>Ukazi znotraj skupine so iste barve.</a:t>
            </a:r>
          </a:p>
          <a:p>
            <a:pPr eaLnBrk="1" hangingPunct="1"/>
            <a:endParaRPr lang="en-US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716338"/>
            <a:ext cx="338455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4704"/>
            <a:ext cx="8507413" cy="652934"/>
          </a:xfrm>
        </p:spPr>
        <p:txBody>
          <a:bodyPr/>
          <a:lstStyle/>
          <a:p>
            <a:pPr eaLnBrk="1" hangingPunct="1"/>
            <a:r>
              <a:rPr lang="sl-SI" dirty="0" smtClean="0"/>
              <a:t>Koncepti</a:t>
            </a:r>
            <a:endParaRPr lang="en-US" dirty="0" smtClean="0"/>
          </a:p>
        </p:txBody>
      </p:sp>
      <p:graphicFrame>
        <p:nvGraphicFramePr>
          <p:cNvPr id="29744" name="Group 48"/>
          <p:cNvGraphicFramePr>
            <a:graphicFrameLocks noGrp="1"/>
          </p:cNvGraphicFramePr>
          <p:nvPr>
            <p:ph type="tbl" idx="1"/>
          </p:nvPr>
        </p:nvGraphicFramePr>
        <p:xfrm>
          <a:off x="468313" y="1628775"/>
          <a:ext cx="8291512" cy="4818063"/>
        </p:xfrm>
        <a:graphic>
          <a:graphicData uri="http://schemas.openxmlformats.org/drawingml/2006/table">
            <a:tbl>
              <a:tblPr/>
              <a:tblGrid>
                <a:gridCol w="2332037"/>
                <a:gridCol w="3195638"/>
                <a:gridCol w="2763837"/>
              </a:tblGrid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Koncept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Razlaga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Primer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1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Zaporedje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Ukazi  se izvajajo eden za drugim. Zato je pomemben njihov vrstni red.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Zanke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Ukaza </a:t>
                      </a:r>
                      <a:r>
                        <a:rPr kumimoji="0" lang="sl-SI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ponovi</a:t>
                      </a: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in </a:t>
                      </a:r>
                      <a:r>
                        <a:rPr kumimoji="0" lang="sl-SI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za vedno</a:t>
                      </a: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lahko večkrat ponovita izvajanje določenega zaporedja ukazov.</a:t>
                      </a:r>
                      <a:r>
                        <a:rPr kumimoji="0" lang="sl-SI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Pogojni stavki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Stavka </a:t>
                      </a:r>
                      <a:r>
                        <a:rPr kumimoji="0" lang="sl-SI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če</a:t>
                      </a: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in </a:t>
                      </a:r>
                      <a:r>
                        <a:rPr kumimoji="0" lang="sl-SI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če-drugače pa</a:t>
                      </a: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izvedeta zaporedje ukazov, če je izpolnjen pogoj.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33" name="Picture 36" descr="koncepti"/>
          <p:cNvPicPr>
            <a:picLocks noChangeAspect="1" noChangeArrowheads="1"/>
          </p:cNvPicPr>
          <p:nvPr/>
        </p:nvPicPr>
        <p:blipFill>
          <a:blip r:embed="rId2" cstate="print"/>
          <a:srcRect r="23256" b="93050"/>
          <a:stretch>
            <a:fillRect/>
          </a:stretch>
        </p:blipFill>
        <p:spPr bwMode="auto">
          <a:xfrm>
            <a:off x="6156325" y="2349500"/>
            <a:ext cx="208756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46" descr="koncepti"/>
          <p:cNvPicPr>
            <a:picLocks noChangeAspect="1" noChangeArrowheads="1"/>
          </p:cNvPicPr>
          <p:nvPr/>
        </p:nvPicPr>
        <p:blipFill>
          <a:blip r:embed="rId2" cstate="print"/>
          <a:srcRect t="6950" r="23256" b="84709"/>
          <a:stretch>
            <a:fillRect/>
          </a:stretch>
        </p:blipFill>
        <p:spPr bwMode="auto">
          <a:xfrm>
            <a:off x="6156325" y="3644900"/>
            <a:ext cx="230346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Picture 49" descr="koncepti"/>
          <p:cNvPicPr>
            <a:picLocks noChangeAspect="1" noChangeArrowheads="1"/>
          </p:cNvPicPr>
          <p:nvPr/>
        </p:nvPicPr>
        <p:blipFill>
          <a:blip r:embed="rId2" cstate="print"/>
          <a:srcRect t="15292" r="34883" b="79239"/>
          <a:stretch>
            <a:fillRect/>
          </a:stretch>
        </p:blipFill>
        <p:spPr bwMode="auto">
          <a:xfrm>
            <a:off x="6156325" y="5084763"/>
            <a:ext cx="2303463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6"/>
          <p:cNvSpPr>
            <a:spLocks noGrp="1" noChangeArrowheads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pPr eaLnBrk="1" hangingPunct="1"/>
            <a:r>
              <a:rPr lang="sl-SI" dirty="0" smtClean="0"/>
              <a:t>Koncepti</a:t>
            </a:r>
            <a:endParaRPr lang="en-US" dirty="0" smtClean="0"/>
          </a:p>
        </p:txBody>
      </p:sp>
      <p:graphicFrame>
        <p:nvGraphicFramePr>
          <p:cNvPr id="35878" name="Group 38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296728"/>
        </p:xfrm>
        <a:graphic>
          <a:graphicData uri="http://schemas.openxmlformats.org/drawingml/2006/table">
            <a:tbl>
              <a:tblPr/>
              <a:tblGrid>
                <a:gridCol w="2314575"/>
                <a:gridCol w="3171825"/>
                <a:gridCol w="2743200"/>
              </a:tblGrid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Koncept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Razlaga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Primer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Spremenljivke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Spremenljivke lahko hranijo številčne podatke ali črkovne nize.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Tabele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Podatki v tabelah so lahko številčni ali črkovni nizi.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4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Odziv na dogodke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Program se lahko odzove na različne dogodke, ki jih sproži uporabnik ali nek drugi del programa.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57" name="Picture 33" descr="koncepti"/>
          <p:cNvPicPr>
            <a:picLocks noChangeAspect="1" noChangeArrowheads="1"/>
          </p:cNvPicPr>
          <p:nvPr/>
        </p:nvPicPr>
        <p:blipFill>
          <a:blip r:embed="rId2" cstate="print"/>
          <a:srcRect t="20853" r="29070" b="68384"/>
          <a:stretch>
            <a:fillRect/>
          </a:stretch>
        </p:blipFill>
        <p:spPr bwMode="auto">
          <a:xfrm>
            <a:off x="6227763" y="2205038"/>
            <a:ext cx="17287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36" descr="koncepti"/>
          <p:cNvPicPr>
            <a:picLocks noChangeAspect="1" noChangeArrowheads="1"/>
          </p:cNvPicPr>
          <p:nvPr/>
        </p:nvPicPr>
        <p:blipFill>
          <a:blip r:embed="rId2" cstate="print"/>
          <a:srcRect t="31975" r="29070" b="61166"/>
          <a:stretch>
            <a:fillRect/>
          </a:stretch>
        </p:blipFill>
        <p:spPr bwMode="auto">
          <a:xfrm>
            <a:off x="6227763" y="3500438"/>
            <a:ext cx="20891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9" name="Picture 39" descr="koncepti"/>
          <p:cNvPicPr>
            <a:picLocks noChangeAspect="1" noChangeArrowheads="1"/>
          </p:cNvPicPr>
          <p:nvPr/>
        </p:nvPicPr>
        <p:blipFill>
          <a:blip r:embed="rId2" cstate="print"/>
          <a:srcRect t="38925" r="34883" b="52814"/>
          <a:stretch>
            <a:fillRect/>
          </a:stretch>
        </p:blipFill>
        <p:spPr bwMode="auto">
          <a:xfrm>
            <a:off x="6227763" y="4652963"/>
            <a:ext cx="1871662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pPr eaLnBrk="1" hangingPunct="1"/>
            <a:r>
              <a:rPr lang="sl-SI" dirty="0" smtClean="0"/>
              <a:t>Koncepti</a:t>
            </a:r>
            <a:endParaRPr lang="en-US" dirty="0" smtClean="0"/>
          </a:p>
        </p:txBody>
      </p:sp>
      <p:graphicFrame>
        <p:nvGraphicFramePr>
          <p:cNvPr id="37927" name="Group 39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31678"/>
        </p:xfrm>
        <a:graphic>
          <a:graphicData uri="http://schemas.openxmlformats.org/drawingml/2006/table">
            <a:tbl>
              <a:tblPr/>
              <a:tblGrid>
                <a:gridCol w="2314575"/>
                <a:gridCol w="3171825"/>
                <a:gridCol w="2743200"/>
              </a:tblGrid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Koncept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Razlaga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Primer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Vnos podatkov preko tipkovnice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Ukaz </a:t>
                      </a:r>
                      <a:r>
                        <a:rPr kumimoji="0" lang="sl-SI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ask</a:t>
                      </a: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omogoča uporabniku, da natipka besedilo, ki ga nato prebere ukaz </a:t>
                      </a:r>
                      <a:r>
                        <a:rPr kumimoji="0" lang="sl-SI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answer</a:t>
                      </a: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1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Naključna števila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Ukaz </a:t>
                      </a:r>
                      <a:r>
                        <a:rPr kumimoji="0" lang="sl-SI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izberi naključno </a:t>
                      </a: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generira naključna števila med določenima mejama.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4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Logične operacije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Primeri so logični in, logični ali in logični ne.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481" name="Picture 34" descr="koncepti"/>
          <p:cNvPicPr>
            <a:picLocks noChangeAspect="1" noChangeArrowheads="1"/>
          </p:cNvPicPr>
          <p:nvPr/>
        </p:nvPicPr>
        <p:blipFill>
          <a:blip r:embed="rId2" cstate="print"/>
          <a:srcRect t="77818" r="29070" b="16660"/>
          <a:stretch>
            <a:fillRect/>
          </a:stretch>
        </p:blipFill>
        <p:spPr bwMode="auto">
          <a:xfrm>
            <a:off x="6084888" y="2349500"/>
            <a:ext cx="23749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2" name="Picture 37" descr="koncepti"/>
          <p:cNvPicPr>
            <a:picLocks noChangeAspect="1" noChangeArrowheads="1"/>
          </p:cNvPicPr>
          <p:nvPr/>
        </p:nvPicPr>
        <p:blipFill>
          <a:blip r:embed="rId2" cstate="print"/>
          <a:srcRect t="83411" r="-5814" b="12582"/>
          <a:stretch>
            <a:fillRect/>
          </a:stretch>
        </p:blipFill>
        <p:spPr bwMode="auto">
          <a:xfrm>
            <a:off x="6011863" y="3644900"/>
            <a:ext cx="27368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3" name="Picture 40" descr="koncepti"/>
          <p:cNvPicPr>
            <a:picLocks noChangeAspect="1" noChangeArrowheads="1"/>
          </p:cNvPicPr>
          <p:nvPr/>
        </p:nvPicPr>
        <p:blipFill>
          <a:blip r:embed="rId2" cstate="print"/>
          <a:srcRect t="87581" b="5376"/>
          <a:stretch>
            <a:fillRect/>
          </a:stretch>
        </p:blipFill>
        <p:spPr bwMode="auto">
          <a:xfrm>
            <a:off x="6011863" y="5013325"/>
            <a:ext cx="244792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200" dirty="0" smtClean="0"/>
              <a:t>Koncepti, ki jih program </a:t>
            </a:r>
            <a:r>
              <a:rPr lang="sl-SI" sz="3200" dirty="0" err="1" smtClean="0"/>
              <a:t>Scratch</a:t>
            </a:r>
            <a:r>
              <a:rPr lang="sl-SI" sz="3200" dirty="0" smtClean="0"/>
              <a:t> ne podpira</a:t>
            </a:r>
            <a:endParaRPr lang="en-US" sz="32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2856"/>
            <a:ext cx="8229600" cy="3810744"/>
          </a:xfrm>
        </p:spPr>
        <p:txBody>
          <a:bodyPr/>
          <a:lstStyle/>
          <a:p>
            <a:pPr eaLnBrk="1" hangingPunct="1"/>
            <a:r>
              <a:rPr lang="sl-SI" dirty="0" smtClean="0"/>
              <a:t>Procedure in funkcije</a:t>
            </a:r>
          </a:p>
          <a:p>
            <a:pPr eaLnBrk="1" hangingPunct="1"/>
            <a:r>
              <a:rPr lang="sl-SI" dirty="0" smtClean="0"/>
              <a:t>Rekurzija</a:t>
            </a:r>
          </a:p>
          <a:p>
            <a:pPr eaLnBrk="1" hangingPunct="1"/>
            <a:r>
              <a:rPr lang="sl-SI" dirty="0" smtClean="0"/>
              <a:t>Definiranje lastnih razredov</a:t>
            </a:r>
          </a:p>
          <a:p>
            <a:pPr eaLnBrk="1" hangingPunct="1"/>
            <a:r>
              <a:rPr lang="sl-SI" dirty="0" smtClean="0"/>
              <a:t>Dedovanje</a:t>
            </a:r>
          </a:p>
          <a:p>
            <a:pPr eaLnBrk="1" hangingPunct="1"/>
            <a:r>
              <a:rPr lang="sl-SI" dirty="0" smtClean="0"/>
              <a:t>Branje / pisanje iz datoteke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b="1" smtClean="0"/>
              <a:t>Predznanje</a:t>
            </a:r>
            <a:endParaRPr lang="en-US" b="1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Datoteke</a:t>
            </a:r>
          </a:p>
          <a:p>
            <a:pPr eaLnBrk="1" hangingPunct="1"/>
            <a:r>
              <a:rPr lang="sl-SI" smtClean="0"/>
              <a:t>Slikar </a:t>
            </a:r>
          </a:p>
          <a:p>
            <a:pPr eaLnBrk="1" hangingPunct="1"/>
            <a:r>
              <a:rPr lang="sl-SI" smtClean="0"/>
              <a:t>Matematično znanje: koti, negativna števila, koordinatni sistem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96752"/>
            <a:ext cx="8204200" cy="792163"/>
          </a:xfrm>
        </p:spPr>
        <p:txBody>
          <a:bodyPr/>
          <a:lstStyle/>
          <a:p>
            <a:pPr eaLnBrk="1" hangingPunct="1"/>
            <a:r>
              <a:rPr lang="sl-SI" sz="3200" dirty="0" smtClean="0"/>
              <a:t>Izkušnje s programiranjem v osnovni šoli</a:t>
            </a:r>
            <a:endParaRPr lang="en-US" sz="32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8229600" cy="3450704"/>
          </a:xfrm>
        </p:spPr>
        <p:txBody>
          <a:bodyPr/>
          <a:lstStyle/>
          <a:p>
            <a:pPr eaLnBrk="1" hangingPunct="1"/>
            <a:r>
              <a:rPr lang="sl-SI" dirty="0" smtClean="0"/>
              <a:t>Pascal</a:t>
            </a:r>
          </a:p>
          <a:p>
            <a:pPr eaLnBrk="1" hangingPunct="1"/>
            <a:r>
              <a:rPr lang="sl-SI" dirty="0" err="1" smtClean="0"/>
              <a:t>Logo</a:t>
            </a:r>
            <a:endParaRPr lang="sl-SI" dirty="0" smtClean="0"/>
          </a:p>
          <a:p>
            <a:pPr eaLnBrk="1" hangingPunct="1"/>
            <a:r>
              <a:rPr lang="sl-SI" dirty="0" err="1" smtClean="0"/>
              <a:t>Scratch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Pascal</a:t>
            </a:r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sz="2400" smtClean="0"/>
              <a:t>Primer strelske igre v Pascalu (Učenec 9. razreda)</a:t>
            </a: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</a:t>
            </a:r>
            <a:r>
              <a:rPr lang="sl-SI" sz="800" smtClean="0"/>
              <a:t>……..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procedure winner (x,y:integer);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var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i:integer;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begin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for I:= 30 downto -1 do begin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setcolor(0);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ellipse(x,y+60,100,460,i+1,30);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setcolor(yellow);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ellipse(x,y+60,100,460,i,30);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delay(20);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end;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for I:= -1 to 30 do begin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setcolor(black);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ellipse(x,y+60,100,460,i-1,30);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setcolor(yellow);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ellipse(x,y+60,100,460,i,30);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delay(20);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end;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setcolor(red);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settextstyle(8,0,1);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for i:= 1 to 10 do begin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if i  mod 2 = 0 then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 setcolor(green)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else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 setcolor(0);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outtextxy(x-20,y+35,'You');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outtextxy(x-19,y+52,'win!');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 delay(300);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end;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 delay(1000);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  end;</a:t>
            </a:r>
            <a:endParaRPr lang="sl-SI" sz="800" smtClean="0"/>
          </a:p>
          <a:p>
            <a:pPr eaLnBrk="1" hangingPunct="1">
              <a:lnSpc>
                <a:spcPct val="80000"/>
              </a:lnSpc>
            </a:pPr>
            <a:r>
              <a:rPr lang="sl-SI" sz="800" smtClean="0"/>
              <a:t>……</a:t>
            </a:r>
            <a:endParaRPr lang="en-US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Logo – Scratch 1</a:t>
            </a:r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repeat 4[fd 100 rt 90]</a:t>
            </a:r>
            <a:endParaRPr lang="sl-SI" smtClean="0"/>
          </a:p>
          <a:p>
            <a:pPr eaLnBrk="1" hangingPunct="1"/>
            <a:endParaRPr lang="sl-SI" smtClean="0"/>
          </a:p>
          <a:p>
            <a:pPr eaLnBrk="1" hangingPunct="1"/>
            <a:endParaRPr lang="en-US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3068638"/>
            <a:ext cx="1401762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kvadr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628775"/>
            <a:ext cx="16668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3068638"/>
            <a:ext cx="1158875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Logo – Scratch 2</a:t>
            </a:r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repeat 10[repeat 4[fd 100 rt 90]rt 36]</a:t>
            </a:r>
            <a:endParaRPr lang="sl-SI" smtClean="0"/>
          </a:p>
          <a:p>
            <a:pPr eaLnBrk="1" hangingPunct="1"/>
            <a:endParaRPr lang="sl-SI" smtClean="0"/>
          </a:p>
          <a:p>
            <a:pPr eaLnBrk="1" hangingPunct="1"/>
            <a:endParaRPr lang="sl-SI" smtClean="0"/>
          </a:p>
          <a:p>
            <a:pPr eaLnBrk="1" hangingPunct="1"/>
            <a:endParaRPr lang="sl-SI" smtClean="0"/>
          </a:p>
          <a:p>
            <a:pPr eaLnBrk="1" hangingPunct="1">
              <a:buFontTx/>
              <a:buNone/>
            </a:pPr>
            <a:endParaRPr lang="sl-SI" smtClean="0"/>
          </a:p>
          <a:p>
            <a:pPr eaLnBrk="1" hangingPunct="1"/>
            <a:endParaRPr lang="sl-SI" smtClean="0"/>
          </a:p>
          <a:p>
            <a:pPr eaLnBrk="1" hangingPunct="1"/>
            <a:r>
              <a:rPr lang="sl-SI" smtClean="0"/>
              <a:t>problem sintakse</a:t>
            </a:r>
            <a:endParaRPr lang="en-US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4005263"/>
            <a:ext cx="2408237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rož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2636838"/>
            <a:ext cx="17811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2420938"/>
            <a:ext cx="232410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Kaj je Scratch 1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dirty="0" err="1" smtClean="0"/>
              <a:t>Scratch</a:t>
            </a:r>
            <a:r>
              <a:rPr lang="sl-SI" dirty="0" smtClean="0"/>
              <a:t> je eden novejših (2007) programskih jezikov, ki je bil narejen za učenje programiranja. </a:t>
            </a:r>
          </a:p>
          <a:p>
            <a:pPr eaLnBrk="1" hangingPunct="1"/>
            <a:r>
              <a:rPr lang="sl-SI" dirty="0" smtClean="0"/>
              <a:t>Otroci lahko z njim izdelujejo svoje računalniške igre, animacije ali interaktivne zgodbe. </a:t>
            </a:r>
          </a:p>
          <a:p>
            <a:pPr eaLnBrk="1" hangingPunct="1"/>
            <a:r>
              <a:rPr lang="sl-SI" dirty="0" smtClean="0"/>
              <a:t>Svoje izdelke lahko prikazujejo na svetovnem spletu in jih delijo z drugimi.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Prednosti programa Logo</a:t>
            </a:r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Pisanje podprogramov</a:t>
            </a:r>
          </a:p>
          <a:p>
            <a:pPr eaLnBrk="1" hangingPunct="1"/>
            <a:r>
              <a:rPr lang="sl-SI" smtClean="0"/>
              <a:t>Primer podprograma kvadrat:</a:t>
            </a:r>
          </a:p>
          <a:p>
            <a:pPr lvl="1" eaLnBrk="1" hangingPunct="1">
              <a:buFontTx/>
              <a:buNone/>
            </a:pPr>
            <a:endParaRPr lang="sl-SI" sz="1200" smtClean="0"/>
          </a:p>
          <a:p>
            <a:pPr lvl="1" eaLnBrk="1" hangingPunct="1">
              <a:buFontTx/>
              <a:buNone/>
            </a:pPr>
            <a:r>
              <a:rPr lang="sl-SI" smtClean="0"/>
              <a:t>to kvadrat</a:t>
            </a:r>
          </a:p>
          <a:p>
            <a:pPr lvl="1" eaLnBrk="1" hangingPunct="1">
              <a:buFontTx/>
              <a:buNone/>
            </a:pPr>
            <a:r>
              <a:rPr lang="sl-SI" smtClean="0"/>
              <a:t>repeat 4[fd 100 rt 90]</a:t>
            </a:r>
          </a:p>
          <a:p>
            <a:pPr lvl="1" eaLnBrk="1" hangingPunct="1">
              <a:buFontTx/>
              <a:buNone/>
            </a:pPr>
            <a:r>
              <a:rPr lang="sl-SI" smtClean="0"/>
              <a:t>end</a:t>
            </a:r>
          </a:p>
          <a:p>
            <a:pPr lvl="1" eaLnBrk="1" hangingPunct="1"/>
            <a:endParaRPr lang="sl-SI" smtClean="0"/>
          </a:p>
          <a:p>
            <a:pPr lvl="1" eaLnBrk="1" hangingPunct="1">
              <a:buFontTx/>
              <a:buNone/>
            </a:pPr>
            <a:r>
              <a:rPr lang="en-US" smtClean="0"/>
              <a:t>repeat 10[kvadrat rt 36]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Logo in vhodni podatki</a:t>
            </a:r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Primer podprograma, ki zahteva vhodne podatke:</a:t>
            </a:r>
          </a:p>
          <a:p>
            <a:pPr eaLnBrk="1" hangingPunct="1">
              <a:buFontTx/>
              <a:buNone/>
            </a:pPr>
            <a:endParaRPr lang="sl-SI" sz="1000" smtClean="0"/>
          </a:p>
          <a:p>
            <a:pPr lvl="1" eaLnBrk="1" hangingPunct="1">
              <a:buFontTx/>
              <a:buNone/>
            </a:pPr>
            <a:r>
              <a:rPr lang="sl-SI" smtClean="0"/>
              <a:t>to kvadrat :velikost</a:t>
            </a:r>
          </a:p>
          <a:p>
            <a:pPr lvl="1" eaLnBrk="1" hangingPunct="1">
              <a:buFontTx/>
              <a:buNone/>
            </a:pPr>
            <a:r>
              <a:rPr lang="sl-SI" smtClean="0"/>
              <a:t>repeat 4[fd :velikost rt 90]</a:t>
            </a:r>
          </a:p>
          <a:p>
            <a:pPr lvl="1" eaLnBrk="1" hangingPunct="1">
              <a:buFontTx/>
              <a:buNone/>
            </a:pPr>
            <a:r>
              <a:rPr lang="sl-SI" smtClean="0"/>
              <a:t>end</a:t>
            </a:r>
          </a:p>
          <a:p>
            <a:pPr eaLnBrk="1" hangingPunct="1"/>
            <a:r>
              <a:rPr lang="en-US" smtClean="0"/>
              <a:t>kvadrat 50</a:t>
            </a:r>
            <a:r>
              <a:rPr lang="sl-SI" smtClean="0"/>
              <a:t> (</a:t>
            </a:r>
            <a:r>
              <a:rPr lang="sl-SI" sz="2400" smtClean="0"/>
              <a:t>Nariše kvadrat s stranico 50</a:t>
            </a:r>
            <a:r>
              <a:rPr lang="sl-SI" smtClean="0"/>
              <a:t>.)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Gnezdenje</a:t>
            </a:r>
            <a:endParaRPr lang="en-US" smtClean="0"/>
          </a:p>
        </p:txBody>
      </p:sp>
      <p:pic>
        <p:nvPicPr>
          <p:cNvPr id="440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469" t="3667" r="61719" b="62666"/>
          <a:stretch>
            <a:fillRect/>
          </a:stretch>
        </p:blipFill>
        <p:spPr>
          <a:xfrm>
            <a:off x="900113" y="1989138"/>
            <a:ext cx="4103687" cy="3206750"/>
          </a:xfrm>
          <a:noFill/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989138"/>
            <a:ext cx="4176712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4" cstate="print"/>
          <a:srcRect l="52344" t="51666" r="10938" b="1666"/>
          <a:stretch>
            <a:fillRect/>
          </a:stretch>
        </p:blipFill>
        <p:spPr bwMode="auto">
          <a:xfrm>
            <a:off x="827088" y="1916113"/>
            <a:ext cx="4176712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Miselni vzorec</a:t>
            </a:r>
            <a:endParaRPr lang="en-US" smtClean="0"/>
          </a:p>
        </p:txBody>
      </p:sp>
      <p:sp>
        <p:nvSpPr>
          <p:cNvPr id="29699" name="Rectangle 5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700213"/>
            <a:ext cx="8137525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200" dirty="0" err="1" smtClean="0"/>
              <a:t>Scratch</a:t>
            </a:r>
            <a:r>
              <a:rPr lang="sl-SI" sz="3200" dirty="0" smtClean="0"/>
              <a:t> – izkušnje na OŠ </a:t>
            </a:r>
            <a:r>
              <a:rPr lang="sl-SI" sz="3200" dirty="0" err="1" smtClean="0"/>
              <a:t>Kolezija</a:t>
            </a:r>
            <a:endParaRPr lang="en-US" sz="32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988840"/>
            <a:ext cx="8229600" cy="3810744"/>
          </a:xfrm>
        </p:spPr>
        <p:txBody>
          <a:bodyPr/>
          <a:lstStyle/>
          <a:p>
            <a:pPr eaLnBrk="1" hangingPunct="1"/>
            <a:r>
              <a:rPr lang="sl-SI" dirty="0" smtClean="0"/>
              <a:t>Računalniški krožek (4. razred)</a:t>
            </a:r>
          </a:p>
          <a:p>
            <a:pPr eaLnBrk="1" hangingPunct="1"/>
            <a:r>
              <a:rPr lang="sl-SI" dirty="0" smtClean="0"/>
              <a:t>Izbirni predmet računalništvo (7. in 9. razred)</a:t>
            </a:r>
          </a:p>
          <a:p>
            <a:pPr eaLnBrk="1" hangingPunct="1"/>
            <a:r>
              <a:rPr lang="sl-SI" dirty="0" smtClean="0"/>
              <a:t>Raziskovalno delo </a:t>
            </a:r>
          </a:p>
          <a:p>
            <a:pPr lvl="1" eaLnBrk="1" hangingPunct="1"/>
            <a:r>
              <a:rPr lang="sl-SI" dirty="0" smtClean="0"/>
              <a:t>diplomska naloga: UPORABA SCRATCHA V POUČEVANJU PROGRAMIRANJA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922337"/>
          </a:xfrm>
        </p:spPr>
        <p:txBody>
          <a:bodyPr/>
          <a:lstStyle/>
          <a:p>
            <a:pPr eaLnBrk="1" hangingPunct="1"/>
            <a:r>
              <a:rPr lang="sl-SI" sz="3200" dirty="0" smtClean="0"/>
              <a:t>Učenje programiranja s </a:t>
            </a:r>
            <a:r>
              <a:rPr lang="sl-SI" sz="3200" dirty="0" err="1" smtClean="0"/>
              <a:t>Scratchem</a:t>
            </a:r>
            <a:endParaRPr lang="en-US" sz="3200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807"/>
            <a:ext cx="8229600" cy="4093567"/>
          </a:xfrm>
        </p:spPr>
        <p:txBody>
          <a:bodyPr/>
          <a:lstStyle/>
          <a:p>
            <a:pPr eaLnBrk="1" hangingPunct="1"/>
            <a:r>
              <a:rPr lang="sl-SI" dirty="0" smtClean="0"/>
              <a:t>Sistematično učenje programiranja s pomočjo ukazov </a:t>
            </a:r>
            <a:r>
              <a:rPr lang="sl-SI" i="1" dirty="0" smtClean="0"/>
              <a:t>svinčnik</a:t>
            </a:r>
            <a:r>
              <a:rPr lang="sl-SI" dirty="0" smtClean="0"/>
              <a:t> in </a:t>
            </a:r>
            <a:r>
              <a:rPr lang="sl-SI" i="1" dirty="0" smtClean="0"/>
              <a:t>štampiljka</a:t>
            </a:r>
            <a:r>
              <a:rPr lang="sl-SI" dirty="0" smtClean="0"/>
              <a:t> </a:t>
            </a:r>
          </a:p>
          <a:p>
            <a:pPr eaLnBrk="1" hangingPunct="1"/>
            <a:endParaRPr lang="sl-SI" dirty="0" smtClean="0"/>
          </a:p>
          <a:p>
            <a:pPr eaLnBrk="1" hangingPunct="1"/>
            <a:endParaRPr lang="sl-SI" dirty="0" smtClean="0"/>
          </a:p>
          <a:p>
            <a:pPr eaLnBrk="1" hangingPunct="1"/>
            <a:endParaRPr lang="sl-SI" dirty="0" smtClean="0"/>
          </a:p>
          <a:p>
            <a:pPr eaLnBrk="1" hangingPunct="1"/>
            <a:r>
              <a:rPr lang="sl-SI" dirty="0" smtClean="0"/>
              <a:t>Učenje programiranja in ustvarjanje računalniških iger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3040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971600" y="2636912"/>
          <a:ext cx="2087562" cy="1441450"/>
        </p:xfrm>
        <a:graphic>
          <a:graphicData uri="http://schemas.openxmlformats.org/presentationml/2006/ole">
            <p:oleObj spid="_x0000_s1026" name="Bitmap Image" r:id="rId3" imgW="1127858" imgH="777307" progId="PBrush">
              <p:embed/>
            </p:oleObj>
          </a:graphicData>
        </a:graphic>
      </p:graphicFrame>
      <p:sp>
        <p:nvSpPr>
          <p:cNvPr id="10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1" name="Picture 11" descr="spirala_kvadrat2"/>
          <p:cNvPicPr>
            <a:picLocks noChangeAspect="1" noChangeArrowheads="1"/>
          </p:cNvPicPr>
          <p:nvPr/>
        </p:nvPicPr>
        <p:blipFill>
          <a:blip r:embed="rId4" cstate="print"/>
          <a:srcRect l="-1250" t="38663" r="-3751" b="40498"/>
          <a:stretch>
            <a:fillRect/>
          </a:stretch>
        </p:blipFill>
        <p:spPr bwMode="auto">
          <a:xfrm>
            <a:off x="4644008" y="2708920"/>
            <a:ext cx="1920875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933056"/>
            <a:ext cx="2376488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sl-SI" dirty="0" smtClean="0"/>
              <a:t>Igra Akvarij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772816"/>
            <a:ext cx="4464496" cy="2880320"/>
          </a:xfrm>
        </p:spPr>
        <p:txBody>
          <a:bodyPr/>
          <a:lstStyle/>
          <a:p>
            <a:pPr>
              <a:buNone/>
            </a:pPr>
            <a:endParaRPr lang="sl-SI" dirty="0" smtClean="0"/>
          </a:p>
          <a:p>
            <a:pPr>
              <a:buFont typeface="Arial" pitchFamily="34" charset="0"/>
              <a:buChar char="•"/>
            </a:pPr>
            <a:r>
              <a:rPr lang="sl-SI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Glavni junak, rak, lovi ribe, ki se naključno gibajo po prostoru. Ko rak ulovi ribo, ta za nekaj trenutkov izgine. </a:t>
            </a:r>
            <a:endParaRPr lang="en-US" sz="2600" dirty="0"/>
          </a:p>
        </p:txBody>
      </p:sp>
      <p:pic>
        <p:nvPicPr>
          <p:cNvPr id="4" name="Picture 3" descr="ri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55456"/>
            <a:ext cx="3240360" cy="2438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Učenci spoznajo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4525963"/>
          </a:xfrm>
        </p:spPr>
        <p:txBody>
          <a:bodyPr/>
          <a:lstStyle/>
          <a:p>
            <a:endParaRPr lang="sl-SI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l-SI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zaporedje ukazov</a:t>
            </a:r>
          </a:p>
          <a:p>
            <a:r>
              <a:rPr lang="sl-SI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zanke (</a:t>
            </a:r>
            <a:r>
              <a:rPr lang="sl-SI" sz="26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 vedno</a:t>
            </a:r>
            <a:r>
              <a:rPr lang="sl-SI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</a:p>
          <a:p>
            <a:r>
              <a:rPr lang="sl-SI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pogojni stavek (če), </a:t>
            </a:r>
          </a:p>
          <a:p>
            <a:r>
              <a:rPr lang="sl-SI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naključna števila,</a:t>
            </a:r>
          </a:p>
          <a:p>
            <a:r>
              <a:rPr lang="sl-SI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odziv na dogodke.</a:t>
            </a:r>
            <a:endParaRPr lang="en-US" sz="2600" dirty="0"/>
          </a:p>
        </p:txBody>
      </p:sp>
      <p:pic>
        <p:nvPicPr>
          <p:cNvPr id="4" name="Picture 3" descr="riba.gif"/>
          <p:cNvPicPr>
            <a:picLocks noChangeAspect="1"/>
          </p:cNvPicPr>
          <p:nvPr/>
        </p:nvPicPr>
        <p:blipFill>
          <a:blip r:embed="rId2" cstate="print"/>
          <a:srcRect t="20968" r="-1673" b="50000"/>
          <a:stretch>
            <a:fillRect/>
          </a:stretch>
        </p:blipFill>
        <p:spPr>
          <a:xfrm>
            <a:off x="5063547" y="3140968"/>
            <a:ext cx="4080453" cy="1440160"/>
          </a:xfrm>
          <a:prstGeom prst="rect">
            <a:avLst/>
          </a:prstGeom>
        </p:spPr>
      </p:pic>
      <p:pic>
        <p:nvPicPr>
          <p:cNvPr id="5" name="Picture 4" descr="Akvarij2.gif"/>
          <p:cNvPicPr>
            <a:picLocks noChangeAspect="1"/>
          </p:cNvPicPr>
          <p:nvPr/>
        </p:nvPicPr>
        <p:blipFill>
          <a:blip r:embed="rId3" cstate="print"/>
          <a:srcRect t="18043" r="-2522" b="41361"/>
          <a:stretch>
            <a:fillRect/>
          </a:stretch>
        </p:blipFill>
        <p:spPr>
          <a:xfrm>
            <a:off x="4427984" y="980728"/>
            <a:ext cx="2668296" cy="2088232"/>
          </a:xfrm>
          <a:prstGeom prst="rect">
            <a:avLst/>
          </a:prstGeom>
        </p:spPr>
      </p:pic>
      <p:pic>
        <p:nvPicPr>
          <p:cNvPr id="6" name="Picture 5" descr="riba.gif"/>
          <p:cNvPicPr>
            <a:picLocks noChangeAspect="1"/>
          </p:cNvPicPr>
          <p:nvPr/>
        </p:nvPicPr>
        <p:blipFill>
          <a:blip r:embed="rId2" cstate="print"/>
          <a:srcRect t="52235" r="41305"/>
          <a:stretch>
            <a:fillRect/>
          </a:stretch>
        </p:blipFill>
        <p:spPr>
          <a:xfrm>
            <a:off x="3131840" y="3789040"/>
            <a:ext cx="2076087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Samostojno delo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Igri lahko dodajo hudobno ribo, ki se premika proti raku</a:t>
            </a:r>
            <a:endParaRPr lang="sl-SI" dirty="0" smtClean="0"/>
          </a:p>
          <a:p>
            <a:pPr lvl="1"/>
            <a:r>
              <a:rPr lang="sl-S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Namig: uporabi ukaz:</a:t>
            </a:r>
            <a:endParaRPr lang="sl-SI" dirty="0" smtClean="0"/>
          </a:p>
          <a:p>
            <a:r>
              <a:rPr lang="sl-S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Naredijo števec, ki šteje kolikokrat rak ulovi ribo</a:t>
            </a:r>
          </a:p>
          <a:p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4" name="Picture 3" descr="Ra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708920"/>
            <a:ext cx="1829003" cy="360040"/>
          </a:xfrm>
          <a:prstGeom prst="rect">
            <a:avLst/>
          </a:prstGeom>
        </p:spPr>
      </p:pic>
      <p:pic>
        <p:nvPicPr>
          <p:cNvPr id="6" name="Picture 5" descr="Spremenljiv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933056"/>
            <a:ext cx="2616132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363272" cy="1143000"/>
          </a:xfrm>
        </p:spPr>
        <p:txBody>
          <a:bodyPr/>
          <a:lstStyle/>
          <a:p>
            <a:r>
              <a:rPr lang="sl-SI" sz="3200" dirty="0" smtClean="0"/>
              <a:t>Prednosti </a:t>
            </a:r>
            <a:r>
              <a:rPr lang="sl-SI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učenja s programiranjem iger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237931"/>
          </a:xfrm>
        </p:spPr>
        <p:txBody>
          <a:bodyPr/>
          <a:lstStyle/>
          <a:p>
            <a:r>
              <a:rPr lang="sl-SI" sz="2800" dirty="0" smtClean="0"/>
              <a:t>j</a:t>
            </a:r>
            <a:r>
              <a:rPr lang="sl-SI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intuitivno, </a:t>
            </a:r>
          </a:p>
          <a:p>
            <a:r>
              <a:rPr lang="sl-SI" sz="2800" dirty="0" smtClean="0"/>
              <a:t>u</a:t>
            </a:r>
            <a:r>
              <a:rPr lang="sl-SI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čenci so zelo motivirani ,</a:t>
            </a:r>
          </a:p>
          <a:p>
            <a:r>
              <a:rPr lang="sl-SI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heterogeni skupini lahko vključiš vse učence (programiranje, risanje, domišljija).</a:t>
            </a:r>
            <a:endParaRPr lang="sl-SI" sz="2800" dirty="0" smtClean="0"/>
          </a:p>
          <a:p>
            <a:pPr>
              <a:buNone/>
            </a:pPr>
            <a:r>
              <a:rPr lang="sl-SI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Slabe strani:</a:t>
            </a:r>
          </a:p>
          <a:p>
            <a:r>
              <a:rPr lang="sl-SI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manj sistematično, </a:t>
            </a:r>
          </a:p>
          <a:p>
            <a:r>
              <a:rPr lang="sl-SI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težje je osvojiti vse koncepte,</a:t>
            </a:r>
          </a:p>
          <a:p>
            <a:r>
              <a:rPr lang="sl-SI" sz="2800" dirty="0" smtClean="0"/>
              <a:t>t</a:t>
            </a:r>
            <a:r>
              <a:rPr lang="sl-SI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ežave pri odpravljanju napak.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Kaj je </a:t>
            </a:r>
            <a:r>
              <a:rPr lang="sl-SI" dirty="0" err="1" smtClean="0"/>
              <a:t>Scratch</a:t>
            </a:r>
            <a:r>
              <a:rPr lang="sl-SI" dirty="0" smtClean="0"/>
              <a:t> 2</a:t>
            </a:r>
            <a:endParaRPr 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mtClean="0"/>
              <a:t>Program je razvil inštitut MIT Media Lab, pod vodstvom Mitchela Resnicka. </a:t>
            </a:r>
          </a:p>
          <a:p>
            <a:pPr eaLnBrk="1" hangingPunct="1"/>
            <a:r>
              <a:rPr lang="sl-SI" smtClean="0"/>
              <a:t>Avtorji so se pri svojem delu zgledovali po znamenitih LEGO kockah. </a:t>
            </a:r>
          </a:p>
          <a:p>
            <a:pPr eaLnBrk="1" hangingPunct="1"/>
            <a:r>
              <a:rPr lang="sl-SI" smtClean="0"/>
              <a:t>Otroci namesto pisanja zapletenih programskih kod premikajo in zlagajo pisane grafične bloke. </a:t>
            </a:r>
          </a:p>
          <a:p>
            <a:pPr eaLnBrk="1" hangingPunct="1"/>
            <a:r>
              <a:rPr lang="sl-SI" smtClean="0"/>
              <a:t>Ni težav s sintakso.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22114"/>
          </a:xfrm>
        </p:spPr>
        <p:txBody>
          <a:bodyPr/>
          <a:lstStyle/>
          <a:p>
            <a:r>
              <a:rPr lang="sl-SI" dirty="0" smtClean="0"/>
              <a:t>Klasično poučevanje, svinčnik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237931"/>
          </a:xfrm>
        </p:spPr>
        <p:txBody>
          <a:bodyPr/>
          <a:lstStyle/>
          <a:p>
            <a:r>
              <a:rPr lang="sl-SI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Zanka ponovi </a:t>
            </a:r>
          </a:p>
          <a:p>
            <a:endParaRPr lang="sl-SI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6" name="Picture 5" descr="Ponovi.png"/>
          <p:cNvPicPr>
            <a:picLocks noChangeAspect="1"/>
          </p:cNvPicPr>
          <p:nvPr/>
        </p:nvPicPr>
        <p:blipFill>
          <a:blip r:embed="rId2" cstate="print"/>
          <a:srcRect r="862" b="2788"/>
          <a:stretch>
            <a:fillRect/>
          </a:stretch>
        </p:blipFill>
        <p:spPr>
          <a:xfrm>
            <a:off x="827584" y="1916832"/>
            <a:ext cx="6912768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22114"/>
          </a:xfrm>
        </p:spPr>
        <p:txBody>
          <a:bodyPr/>
          <a:lstStyle/>
          <a:p>
            <a:r>
              <a:rPr lang="sl-SI" dirty="0" smtClean="0"/>
              <a:t>Klasično poučevanje, svinčnik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Gnezdenje</a:t>
            </a:r>
          </a:p>
          <a:p>
            <a:endParaRPr lang="en-US" dirty="0"/>
          </a:p>
        </p:txBody>
      </p:sp>
      <p:pic>
        <p:nvPicPr>
          <p:cNvPr id="8" name="Picture 7" descr="Gnezdenj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420888"/>
            <a:ext cx="7032782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922114"/>
          </a:xfrm>
        </p:spPr>
        <p:txBody>
          <a:bodyPr/>
          <a:lstStyle/>
          <a:p>
            <a:r>
              <a:rPr lang="sl-SI" dirty="0" smtClean="0"/>
              <a:t>Klasično poučevanje, svinčnik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Spremenljivka</a:t>
            </a:r>
          </a:p>
          <a:p>
            <a:endParaRPr lang="sl-SI" dirty="0" smtClean="0"/>
          </a:p>
          <a:p>
            <a:endParaRPr lang="en-US" dirty="0"/>
          </a:p>
        </p:txBody>
      </p:sp>
      <p:pic>
        <p:nvPicPr>
          <p:cNvPr id="5" name="Picture 4" descr="Spremenljiv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342176"/>
            <a:ext cx="7632848" cy="346111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19256" cy="1138138"/>
          </a:xfrm>
        </p:spPr>
        <p:txBody>
          <a:bodyPr/>
          <a:lstStyle/>
          <a:p>
            <a:r>
              <a:rPr lang="sl-SI" dirty="0" smtClean="0"/>
              <a:t>Klasično poučevanje, štampiljka</a:t>
            </a:r>
            <a:br>
              <a:rPr lang="sl-SI" dirty="0" smtClean="0"/>
            </a:br>
            <a:r>
              <a:rPr lang="sl-SI" sz="2800" dirty="0" smtClean="0"/>
              <a:t>(Ideja: risanje zvezdic v Pascalu)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954760"/>
          </a:xfrm>
        </p:spPr>
        <p:txBody>
          <a:bodyPr/>
          <a:lstStyle/>
          <a:p>
            <a:r>
              <a:rPr lang="sl-SI" dirty="0" smtClean="0"/>
              <a:t>Spremenljivka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en-US" dirty="0"/>
          </a:p>
        </p:txBody>
      </p:sp>
      <p:pic>
        <p:nvPicPr>
          <p:cNvPr id="6" name="Picture 5" descr="Rož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5" y="2636913"/>
            <a:ext cx="5904655" cy="313684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922114"/>
          </a:xfrm>
        </p:spPr>
        <p:txBody>
          <a:bodyPr/>
          <a:lstStyle/>
          <a:p>
            <a:r>
              <a:rPr lang="sl-SI" dirty="0" smtClean="0"/>
              <a:t>Klasično poučevanje, štampiljka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Ponovi dokler in pogojni stavek (zaznavanje barv)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en-US" dirty="0"/>
          </a:p>
        </p:txBody>
      </p:sp>
      <p:pic>
        <p:nvPicPr>
          <p:cNvPr id="5" name="Picture 4" descr="Č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2852936"/>
            <a:ext cx="6264695" cy="284304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922114"/>
          </a:xfrm>
        </p:spPr>
        <p:txBody>
          <a:bodyPr/>
          <a:lstStyle/>
          <a:p>
            <a:r>
              <a:rPr lang="sl-SI" dirty="0" smtClean="0"/>
              <a:t>Klasično poučevanje, štampiljka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114800"/>
          </a:xfrm>
        </p:spPr>
        <p:txBody>
          <a:bodyPr/>
          <a:lstStyle/>
          <a:p>
            <a:r>
              <a:rPr lang="sl-SI" dirty="0" smtClean="0"/>
              <a:t>Izvirnost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en-US" dirty="0"/>
          </a:p>
        </p:txBody>
      </p:sp>
      <p:pic>
        <p:nvPicPr>
          <p:cNvPr id="6" name="Picture 5" descr="Smre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204865"/>
            <a:ext cx="6696744" cy="367634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22114"/>
          </a:xfrm>
        </p:spPr>
        <p:txBody>
          <a:bodyPr/>
          <a:lstStyle/>
          <a:p>
            <a:r>
              <a:rPr lang="sl-SI" dirty="0" smtClean="0"/>
              <a:t>Klasično poučevanje, ukaz reci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26768"/>
          </a:xfrm>
        </p:spPr>
        <p:txBody>
          <a:bodyPr/>
          <a:lstStyle/>
          <a:p>
            <a:r>
              <a:rPr lang="sl-SI" dirty="0" smtClean="0"/>
              <a:t>Primer poštevanke števila 3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en-US" dirty="0"/>
          </a:p>
        </p:txBody>
      </p:sp>
      <p:pic>
        <p:nvPicPr>
          <p:cNvPr id="5" name="Picture 4" descr="Rec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957155"/>
            <a:ext cx="2016224" cy="1884209"/>
          </a:xfrm>
          <a:prstGeom prst="rect">
            <a:avLst/>
          </a:prstGeom>
        </p:spPr>
      </p:pic>
      <p:pic>
        <p:nvPicPr>
          <p:cNvPr id="8" name="Picture 7" descr="Večkratni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948819"/>
            <a:ext cx="3240360" cy="166088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LEGO </a:t>
            </a:r>
            <a:r>
              <a:rPr lang="sl-SI" dirty="0" err="1" smtClean="0"/>
              <a:t>WeDo</a:t>
            </a:r>
            <a:endParaRPr lang="en-US" dirty="0"/>
          </a:p>
        </p:txBody>
      </p:sp>
      <p:pic>
        <p:nvPicPr>
          <p:cNvPr id="5" name="Content Placeholder 4" descr="wedo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/>
              <a:t>Poleg običajnih kock vsebuje </a:t>
            </a:r>
          </a:p>
          <a:p>
            <a:pPr lvl="1"/>
            <a:r>
              <a:rPr lang="sl-SI" dirty="0" smtClean="0"/>
              <a:t>krmilnik, ki se ga priključi na USB vtič na računalniku</a:t>
            </a:r>
          </a:p>
          <a:p>
            <a:pPr lvl="1"/>
            <a:r>
              <a:rPr lang="sl-SI" dirty="0" smtClean="0"/>
              <a:t>motor</a:t>
            </a:r>
          </a:p>
          <a:p>
            <a:pPr lvl="1"/>
            <a:r>
              <a:rPr lang="sl-SI" dirty="0" smtClean="0"/>
              <a:t>dve tipali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04200" cy="792163"/>
          </a:xfrm>
        </p:spPr>
        <p:txBody>
          <a:bodyPr/>
          <a:lstStyle/>
          <a:p>
            <a:r>
              <a:rPr lang="sl-SI" dirty="0" smtClean="0"/>
              <a:t>LEGO </a:t>
            </a:r>
            <a:r>
              <a:rPr lang="sl-SI" dirty="0" err="1" smtClean="0"/>
              <a:t>WeDo</a:t>
            </a:r>
            <a:r>
              <a:rPr lang="sl-SI" dirty="0" smtClean="0"/>
              <a:t> in </a:t>
            </a:r>
            <a:r>
              <a:rPr lang="sl-SI" dirty="0" err="1" smtClean="0"/>
              <a:t>Scratch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86808"/>
          </a:xfrm>
        </p:spPr>
        <p:txBody>
          <a:bodyPr/>
          <a:lstStyle/>
          <a:p>
            <a:endParaRPr lang="sl-SI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http://info.scratch.mit.edu/WeDo</a:t>
            </a:r>
            <a:endParaRPr lang="sl-SI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l-SI" dirty="0" smtClean="0"/>
              <a:t>S </a:t>
            </a:r>
            <a:r>
              <a:rPr lang="sl-SI" dirty="0" err="1" smtClean="0"/>
              <a:t>Scratchem</a:t>
            </a:r>
            <a:r>
              <a:rPr lang="sl-SI" dirty="0" smtClean="0"/>
              <a:t> lahko upravljamo LEGO robotke. </a:t>
            </a:r>
          </a:p>
          <a:p>
            <a:r>
              <a:rPr lang="sl-SI" dirty="0" smtClean="0"/>
              <a:t>Dvosmerna komunikacija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Kako začeti?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8"/>
          </a:xfrm>
        </p:spPr>
        <p:txBody>
          <a:bodyPr/>
          <a:lstStyle/>
          <a:p>
            <a:endParaRPr lang="sl-SI" dirty="0" smtClean="0"/>
          </a:p>
          <a:p>
            <a:r>
              <a:rPr lang="sl-SI" dirty="0" smtClean="0"/>
              <a:t>Internet (video in druge lekcije)</a:t>
            </a:r>
          </a:p>
          <a:p>
            <a:r>
              <a:rPr lang="sl-SI" dirty="0" smtClean="0"/>
              <a:t>V angleščini:</a:t>
            </a:r>
          </a:p>
          <a:p>
            <a:pPr lvl="1"/>
            <a:r>
              <a:rPr lang="sl-SI" dirty="0" err="1" smtClean="0"/>
              <a:t>Scratch</a:t>
            </a:r>
            <a:r>
              <a:rPr lang="sl-SI" dirty="0" smtClean="0"/>
              <a:t> 1.3 in</a:t>
            </a:r>
          </a:p>
          <a:p>
            <a:pPr lvl="1"/>
            <a:r>
              <a:rPr lang="sl-SI" dirty="0" err="1" smtClean="0"/>
              <a:t>Scratch</a:t>
            </a:r>
            <a:r>
              <a:rPr lang="sl-SI" dirty="0" smtClean="0"/>
              <a:t> </a:t>
            </a:r>
            <a:r>
              <a:rPr lang="sl-SI" dirty="0" err="1" smtClean="0"/>
              <a:t>programming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teens</a:t>
            </a:r>
            <a:endParaRPr lang="sl-SI" dirty="0" smtClean="0"/>
          </a:p>
          <a:p>
            <a:r>
              <a:rPr lang="sl-SI" dirty="0" smtClean="0"/>
              <a:t>V slovenščini:</a:t>
            </a:r>
          </a:p>
          <a:p>
            <a:pPr lvl="1"/>
            <a:r>
              <a:rPr lang="sl-SI" dirty="0" err="1" smtClean="0"/>
              <a:t>Scratch</a:t>
            </a:r>
            <a:r>
              <a:rPr lang="sl-SI" dirty="0" smtClean="0"/>
              <a:t> </a:t>
            </a:r>
            <a:r>
              <a:rPr lang="sl-SI" sz="2400" dirty="0" smtClean="0"/>
              <a:t>(Nauči se programirati</a:t>
            </a:r>
          </a:p>
          <a:p>
            <a:pPr lvl="1"/>
            <a:r>
              <a:rPr lang="sl-SI" sz="2400" dirty="0" smtClean="0"/>
              <a:t> in postani računalniški maček)</a:t>
            </a:r>
          </a:p>
          <a:p>
            <a:endParaRPr lang="en-US" dirty="0"/>
          </a:p>
        </p:txBody>
      </p:sp>
      <p:pic>
        <p:nvPicPr>
          <p:cNvPr id="4" name="Picture 3" descr="Knji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705304"/>
            <a:ext cx="2730757" cy="2938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80728"/>
            <a:ext cx="8229600" cy="1570037"/>
          </a:xfrm>
        </p:spPr>
        <p:txBody>
          <a:bodyPr/>
          <a:lstStyle/>
          <a:p>
            <a:pPr eaLnBrk="1" hangingPunct="1"/>
            <a:r>
              <a:rPr lang="sl-SI" dirty="0" smtClean="0"/>
              <a:t>Domača stran</a:t>
            </a:r>
            <a:br>
              <a:rPr lang="sl-SI" dirty="0" smtClean="0"/>
            </a:br>
            <a:r>
              <a:rPr lang="en-US" sz="2400" dirty="0" smtClean="0">
                <a:hlinkClick r:id="rId2"/>
              </a:rPr>
              <a:t>http://scratch.mit.edu/</a:t>
            </a:r>
            <a:r>
              <a:rPr lang="en-US" dirty="0" smtClean="0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l-SI" smtClean="0"/>
          </a:p>
          <a:p>
            <a:pPr eaLnBrk="1" hangingPunct="1"/>
            <a:endParaRPr lang="en-US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2420938"/>
            <a:ext cx="4176439" cy="337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Povabilo na delavnico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Danes od 15.00 </a:t>
            </a:r>
            <a:r>
              <a:rPr lang="sl-SI" smtClean="0"/>
              <a:t>do 16.30</a:t>
            </a:r>
            <a:endParaRPr lang="sl-SI" dirty="0" smtClean="0"/>
          </a:p>
          <a:p>
            <a:r>
              <a:rPr lang="sl-SI" dirty="0" smtClean="0"/>
              <a:t>Predavalnica F – Hotel Kompas</a:t>
            </a:r>
          </a:p>
          <a:p>
            <a:r>
              <a:rPr lang="sl-SI" dirty="0" smtClean="0"/>
              <a:t>Kaj nas čaka:</a:t>
            </a:r>
          </a:p>
          <a:p>
            <a:pPr lvl="1"/>
            <a:r>
              <a:rPr lang="sl-SI" dirty="0" smtClean="0"/>
              <a:t>Kratek teoretičen uvod</a:t>
            </a:r>
          </a:p>
          <a:p>
            <a:pPr lvl="1"/>
            <a:r>
              <a:rPr lang="sl-SI" dirty="0" smtClean="0"/>
              <a:t>Izdelava računalniške igre (D.L.)</a:t>
            </a:r>
          </a:p>
          <a:p>
            <a:pPr lvl="1"/>
            <a:r>
              <a:rPr lang="sl-SI" dirty="0" smtClean="0"/>
              <a:t>Klasično programiranje (D.L.)</a:t>
            </a:r>
          </a:p>
          <a:p>
            <a:pPr lvl="1"/>
            <a:r>
              <a:rPr lang="sl-SI" dirty="0" smtClean="0"/>
              <a:t>Izdelava Lego robotkov ter njihovo upravljanje s </a:t>
            </a:r>
            <a:r>
              <a:rPr lang="sl-SI" dirty="0" err="1" smtClean="0"/>
              <a:t>Scratchem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Viri:</a:t>
            </a:r>
            <a:endParaRPr lang="en-U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sz="2000" smtClean="0">
                <a:hlinkClick r:id="rId2"/>
              </a:rPr>
              <a:t>http://info.scratch.mit.edu/Support/Reference_Guide_1.4</a:t>
            </a:r>
            <a:r>
              <a:rPr lang="sl-SI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sl-SI" sz="2000" smtClean="0"/>
          </a:p>
          <a:p>
            <a:pPr eaLnBrk="1" hangingPunct="1">
              <a:lnSpc>
                <a:spcPct val="80000"/>
              </a:lnSpc>
            </a:pPr>
            <a:r>
              <a:rPr lang="sl-SI" sz="2000" smtClean="0">
                <a:hlinkClick r:id="rId3"/>
              </a:rPr>
              <a:t>http</a:t>
            </a:r>
            <a:r>
              <a:rPr lang="sl-SI" sz="2000" u="sng" smtClean="0">
                <a:hlinkClick r:id="rId3"/>
              </a:rPr>
              <a:t>://info.scratch.mit.edu/sites/infoscratch.media.mit.edu/docs/ScratchGettingStartedv14.pdf</a:t>
            </a:r>
            <a:endParaRPr lang="sl-SI" sz="2000" u="sng" smtClean="0"/>
          </a:p>
          <a:p>
            <a:pPr eaLnBrk="1" hangingPunct="1">
              <a:lnSpc>
                <a:spcPct val="80000"/>
              </a:lnSpc>
            </a:pPr>
            <a:endParaRPr lang="sl-SI" sz="2000" u="sng" smtClean="0"/>
          </a:p>
          <a:p>
            <a:pPr eaLnBrk="1" hangingPunct="1">
              <a:lnSpc>
                <a:spcPct val="80000"/>
              </a:lnSpc>
            </a:pPr>
            <a:r>
              <a:rPr lang="sl-SI" sz="2000" u="sng" smtClean="0">
                <a:hlinkClick r:id="rId4"/>
              </a:rPr>
              <a:t>http://info.scratch.mit.edu/sites/infoscratch.media.mit.edu/files/file/ScratchProgrammingConcepts-v14.pdf</a:t>
            </a:r>
            <a:r>
              <a:rPr lang="sl-SI" sz="2000" u="sng" smtClean="0"/>
              <a:t> </a:t>
            </a:r>
            <a:endParaRPr lang="en-US" sz="2000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08720"/>
            <a:ext cx="8204200" cy="432470"/>
          </a:xfrm>
        </p:spPr>
        <p:txBody>
          <a:bodyPr/>
          <a:lstStyle/>
          <a:p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dirty="0" smtClean="0"/>
              <a:t>GRAFIČNI VMESNIK</a:t>
            </a:r>
            <a:endParaRPr lang="en-US" dirty="0" smtClean="0"/>
          </a:p>
        </p:txBody>
      </p:sp>
      <p:pic>
        <p:nvPicPr>
          <p:cNvPr id="11267" name="Picture 4" descr="vmesni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878"/>
          <a:stretch>
            <a:fillRect/>
          </a:stretch>
        </p:blipFill>
        <p:spPr>
          <a:xfrm>
            <a:off x="1835696" y="1772816"/>
            <a:ext cx="5103417" cy="410445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b="1" dirty="0" smtClean="0"/>
              <a:t>SPRITE ALI FIGURA</a:t>
            </a:r>
            <a:endParaRPr lang="en-US" b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dirty="0" smtClean="0"/>
              <a:t>Glavni elementi </a:t>
            </a:r>
            <a:r>
              <a:rPr lang="sl-SI" dirty="0" err="1" smtClean="0"/>
              <a:t>Scratcha</a:t>
            </a:r>
            <a:r>
              <a:rPr lang="sl-SI" dirty="0" smtClean="0"/>
              <a:t> so bitja in predmeti, ki jim v angleščini pravimo sprite. 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852936"/>
            <a:ext cx="3671888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395536" y="1052736"/>
            <a:ext cx="8229600" cy="561975"/>
          </a:xfrm>
        </p:spPr>
        <p:txBody>
          <a:bodyPr/>
          <a:lstStyle/>
          <a:p>
            <a:pPr eaLnBrk="1" hangingPunct="1"/>
            <a:r>
              <a:rPr lang="sl-SI" sz="4000" dirty="0" smtClean="0"/>
              <a:t>Oder</a:t>
            </a:r>
            <a:endParaRPr lang="en-US" sz="4000" dirty="0" smtClean="0"/>
          </a:p>
        </p:txBody>
      </p:sp>
      <p:pic>
        <p:nvPicPr>
          <p:cNvPr id="13315" name="Picture 9" descr="od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16832"/>
            <a:ext cx="5040560" cy="3568232"/>
          </a:xfrm>
          <a:noFill/>
        </p:spPr>
      </p:pic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4788024" y="1412776"/>
            <a:ext cx="410445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l-SI" sz="2400" dirty="0"/>
              <a:t>Na odru spremljamo premikanje figur, igre in animacije.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l-SI" sz="2400" dirty="0"/>
              <a:t>Položaj figure na odru je določen s pomočjo koordinatnega sistema.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08720"/>
            <a:ext cx="8204200" cy="792163"/>
          </a:xfrm>
        </p:spPr>
        <p:txBody>
          <a:bodyPr/>
          <a:lstStyle/>
          <a:p>
            <a:pPr eaLnBrk="1" hangingPunct="1"/>
            <a:r>
              <a:rPr lang="sl-SI" dirty="0" smtClean="0"/>
              <a:t>Lastnosti figure</a:t>
            </a:r>
            <a:endParaRPr lang="en-US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6047903" cy="410448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Figuro lahko narišeš sam ali pa uporabiš katerekoli slike s svojega računalnika.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Figuri lahko napišeš </a:t>
            </a:r>
            <a:r>
              <a:rPr lang="sl-SI" sz="2800" b="1" dirty="0" smtClean="0"/>
              <a:t>program</a:t>
            </a:r>
            <a:r>
              <a:rPr lang="sl-SI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Figuri lahko zamenjaš videz.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Vsaka figura ima lahko tudi svoj seznam </a:t>
            </a:r>
            <a:r>
              <a:rPr lang="sl-SI" sz="2800" b="1" dirty="0" smtClean="0"/>
              <a:t>zvokov.</a:t>
            </a:r>
          </a:p>
          <a:p>
            <a:pPr eaLnBrk="1" hangingPunct="1">
              <a:lnSpc>
                <a:spcPct val="90000"/>
              </a:lnSpc>
            </a:pPr>
            <a:endParaRPr lang="sl-SI" sz="2800" b="1" dirty="0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052736"/>
            <a:ext cx="1425575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 r="-1903" b="14703"/>
          <a:stretch>
            <a:fillRect/>
          </a:stretch>
        </p:blipFill>
        <p:spPr bwMode="auto">
          <a:xfrm>
            <a:off x="7020272" y="2708920"/>
            <a:ext cx="14478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509120"/>
            <a:ext cx="147002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Multimedija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3609975" cy="4525963"/>
          </a:xfrm>
        </p:spPr>
        <p:txBody>
          <a:bodyPr/>
          <a:lstStyle/>
          <a:p>
            <a:pPr eaLnBrk="1" hangingPunct="1"/>
            <a:r>
              <a:rPr lang="sl-SI" dirty="0" smtClean="0"/>
              <a:t>Urejevalnik slik</a:t>
            </a:r>
          </a:p>
          <a:p>
            <a:pPr eaLnBrk="1" hangingPunct="1"/>
            <a:endParaRPr lang="sl-SI" dirty="0" smtClean="0"/>
          </a:p>
          <a:p>
            <a:pPr eaLnBrk="1" hangingPunct="1"/>
            <a:r>
              <a:rPr lang="sl-SI" dirty="0" smtClean="0"/>
              <a:t>Kamera</a:t>
            </a:r>
          </a:p>
          <a:p>
            <a:pPr eaLnBrk="1" hangingPunct="1"/>
            <a:endParaRPr lang="sl-SI" dirty="0" smtClean="0"/>
          </a:p>
          <a:p>
            <a:pPr eaLnBrk="1" hangingPunct="1"/>
            <a:endParaRPr lang="sl-SI" dirty="0" smtClean="0"/>
          </a:p>
          <a:p>
            <a:pPr eaLnBrk="1" hangingPunct="1"/>
            <a:r>
              <a:rPr lang="sl-SI" dirty="0" smtClean="0"/>
              <a:t>Snemalnik zvoka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556792"/>
            <a:ext cx="223361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077072"/>
            <a:ext cx="31162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068960"/>
            <a:ext cx="15827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nes_presentation_slo">
  <a:themeElements>
    <a:clrScheme name="arnes_presentation_slo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3300"/>
      </a:hlink>
      <a:folHlink>
        <a:srgbClr val="FF3300"/>
      </a:folHlink>
    </a:clrScheme>
    <a:fontScheme name="arnes_presentation_sl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rnes_presentation_s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33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SIRIKT_2011_PPT (1)</Template>
  <TotalTime>1471</TotalTime>
  <Words>955</Words>
  <Application>Microsoft Office PowerPoint</Application>
  <PresentationFormat>Diaprojekcija na zaslonu (4:3)</PresentationFormat>
  <Paragraphs>232</Paragraphs>
  <Slides>41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41</vt:i4>
      </vt:variant>
    </vt:vector>
  </HeadingPairs>
  <TitlesOfParts>
    <vt:vector size="43" baseType="lpstr">
      <vt:lpstr>arnes_presentation_slo</vt:lpstr>
      <vt:lpstr>Bitmap Image</vt:lpstr>
      <vt:lpstr>Scratch</vt:lpstr>
      <vt:lpstr>Kaj je Scratch 1</vt:lpstr>
      <vt:lpstr>Kaj je Scratch 2</vt:lpstr>
      <vt:lpstr>Domača stran http://scratch.mit.edu/ </vt:lpstr>
      <vt:lpstr> GRAFIČNI VMESNIK</vt:lpstr>
      <vt:lpstr>SPRITE ALI FIGURA</vt:lpstr>
      <vt:lpstr>Oder</vt:lpstr>
      <vt:lpstr>Lastnosti figure</vt:lpstr>
      <vt:lpstr>Multimedija</vt:lpstr>
      <vt:lpstr>Ukazi</vt:lpstr>
      <vt:lpstr>Koncepti</vt:lpstr>
      <vt:lpstr>Koncepti</vt:lpstr>
      <vt:lpstr>Koncepti</vt:lpstr>
      <vt:lpstr>Koncepti, ki jih program Scratch ne podpira</vt:lpstr>
      <vt:lpstr>Predznanje</vt:lpstr>
      <vt:lpstr>Izkušnje s programiranjem v osnovni šoli</vt:lpstr>
      <vt:lpstr>Pascal</vt:lpstr>
      <vt:lpstr>Logo – Scratch 1</vt:lpstr>
      <vt:lpstr>Logo – Scratch 2</vt:lpstr>
      <vt:lpstr>Prednosti programa Logo</vt:lpstr>
      <vt:lpstr>Logo in vhodni podatki</vt:lpstr>
      <vt:lpstr>Gnezdenje</vt:lpstr>
      <vt:lpstr>Miselni vzorec</vt:lpstr>
      <vt:lpstr>Scratch – izkušnje na OŠ Kolezija</vt:lpstr>
      <vt:lpstr>Učenje programiranja s Scratchem</vt:lpstr>
      <vt:lpstr>Igra Akvarij</vt:lpstr>
      <vt:lpstr>Učenci spoznajo</vt:lpstr>
      <vt:lpstr>Samostojno delo</vt:lpstr>
      <vt:lpstr>Prednosti učenja s programiranjem iger </vt:lpstr>
      <vt:lpstr>Klasično poučevanje, svinčnik</vt:lpstr>
      <vt:lpstr>Klasično poučevanje, svinčnik</vt:lpstr>
      <vt:lpstr>Klasično poučevanje, svinčnik</vt:lpstr>
      <vt:lpstr>Klasično poučevanje, štampiljka (Ideja: risanje zvezdic v Pascalu)</vt:lpstr>
      <vt:lpstr>Klasično poučevanje, štampiljka</vt:lpstr>
      <vt:lpstr>Klasično poučevanje, štampiljka</vt:lpstr>
      <vt:lpstr>Klasično poučevanje, ukaz reci</vt:lpstr>
      <vt:lpstr>LEGO WeDo</vt:lpstr>
      <vt:lpstr>LEGO WeDo in Scratch</vt:lpstr>
      <vt:lpstr>Kako začeti?</vt:lpstr>
      <vt:lpstr>Povabilo na delavnico</vt:lpstr>
      <vt:lpstr>Viri: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Scratch</dc:title>
  <dc:creator>KOLEZIJA</dc:creator>
  <cp:lastModifiedBy>Ucitelj</cp:lastModifiedBy>
  <cp:revision>146</cp:revision>
  <dcterms:created xsi:type="dcterms:W3CDTF">2010-11-11T16:04:45Z</dcterms:created>
  <dcterms:modified xsi:type="dcterms:W3CDTF">2011-10-21T05:39:39Z</dcterms:modified>
</cp:coreProperties>
</file>