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63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 Grah" initials="B.G." lastIdx="0" clrIdx="0">
    <p:extLst>
      <p:ext uri="{19B8F6BF-5375-455C-9EA6-DF929625EA0E}">
        <p15:presenceInfo xmlns:p15="http://schemas.microsoft.com/office/powerpoint/2012/main" userId="Bojan G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yal6h2Ra0" TargetMode="External"/><Relationship Id="rId2" Type="http://schemas.openxmlformats.org/officeDocument/2006/relationships/hyperlink" Target="https://www.youtube.com/watch?v=fD8PoZ5RWV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tvslo.si/kultura/razstave/ogled-sledi-germanskih-ljudstev/14873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91652" y="209006"/>
            <a:ext cx="7496929" cy="1776547"/>
          </a:xfrm>
        </p:spPr>
        <p:txBody>
          <a:bodyPr>
            <a:noAutofit/>
          </a:bodyPr>
          <a:lstStyle/>
          <a:p>
            <a:r>
              <a:rPr lang="sl-SI" sz="115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germani</a:t>
            </a:r>
            <a:endParaRPr lang="sl-SI" sz="115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" y="2997925"/>
            <a:ext cx="5590903" cy="2886891"/>
          </a:xfrm>
        </p:spPr>
        <p:txBody>
          <a:bodyPr>
            <a:noAutofit/>
          </a:bodyPr>
          <a:lstStyle/>
          <a:p>
            <a:r>
              <a:rPr lang="sl-SI" sz="2400" dirty="0" smtClean="0">
                <a:solidFill>
                  <a:srgbClr val="002060"/>
                </a:solidFill>
              </a:rPr>
              <a:t>Ime, priimek: Nino Grah</a:t>
            </a:r>
          </a:p>
          <a:p>
            <a:r>
              <a:rPr lang="sl-SI" sz="2400" dirty="0" smtClean="0">
                <a:solidFill>
                  <a:srgbClr val="002060"/>
                </a:solidFill>
              </a:rPr>
              <a:t>Razred: 7.B</a:t>
            </a:r>
          </a:p>
          <a:p>
            <a:r>
              <a:rPr lang="sl-SI" sz="2400" dirty="0" smtClean="0">
                <a:solidFill>
                  <a:srgbClr val="002060"/>
                </a:solidFill>
              </a:rPr>
              <a:t>Mentor: mag. Bernarda </a:t>
            </a:r>
            <a:r>
              <a:rPr lang="sl-SI" sz="2400" dirty="0" err="1" smtClean="0">
                <a:solidFill>
                  <a:srgbClr val="002060"/>
                </a:solidFill>
              </a:rPr>
              <a:t>Roudi</a:t>
            </a:r>
            <a:endParaRPr lang="sl-SI" sz="2400" dirty="0" smtClean="0">
              <a:solidFill>
                <a:srgbClr val="002060"/>
              </a:solidFill>
            </a:endParaRPr>
          </a:p>
          <a:p>
            <a:r>
              <a:rPr lang="sl-SI" sz="2400" dirty="0" smtClean="0">
                <a:solidFill>
                  <a:srgbClr val="002060"/>
                </a:solidFill>
              </a:rPr>
              <a:t>Tema: </a:t>
            </a:r>
            <a:r>
              <a:rPr lang="sl-SI" sz="2400" dirty="0" err="1" smtClean="0">
                <a:solidFill>
                  <a:srgbClr val="002060"/>
                </a:solidFill>
              </a:rPr>
              <a:t>germani</a:t>
            </a:r>
            <a:endParaRPr lang="sl-SI" sz="2400" dirty="0" smtClean="0">
              <a:solidFill>
                <a:srgbClr val="002060"/>
              </a:solidFill>
            </a:endParaRPr>
          </a:p>
          <a:p>
            <a:r>
              <a:rPr lang="sl-SI" sz="2400" dirty="0" smtClean="0">
                <a:solidFill>
                  <a:srgbClr val="002060"/>
                </a:solidFill>
              </a:rPr>
              <a:t>Datum: 14.3.2022</a:t>
            </a:r>
            <a:endParaRPr lang="sl-SI" sz="2400" dirty="0">
              <a:solidFill>
                <a:srgbClr val="0020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2272937"/>
            <a:ext cx="5503817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6754" y="352697"/>
            <a:ext cx="4963885" cy="60324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Viri:</a:t>
            </a:r>
            <a:endParaRPr lang="sl-SI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WIKIPEDIA,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RTV SLO,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VSE O ZGODOVINI,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DIAŠKI NET,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GOOGLE,</a:t>
            </a:r>
          </a:p>
          <a:p>
            <a:r>
              <a:rPr lang="sl-SI" sz="2800" dirty="0" err="1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zrc</a:t>
            </a: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- sazu.si 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SI-</a:t>
            </a:r>
            <a:r>
              <a:rPr lang="sl-SI" sz="2800" dirty="0" err="1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history</a:t>
            </a: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Germani</a:t>
            </a:r>
          </a:p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Delovni zvezek zgodovina</a:t>
            </a:r>
          </a:p>
          <a:p>
            <a:endParaRPr lang="sl-SI" sz="24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Sledita še videoposnetka (5:47, 0:33)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577838" y="2558314"/>
            <a:ext cx="6374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hlinkClick r:id="rId2"/>
              </a:rPr>
              <a:t>https</a:t>
            </a:r>
            <a:r>
              <a:rPr lang="sl-SI" sz="3200" dirty="0">
                <a:hlinkClick r:id="rId2"/>
              </a:rPr>
              <a:t>://</a:t>
            </a:r>
            <a:r>
              <a:rPr lang="sl-SI" sz="2800" dirty="0" smtClean="0">
                <a:hlinkClick r:id="rId2"/>
              </a:rPr>
              <a:t>www.youtube.com/watch?v=fD8PoZ5RWVE</a:t>
            </a:r>
            <a:endParaRPr lang="sl-SI" sz="2800" dirty="0" smtClean="0"/>
          </a:p>
          <a:p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577838" y="4004863"/>
            <a:ext cx="623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hlinkClick r:id="rId3"/>
              </a:rPr>
              <a:t>https://</a:t>
            </a:r>
            <a:r>
              <a:rPr lang="sl-SI" sz="3200" dirty="0" smtClean="0">
                <a:hlinkClick r:id="rId3"/>
              </a:rPr>
              <a:t>www.youtube.com/watch?v=aDyal6h2Ra0</a:t>
            </a:r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8246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959429" y="0"/>
            <a:ext cx="6668592" cy="243143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HVALA ZA VAŠO POZORNOST</a:t>
            </a:r>
            <a:r>
              <a:rPr lang="sl-SI" sz="80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!</a:t>
            </a:r>
            <a:endParaRPr lang="sl-SI" sz="8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52" y="2431435"/>
            <a:ext cx="4217671" cy="383121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243795" y="6171214"/>
            <a:ext cx="23349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sz="3200" dirty="0" err="1" smtClean="0">
                <a:solidFill>
                  <a:srgbClr val="FF0000"/>
                </a:solidFill>
              </a:rPr>
              <a:t>hehehaha</a:t>
            </a:r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77502"/>
            <a:ext cx="8423941" cy="697710"/>
          </a:xfrm>
        </p:spPr>
        <p:txBody>
          <a:bodyPr>
            <a:normAutofit fontScale="90000"/>
          </a:bodyPr>
          <a:lstStyle/>
          <a:p>
            <a:r>
              <a:rPr lang="sl-SI" sz="4800" dirty="0" smtClean="0">
                <a:solidFill>
                  <a:srgbClr val="FF0000"/>
                </a:solidFill>
              </a:rPr>
              <a:t>Kdo so bili stari </a:t>
            </a:r>
            <a:r>
              <a:rPr lang="sl-SI" sz="4800" dirty="0" err="1" smtClean="0">
                <a:solidFill>
                  <a:srgbClr val="FF0000"/>
                </a:solidFill>
              </a:rPr>
              <a:t>germani</a:t>
            </a:r>
            <a:r>
              <a:rPr lang="sl-SI" sz="4800" dirty="0" smtClean="0">
                <a:solidFill>
                  <a:srgbClr val="FF0000"/>
                </a:solidFill>
              </a:rPr>
              <a:t>?</a:t>
            </a:r>
            <a:endParaRPr lang="sl-SI" sz="4800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41552" y="1936693"/>
            <a:ext cx="95294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 so evropsko ljudstvo,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razdeljeni so bili na </a:t>
            </a:r>
            <a:r>
              <a:rPr lang="sl-SI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svobodne, pol svobodne in </a:t>
            </a:r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hlapce,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Germani, </a:t>
            </a:r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Huni</a:t>
            </a: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Slovani začeli vdirati na ozemlje že tako oslabljenega Rimskega imperija in zahodni del dokončno uničili.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800" dirty="0"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071535" y="26299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03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26525" y="0"/>
            <a:ext cx="611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Kako so živeli?</a:t>
            </a:r>
            <a:endParaRPr lang="sl-SI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830997"/>
            <a:ext cx="121092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Živeli so preprosto: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Ženske so obdelovale zemljo, moški pa so se bojevali,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Vedno so iskali nove obdelovalne površine,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Najbolj so cenili zvestobo in pogum,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Častili so različne naravne pojave in razne bogove (so politeisti).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POZNALI SO PISAVO, IMENOVANO RUNE. </a:t>
            </a:r>
            <a:endParaRPr lang="sl-SI" sz="3200" dirty="0" smtClean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2" descr="Rezultat iskanja slik za germanska ljud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40" y="4299601"/>
            <a:ext cx="5249060" cy="25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67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074501" y="255879"/>
            <a:ext cx="5677613" cy="1049235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Pradomovina</a:t>
            </a:r>
            <a:endParaRPr lang="sl-SI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1751634"/>
            <a:ext cx="98885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Njihova pradomovina je bila 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(Velika) Germanija.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Naseljevali so se na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ozemlju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 rekami Ren,</a:t>
            </a:r>
          </a:p>
          <a:p>
            <a:pPr algn="just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Donavo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Vislo.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Imeli so bivališča vkopane v zemljo, ki so se imenovale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ZEMLJANKE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507" y="3796294"/>
            <a:ext cx="5018493" cy="30617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5850"/>
            <a:ext cx="3701993" cy="2555460"/>
          </a:xfrm>
          <a:prstGeom prst="rect">
            <a:avLst/>
          </a:prstGeom>
        </p:spPr>
      </p:pic>
      <p:sp>
        <p:nvSpPr>
          <p:cNvPr id="11" name="Prostoročno 10"/>
          <p:cNvSpPr/>
          <p:nvPr/>
        </p:nvSpPr>
        <p:spPr>
          <a:xfrm>
            <a:off x="8473589" y="3734056"/>
            <a:ext cx="2290205" cy="1125327"/>
          </a:xfrm>
          <a:custGeom>
            <a:avLst/>
            <a:gdLst>
              <a:gd name="connsiteX0" fmla="*/ 2251017 w 2290205"/>
              <a:gd name="connsiteY0" fmla="*/ 367681 h 1125327"/>
              <a:gd name="connsiteX1" fmla="*/ 2211828 w 2290205"/>
              <a:gd name="connsiteY1" fmla="*/ 237053 h 1125327"/>
              <a:gd name="connsiteX2" fmla="*/ 2224891 w 2290205"/>
              <a:gd name="connsiteY2" fmla="*/ 276241 h 1125327"/>
              <a:gd name="connsiteX3" fmla="*/ 2290205 w 2290205"/>
              <a:gd name="connsiteY3" fmla="*/ 393807 h 1125327"/>
              <a:gd name="connsiteX4" fmla="*/ 2277142 w 2290205"/>
              <a:gd name="connsiteY4" fmla="*/ 576687 h 1125327"/>
              <a:gd name="connsiteX5" fmla="*/ 2251017 w 2290205"/>
              <a:gd name="connsiteY5" fmla="*/ 615875 h 1125327"/>
              <a:gd name="connsiteX6" fmla="*/ 2224891 w 2290205"/>
              <a:gd name="connsiteY6" fmla="*/ 772630 h 1125327"/>
              <a:gd name="connsiteX7" fmla="*/ 2198765 w 2290205"/>
              <a:gd name="connsiteY7" fmla="*/ 864070 h 1125327"/>
              <a:gd name="connsiteX8" fmla="*/ 2172640 w 2290205"/>
              <a:gd name="connsiteY8" fmla="*/ 981635 h 1125327"/>
              <a:gd name="connsiteX9" fmla="*/ 2120388 w 2290205"/>
              <a:gd name="connsiteY9" fmla="*/ 1060013 h 1125327"/>
              <a:gd name="connsiteX10" fmla="*/ 2042011 w 2290205"/>
              <a:gd name="connsiteY10" fmla="*/ 1086138 h 1125327"/>
              <a:gd name="connsiteX11" fmla="*/ 2002822 w 2290205"/>
              <a:gd name="connsiteY11" fmla="*/ 1099201 h 1125327"/>
              <a:gd name="connsiteX12" fmla="*/ 1859131 w 2290205"/>
              <a:gd name="connsiteY12" fmla="*/ 1125327 h 1125327"/>
              <a:gd name="connsiteX13" fmla="*/ 1650125 w 2290205"/>
              <a:gd name="connsiteY13" fmla="*/ 1112264 h 1125327"/>
              <a:gd name="connsiteX14" fmla="*/ 1532560 w 2290205"/>
              <a:gd name="connsiteY14" fmla="*/ 1060013 h 1125327"/>
              <a:gd name="connsiteX15" fmla="*/ 1454182 w 2290205"/>
              <a:gd name="connsiteY15" fmla="*/ 1046950 h 1125327"/>
              <a:gd name="connsiteX16" fmla="*/ 1166800 w 2290205"/>
              <a:gd name="connsiteY16" fmla="*/ 1020824 h 1125327"/>
              <a:gd name="connsiteX17" fmla="*/ 1036171 w 2290205"/>
              <a:gd name="connsiteY17" fmla="*/ 994698 h 1125327"/>
              <a:gd name="connsiteX18" fmla="*/ 944731 w 2290205"/>
              <a:gd name="connsiteY18" fmla="*/ 968573 h 1125327"/>
              <a:gd name="connsiteX19" fmla="*/ 905542 w 2290205"/>
              <a:gd name="connsiteY19" fmla="*/ 942447 h 1125327"/>
              <a:gd name="connsiteX20" fmla="*/ 853291 w 2290205"/>
              <a:gd name="connsiteY20" fmla="*/ 929384 h 1125327"/>
              <a:gd name="connsiteX21" fmla="*/ 814102 w 2290205"/>
              <a:gd name="connsiteY21" fmla="*/ 916321 h 1125327"/>
              <a:gd name="connsiteX22" fmla="*/ 722662 w 2290205"/>
              <a:gd name="connsiteY22" fmla="*/ 890195 h 1125327"/>
              <a:gd name="connsiteX23" fmla="*/ 683474 w 2290205"/>
              <a:gd name="connsiteY23" fmla="*/ 864070 h 1125327"/>
              <a:gd name="connsiteX24" fmla="*/ 657348 w 2290205"/>
              <a:gd name="connsiteY24" fmla="*/ 903258 h 1125327"/>
              <a:gd name="connsiteX25" fmla="*/ 618160 w 2290205"/>
              <a:gd name="connsiteY25" fmla="*/ 929384 h 1125327"/>
              <a:gd name="connsiteX26" fmla="*/ 605097 w 2290205"/>
              <a:gd name="connsiteY26" fmla="*/ 968573 h 1125327"/>
              <a:gd name="connsiteX27" fmla="*/ 526720 w 2290205"/>
              <a:gd name="connsiteY27" fmla="*/ 1007761 h 1125327"/>
              <a:gd name="connsiteX28" fmla="*/ 461405 w 2290205"/>
              <a:gd name="connsiteY28" fmla="*/ 981635 h 1125327"/>
              <a:gd name="connsiteX29" fmla="*/ 435280 w 2290205"/>
              <a:gd name="connsiteY29" fmla="*/ 942447 h 1125327"/>
              <a:gd name="connsiteX30" fmla="*/ 396091 w 2290205"/>
              <a:gd name="connsiteY30" fmla="*/ 824881 h 1125327"/>
              <a:gd name="connsiteX31" fmla="*/ 383028 w 2290205"/>
              <a:gd name="connsiteY31" fmla="*/ 785693 h 1125327"/>
              <a:gd name="connsiteX32" fmla="*/ 343840 w 2290205"/>
              <a:gd name="connsiteY32" fmla="*/ 746504 h 1125327"/>
              <a:gd name="connsiteX33" fmla="*/ 291588 w 2290205"/>
              <a:gd name="connsiteY33" fmla="*/ 668127 h 1125327"/>
              <a:gd name="connsiteX34" fmla="*/ 226274 w 2290205"/>
              <a:gd name="connsiteY34" fmla="*/ 589750 h 1125327"/>
              <a:gd name="connsiteX35" fmla="*/ 147897 w 2290205"/>
              <a:gd name="connsiteY35" fmla="*/ 537498 h 1125327"/>
              <a:gd name="connsiteX36" fmla="*/ 108708 w 2290205"/>
              <a:gd name="connsiteY36" fmla="*/ 524435 h 1125327"/>
              <a:gd name="connsiteX37" fmla="*/ 17268 w 2290205"/>
              <a:gd name="connsiteY37" fmla="*/ 498310 h 1125327"/>
              <a:gd name="connsiteX38" fmla="*/ 17268 w 2290205"/>
              <a:gd name="connsiteY38" fmla="*/ 380744 h 1125327"/>
              <a:gd name="connsiteX39" fmla="*/ 95645 w 2290205"/>
              <a:gd name="connsiteY39" fmla="*/ 328493 h 1125327"/>
              <a:gd name="connsiteX40" fmla="*/ 187085 w 2290205"/>
              <a:gd name="connsiteY40" fmla="*/ 289304 h 1125327"/>
              <a:gd name="connsiteX41" fmla="*/ 487531 w 2290205"/>
              <a:gd name="connsiteY41" fmla="*/ 302367 h 1125327"/>
              <a:gd name="connsiteX42" fmla="*/ 513657 w 2290205"/>
              <a:gd name="connsiteY42" fmla="*/ 263178 h 1125327"/>
              <a:gd name="connsiteX43" fmla="*/ 500594 w 2290205"/>
              <a:gd name="connsiteY43" fmla="*/ 158675 h 1125327"/>
              <a:gd name="connsiteX44" fmla="*/ 487531 w 2290205"/>
              <a:gd name="connsiteY44" fmla="*/ 119487 h 1125327"/>
              <a:gd name="connsiteX45" fmla="*/ 448342 w 2290205"/>
              <a:gd name="connsiteY45" fmla="*/ 106424 h 1125327"/>
              <a:gd name="connsiteX46" fmla="*/ 396091 w 2290205"/>
              <a:gd name="connsiteY46" fmla="*/ 41110 h 1125327"/>
              <a:gd name="connsiteX47" fmla="*/ 435280 w 2290205"/>
              <a:gd name="connsiteY47" fmla="*/ 28047 h 1125327"/>
              <a:gd name="connsiteX48" fmla="*/ 474468 w 2290205"/>
              <a:gd name="connsiteY48" fmla="*/ 1921 h 1125327"/>
              <a:gd name="connsiteX49" fmla="*/ 631222 w 2290205"/>
              <a:gd name="connsiteY49" fmla="*/ 28047 h 1125327"/>
              <a:gd name="connsiteX50" fmla="*/ 683474 w 2290205"/>
              <a:gd name="connsiteY50" fmla="*/ 41110 h 1125327"/>
              <a:gd name="connsiteX51" fmla="*/ 735725 w 2290205"/>
              <a:gd name="connsiteY51" fmla="*/ 67235 h 1125327"/>
              <a:gd name="connsiteX52" fmla="*/ 774914 w 2290205"/>
              <a:gd name="connsiteY52" fmla="*/ 80298 h 1125327"/>
              <a:gd name="connsiteX53" fmla="*/ 840228 w 2290205"/>
              <a:gd name="connsiteY53" fmla="*/ 184801 h 1125327"/>
              <a:gd name="connsiteX54" fmla="*/ 879417 w 2290205"/>
              <a:gd name="connsiteY54" fmla="*/ 171738 h 1125327"/>
              <a:gd name="connsiteX55" fmla="*/ 918605 w 2290205"/>
              <a:gd name="connsiteY55" fmla="*/ 145613 h 1125327"/>
              <a:gd name="connsiteX56" fmla="*/ 996982 w 2290205"/>
              <a:gd name="connsiteY56" fmla="*/ 158675 h 1125327"/>
              <a:gd name="connsiteX57" fmla="*/ 1036171 w 2290205"/>
              <a:gd name="connsiteY57" fmla="*/ 171738 h 1125327"/>
              <a:gd name="connsiteX58" fmla="*/ 1232114 w 2290205"/>
              <a:gd name="connsiteY58" fmla="*/ 145613 h 1125327"/>
              <a:gd name="connsiteX59" fmla="*/ 1310491 w 2290205"/>
              <a:gd name="connsiteY59" fmla="*/ 80298 h 1125327"/>
              <a:gd name="connsiteX60" fmla="*/ 1349680 w 2290205"/>
              <a:gd name="connsiteY60" fmla="*/ 67235 h 1125327"/>
              <a:gd name="connsiteX61" fmla="*/ 1401931 w 2290205"/>
              <a:gd name="connsiteY61" fmla="*/ 145613 h 1125327"/>
              <a:gd name="connsiteX62" fmla="*/ 1480308 w 2290205"/>
              <a:gd name="connsiteY62" fmla="*/ 171738 h 1125327"/>
              <a:gd name="connsiteX63" fmla="*/ 1545622 w 2290205"/>
              <a:gd name="connsiteY63" fmla="*/ 119487 h 1125327"/>
              <a:gd name="connsiteX64" fmla="*/ 1584811 w 2290205"/>
              <a:gd name="connsiteY64" fmla="*/ 106424 h 1125327"/>
              <a:gd name="connsiteX65" fmla="*/ 1676251 w 2290205"/>
              <a:gd name="connsiteY65" fmla="*/ 67235 h 1125327"/>
              <a:gd name="connsiteX66" fmla="*/ 1859131 w 2290205"/>
              <a:gd name="connsiteY66" fmla="*/ 80298 h 1125327"/>
              <a:gd name="connsiteX67" fmla="*/ 1963634 w 2290205"/>
              <a:gd name="connsiteY67" fmla="*/ 93361 h 1125327"/>
              <a:gd name="connsiteX68" fmla="*/ 2042011 w 2290205"/>
              <a:gd name="connsiteY68" fmla="*/ 145613 h 1125327"/>
              <a:gd name="connsiteX69" fmla="*/ 2081200 w 2290205"/>
              <a:gd name="connsiteY69" fmla="*/ 158675 h 1125327"/>
              <a:gd name="connsiteX70" fmla="*/ 2172640 w 2290205"/>
              <a:gd name="connsiteY70" fmla="*/ 250115 h 1125327"/>
              <a:gd name="connsiteX71" fmla="*/ 2198765 w 2290205"/>
              <a:gd name="connsiteY71" fmla="*/ 289304 h 1125327"/>
              <a:gd name="connsiteX72" fmla="*/ 2198765 w 2290205"/>
              <a:gd name="connsiteY72" fmla="*/ 341555 h 112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290205" h="1125327">
                <a:moveTo>
                  <a:pt x="2251017" y="367681"/>
                </a:moveTo>
                <a:cubicBezTo>
                  <a:pt x="2237954" y="324138"/>
                  <a:pt x="2224317" y="280764"/>
                  <a:pt x="2211828" y="237053"/>
                </a:cubicBezTo>
                <a:cubicBezTo>
                  <a:pt x="2208045" y="223814"/>
                  <a:pt x="2218204" y="264204"/>
                  <a:pt x="2224891" y="276241"/>
                </a:cubicBezTo>
                <a:cubicBezTo>
                  <a:pt x="2299752" y="410990"/>
                  <a:pt x="2260647" y="305134"/>
                  <a:pt x="2290205" y="393807"/>
                </a:cubicBezTo>
                <a:cubicBezTo>
                  <a:pt x="2285851" y="454767"/>
                  <a:pt x="2287763" y="516502"/>
                  <a:pt x="2277142" y="576687"/>
                </a:cubicBezTo>
                <a:cubicBezTo>
                  <a:pt x="2274414" y="592147"/>
                  <a:pt x="2256529" y="601175"/>
                  <a:pt x="2251017" y="615875"/>
                </a:cubicBezTo>
                <a:cubicBezTo>
                  <a:pt x="2241461" y="641359"/>
                  <a:pt x="2227858" y="756313"/>
                  <a:pt x="2224891" y="772630"/>
                </a:cubicBezTo>
                <a:cubicBezTo>
                  <a:pt x="2196442" y="929097"/>
                  <a:pt x="2226745" y="738163"/>
                  <a:pt x="2198765" y="864070"/>
                </a:cubicBezTo>
                <a:cubicBezTo>
                  <a:pt x="2193253" y="888873"/>
                  <a:pt x="2188975" y="952232"/>
                  <a:pt x="2172640" y="981635"/>
                </a:cubicBezTo>
                <a:cubicBezTo>
                  <a:pt x="2157391" y="1009083"/>
                  <a:pt x="2150176" y="1050084"/>
                  <a:pt x="2120388" y="1060013"/>
                </a:cubicBezTo>
                <a:lnTo>
                  <a:pt x="2042011" y="1086138"/>
                </a:lnTo>
                <a:cubicBezTo>
                  <a:pt x="2028948" y="1090492"/>
                  <a:pt x="2016453" y="1097254"/>
                  <a:pt x="2002822" y="1099201"/>
                </a:cubicBezTo>
                <a:cubicBezTo>
                  <a:pt x="1893609" y="1114803"/>
                  <a:pt x="1941252" y="1104796"/>
                  <a:pt x="1859131" y="1125327"/>
                </a:cubicBezTo>
                <a:cubicBezTo>
                  <a:pt x="1789462" y="1120973"/>
                  <a:pt x="1719289" y="1121696"/>
                  <a:pt x="1650125" y="1112264"/>
                </a:cubicBezTo>
                <a:cubicBezTo>
                  <a:pt x="1465772" y="1087125"/>
                  <a:pt x="1646586" y="1098021"/>
                  <a:pt x="1532560" y="1060013"/>
                </a:cubicBezTo>
                <a:cubicBezTo>
                  <a:pt x="1507433" y="1051637"/>
                  <a:pt x="1480518" y="1049772"/>
                  <a:pt x="1454182" y="1046950"/>
                </a:cubicBezTo>
                <a:cubicBezTo>
                  <a:pt x="1358540" y="1036703"/>
                  <a:pt x="1166800" y="1020824"/>
                  <a:pt x="1166800" y="1020824"/>
                </a:cubicBezTo>
                <a:cubicBezTo>
                  <a:pt x="1086318" y="993997"/>
                  <a:pt x="1168262" y="1018715"/>
                  <a:pt x="1036171" y="994698"/>
                </a:cubicBezTo>
                <a:cubicBezTo>
                  <a:pt x="1000092" y="988138"/>
                  <a:pt x="978303" y="979763"/>
                  <a:pt x="944731" y="968573"/>
                </a:cubicBezTo>
                <a:cubicBezTo>
                  <a:pt x="931668" y="959864"/>
                  <a:pt x="919972" y="948632"/>
                  <a:pt x="905542" y="942447"/>
                </a:cubicBezTo>
                <a:cubicBezTo>
                  <a:pt x="889041" y="935375"/>
                  <a:pt x="870553" y="934316"/>
                  <a:pt x="853291" y="929384"/>
                </a:cubicBezTo>
                <a:cubicBezTo>
                  <a:pt x="840051" y="925601"/>
                  <a:pt x="827342" y="920104"/>
                  <a:pt x="814102" y="916321"/>
                </a:cubicBezTo>
                <a:cubicBezTo>
                  <a:pt x="794570" y="910740"/>
                  <a:pt x="743542" y="900635"/>
                  <a:pt x="722662" y="890195"/>
                </a:cubicBezTo>
                <a:cubicBezTo>
                  <a:pt x="708620" y="883174"/>
                  <a:pt x="696537" y="872778"/>
                  <a:pt x="683474" y="864070"/>
                </a:cubicBezTo>
                <a:cubicBezTo>
                  <a:pt x="674765" y="877133"/>
                  <a:pt x="668449" y="892157"/>
                  <a:pt x="657348" y="903258"/>
                </a:cubicBezTo>
                <a:cubicBezTo>
                  <a:pt x="646247" y="914359"/>
                  <a:pt x="627967" y="917125"/>
                  <a:pt x="618160" y="929384"/>
                </a:cubicBezTo>
                <a:cubicBezTo>
                  <a:pt x="609558" y="940136"/>
                  <a:pt x="613699" y="957821"/>
                  <a:pt x="605097" y="968573"/>
                </a:cubicBezTo>
                <a:cubicBezTo>
                  <a:pt x="586682" y="991592"/>
                  <a:pt x="552534" y="999156"/>
                  <a:pt x="526720" y="1007761"/>
                </a:cubicBezTo>
                <a:cubicBezTo>
                  <a:pt x="504948" y="999052"/>
                  <a:pt x="480486" y="995264"/>
                  <a:pt x="461405" y="981635"/>
                </a:cubicBezTo>
                <a:cubicBezTo>
                  <a:pt x="448630" y="972510"/>
                  <a:pt x="441656" y="956793"/>
                  <a:pt x="435280" y="942447"/>
                </a:cubicBezTo>
                <a:cubicBezTo>
                  <a:pt x="435278" y="942442"/>
                  <a:pt x="402623" y="844478"/>
                  <a:pt x="396091" y="824881"/>
                </a:cubicBezTo>
                <a:cubicBezTo>
                  <a:pt x="391737" y="811818"/>
                  <a:pt x="392764" y="795429"/>
                  <a:pt x="383028" y="785693"/>
                </a:cubicBezTo>
                <a:cubicBezTo>
                  <a:pt x="369965" y="772630"/>
                  <a:pt x="355182" y="761086"/>
                  <a:pt x="343840" y="746504"/>
                </a:cubicBezTo>
                <a:cubicBezTo>
                  <a:pt x="324563" y="721719"/>
                  <a:pt x="309005" y="694253"/>
                  <a:pt x="291588" y="668127"/>
                </a:cubicBezTo>
                <a:cubicBezTo>
                  <a:pt x="268365" y="633292"/>
                  <a:pt x="261090" y="616830"/>
                  <a:pt x="226274" y="589750"/>
                </a:cubicBezTo>
                <a:cubicBezTo>
                  <a:pt x="201489" y="570473"/>
                  <a:pt x="177685" y="547427"/>
                  <a:pt x="147897" y="537498"/>
                </a:cubicBezTo>
                <a:cubicBezTo>
                  <a:pt x="134834" y="533144"/>
                  <a:pt x="121948" y="528218"/>
                  <a:pt x="108708" y="524435"/>
                </a:cubicBezTo>
                <a:cubicBezTo>
                  <a:pt x="-6110" y="491631"/>
                  <a:pt x="111230" y="529631"/>
                  <a:pt x="17268" y="498310"/>
                </a:cubicBezTo>
                <a:cubicBezTo>
                  <a:pt x="4054" y="458669"/>
                  <a:pt x="-13880" y="425240"/>
                  <a:pt x="17268" y="380744"/>
                </a:cubicBezTo>
                <a:cubicBezTo>
                  <a:pt x="35274" y="355021"/>
                  <a:pt x="69519" y="345910"/>
                  <a:pt x="95645" y="328493"/>
                </a:cubicBezTo>
                <a:cubicBezTo>
                  <a:pt x="149772" y="292408"/>
                  <a:pt x="119603" y="306175"/>
                  <a:pt x="187085" y="289304"/>
                </a:cubicBezTo>
                <a:cubicBezTo>
                  <a:pt x="287234" y="293658"/>
                  <a:pt x="387607" y="310361"/>
                  <a:pt x="487531" y="302367"/>
                </a:cubicBezTo>
                <a:cubicBezTo>
                  <a:pt x="503181" y="301115"/>
                  <a:pt x="512236" y="278813"/>
                  <a:pt x="513657" y="263178"/>
                </a:cubicBezTo>
                <a:cubicBezTo>
                  <a:pt x="516835" y="228217"/>
                  <a:pt x="506874" y="193214"/>
                  <a:pt x="500594" y="158675"/>
                </a:cubicBezTo>
                <a:cubicBezTo>
                  <a:pt x="498131" y="145128"/>
                  <a:pt x="497267" y="129223"/>
                  <a:pt x="487531" y="119487"/>
                </a:cubicBezTo>
                <a:cubicBezTo>
                  <a:pt x="477794" y="109751"/>
                  <a:pt x="461405" y="110778"/>
                  <a:pt x="448342" y="106424"/>
                </a:cubicBezTo>
                <a:cubicBezTo>
                  <a:pt x="436237" y="98354"/>
                  <a:pt x="380317" y="72657"/>
                  <a:pt x="396091" y="41110"/>
                </a:cubicBezTo>
                <a:cubicBezTo>
                  <a:pt x="402249" y="28794"/>
                  <a:pt x="422217" y="32401"/>
                  <a:pt x="435280" y="28047"/>
                </a:cubicBezTo>
                <a:cubicBezTo>
                  <a:pt x="448343" y="19338"/>
                  <a:pt x="458823" y="3225"/>
                  <a:pt x="474468" y="1921"/>
                </a:cubicBezTo>
                <a:cubicBezTo>
                  <a:pt x="564870" y="-5613"/>
                  <a:pt x="568893" y="10238"/>
                  <a:pt x="631222" y="28047"/>
                </a:cubicBezTo>
                <a:cubicBezTo>
                  <a:pt x="648485" y="32979"/>
                  <a:pt x="666664" y="34806"/>
                  <a:pt x="683474" y="41110"/>
                </a:cubicBezTo>
                <a:cubicBezTo>
                  <a:pt x="701707" y="47947"/>
                  <a:pt x="717827" y="59564"/>
                  <a:pt x="735725" y="67235"/>
                </a:cubicBezTo>
                <a:cubicBezTo>
                  <a:pt x="748381" y="72659"/>
                  <a:pt x="761851" y="75944"/>
                  <a:pt x="774914" y="80298"/>
                </a:cubicBezTo>
                <a:cubicBezTo>
                  <a:pt x="806005" y="173569"/>
                  <a:pt x="778126" y="143399"/>
                  <a:pt x="840228" y="184801"/>
                </a:cubicBezTo>
                <a:cubicBezTo>
                  <a:pt x="853291" y="180447"/>
                  <a:pt x="867101" y="177896"/>
                  <a:pt x="879417" y="171738"/>
                </a:cubicBezTo>
                <a:cubicBezTo>
                  <a:pt x="893459" y="164717"/>
                  <a:pt x="903002" y="147347"/>
                  <a:pt x="918605" y="145613"/>
                </a:cubicBezTo>
                <a:cubicBezTo>
                  <a:pt x="944929" y="142688"/>
                  <a:pt x="970856" y="154321"/>
                  <a:pt x="996982" y="158675"/>
                </a:cubicBezTo>
                <a:cubicBezTo>
                  <a:pt x="1010045" y="163029"/>
                  <a:pt x="1022401" y="171738"/>
                  <a:pt x="1036171" y="171738"/>
                </a:cubicBezTo>
                <a:cubicBezTo>
                  <a:pt x="1164024" y="171738"/>
                  <a:pt x="1154376" y="171524"/>
                  <a:pt x="1232114" y="145613"/>
                </a:cubicBezTo>
                <a:cubicBezTo>
                  <a:pt x="1261004" y="116722"/>
                  <a:pt x="1274117" y="98485"/>
                  <a:pt x="1310491" y="80298"/>
                </a:cubicBezTo>
                <a:cubicBezTo>
                  <a:pt x="1322807" y="74140"/>
                  <a:pt x="1336617" y="71589"/>
                  <a:pt x="1349680" y="67235"/>
                </a:cubicBezTo>
                <a:cubicBezTo>
                  <a:pt x="1367097" y="93361"/>
                  <a:pt x="1372143" y="135684"/>
                  <a:pt x="1401931" y="145613"/>
                </a:cubicBezTo>
                <a:lnTo>
                  <a:pt x="1480308" y="171738"/>
                </a:lnTo>
                <a:cubicBezTo>
                  <a:pt x="1578812" y="138903"/>
                  <a:pt x="1461213" y="187014"/>
                  <a:pt x="1545622" y="119487"/>
                </a:cubicBezTo>
                <a:cubicBezTo>
                  <a:pt x="1556374" y="110885"/>
                  <a:pt x="1572495" y="112582"/>
                  <a:pt x="1584811" y="106424"/>
                </a:cubicBezTo>
                <a:cubicBezTo>
                  <a:pt x="1675023" y="61318"/>
                  <a:pt x="1567505" y="94422"/>
                  <a:pt x="1676251" y="67235"/>
                </a:cubicBezTo>
                <a:lnTo>
                  <a:pt x="1859131" y="80298"/>
                </a:lnTo>
                <a:cubicBezTo>
                  <a:pt x="1894092" y="83476"/>
                  <a:pt x="1930574" y="81554"/>
                  <a:pt x="1963634" y="93361"/>
                </a:cubicBezTo>
                <a:cubicBezTo>
                  <a:pt x="1993204" y="103922"/>
                  <a:pt x="2012223" y="135684"/>
                  <a:pt x="2042011" y="145613"/>
                </a:cubicBezTo>
                <a:lnTo>
                  <a:pt x="2081200" y="158675"/>
                </a:lnTo>
                <a:cubicBezTo>
                  <a:pt x="2210353" y="244778"/>
                  <a:pt x="2132405" y="169644"/>
                  <a:pt x="2172640" y="250115"/>
                </a:cubicBezTo>
                <a:cubicBezTo>
                  <a:pt x="2179661" y="264157"/>
                  <a:pt x="2194452" y="274208"/>
                  <a:pt x="2198765" y="289304"/>
                </a:cubicBezTo>
                <a:cubicBezTo>
                  <a:pt x="2203550" y="306051"/>
                  <a:pt x="2198765" y="324138"/>
                  <a:pt x="2198765" y="3415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3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22514" y="1358537"/>
            <a:ext cx="8321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Germansko ljudstvo se je delilo tudi na plemena</a:t>
            </a:r>
            <a:r>
              <a:rPr lang="sl-SI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s podobnimi jeziki,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itologijo, </a:t>
            </a:r>
            <a:endParaRPr lang="sl-SI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ripovedništvom 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n</a:t>
            </a:r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arečjem.</a:t>
            </a:r>
            <a:endParaRPr lang="sl-SI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291840" y="0"/>
            <a:ext cx="4898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>
                <a:solidFill>
                  <a:srgbClr val="FF0000"/>
                </a:solidFill>
                <a:latin typeface="Broadway" panose="04040905080B02020502" pitchFamily="82" charset="0"/>
              </a:rPr>
              <a:t>P</a:t>
            </a:r>
            <a:r>
              <a:rPr lang="sl-SI" sz="66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lemena</a:t>
            </a:r>
            <a:endParaRPr lang="sl-SI" sz="66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1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23704" y="99570"/>
            <a:ext cx="3827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>
                <a:solidFill>
                  <a:srgbClr val="FF0000"/>
                </a:solidFill>
              </a:rPr>
              <a:t>Vikingi</a:t>
            </a:r>
            <a:endParaRPr lang="sl-SI" sz="66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4503" y="1207566"/>
            <a:ext cx="94966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Vikingi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 so bili bojevniki, ki so plenili po obalah Skandinavije, Britanskega otočja in drugih delih </a:t>
            </a:r>
            <a:r>
              <a:rPr lang="sl-SI" sz="2800" dirty="0" smtClean="0">
                <a:solidFill>
                  <a:schemeClr val="bg2">
                    <a:lumMod val="25000"/>
                  </a:schemeClr>
                </a:solidFill>
              </a:rPr>
              <a:t>Evrope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 med 8. in </a:t>
            </a:r>
            <a:r>
              <a:rPr lang="sl-SI" sz="2800" dirty="0" smtClean="0">
                <a:solidFill>
                  <a:schemeClr val="bg2">
                    <a:lumMod val="25000"/>
                  </a:schemeClr>
                </a:solidFill>
              </a:rPr>
              <a:t>12. stoletju.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bg2">
                    <a:lumMod val="25000"/>
                  </a:schemeClr>
                </a:solidFill>
              </a:rPr>
              <a:t>Predniki 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Vikingov so bila germanska ljudstva, ki so se na območje Skandinavije začela naseljevati iz severozahodne </a:t>
            </a:r>
            <a:r>
              <a:rPr lang="sl-SI" sz="2800" dirty="0" smtClean="0">
                <a:solidFill>
                  <a:schemeClr val="bg2">
                    <a:lumMod val="25000"/>
                  </a:schemeClr>
                </a:solidFill>
              </a:rPr>
              <a:t>Evrope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sl-SI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Vikingi so </a:t>
            </a:r>
            <a:r>
              <a:rPr lang="sl-SI" sz="2400" b="1" dirty="0" smtClean="0">
                <a:solidFill>
                  <a:schemeClr val="bg2">
                    <a:lumMod val="25000"/>
                  </a:schemeClr>
                </a:solidFill>
              </a:rPr>
              <a:t>častili veliko bogov</a:t>
            </a: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Njihov glavni bog je bil </a:t>
            </a:r>
            <a:r>
              <a:rPr lang="sl-SI" sz="2400" b="1" dirty="0" err="1">
                <a:solidFill>
                  <a:schemeClr val="bg2">
                    <a:lumMod val="25000"/>
                  </a:schemeClr>
                </a:solidFill>
              </a:rPr>
              <a:t>Odin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, poglavar bogov in zaščitnik plemičev, vojščakov, pogumnih ter modrih. V vikinški mitologiji je jezdil na </a:t>
            </a: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osem </a:t>
            </a:r>
            <a:r>
              <a:rPr lang="sl-SI" sz="2400" dirty="0" err="1" smtClean="0">
                <a:solidFill>
                  <a:schemeClr val="bg2">
                    <a:lumMod val="25000"/>
                  </a:schemeClr>
                </a:solidFill>
              </a:rPr>
              <a:t>nogem</a:t>
            </a: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 konju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, ki ga ni moglo nič </a:t>
            </a: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ustaviti.</a:t>
            </a:r>
            <a:endParaRPr lang="sl-SI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339" y="-1"/>
            <a:ext cx="3670661" cy="241513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474926" y="2418102"/>
            <a:ext cx="27170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70C0"/>
                </a:solidFill>
              </a:rPr>
              <a:t>Vikinške noše</a:t>
            </a:r>
            <a:endParaRPr lang="sl-SI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0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153990" y="0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rgbClr val="FF0000"/>
                </a:solidFill>
              </a:rPr>
              <a:t>Franki</a:t>
            </a:r>
            <a:endParaRPr lang="sl-SI" sz="72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1724296"/>
            <a:ext cx="11939450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C000"/>
                </a:solidFill>
              </a:rPr>
              <a:t>Franki</a:t>
            </a:r>
            <a:r>
              <a:rPr lang="sl-SI" sz="3200" dirty="0">
                <a:solidFill>
                  <a:srgbClr val="FFC000"/>
                </a:solidFill>
              </a:rPr>
              <a:t> so bili germansko ljudstvo, živeče na območju današnje Francije</a:t>
            </a:r>
            <a:r>
              <a:rPr lang="sl-SI" sz="32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sl-SI" sz="3200" dirty="0" smtClean="0">
                <a:solidFill>
                  <a:srgbClr val="FFC000"/>
                </a:solidFill>
              </a:rPr>
              <a:t> Dosegali so </a:t>
            </a:r>
            <a:r>
              <a:rPr lang="sl-SI" sz="3200" dirty="0">
                <a:solidFill>
                  <a:srgbClr val="FFC000"/>
                </a:solidFill>
              </a:rPr>
              <a:t>izjemne vojaške </a:t>
            </a:r>
            <a:r>
              <a:rPr lang="sl-SI" sz="3200" dirty="0" smtClean="0">
                <a:solidFill>
                  <a:srgbClr val="FFC000"/>
                </a:solidFill>
              </a:rPr>
              <a:t>uspehe. </a:t>
            </a:r>
            <a:r>
              <a:rPr lang="sl-SI" sz="3200" dirty="0">
                <a:solidFill>
                  <a:srgbClr val="FFC000"/>
                </a:solidFill>
              </a:rPr>
              <a:t>N</a:t>
            </a:r>
            <a:r>
              <a:rPr lang="sl-SI" sz="3200" dirty="0" smtClean="0">
                <a:solidFill>
                  <a:srgbClr val="FFC000"/>
                </a:solidFill>
              </a:rPr>
              <a:t>ajvečji </a:t>
            </a:r>
            <a:r>
              <a:rPr lang="sl-SI" sz="3200" dirty="0">
                <a:solidFill>
                  <a:srgbClr val="FFC000"/>
                </a:solidFill>
              </a:rPr>
              <a:t>med njimi je bil odvrnitev napada Arabcev, s čimer so jim preprečili osvajanje notranjosti Evrope</a:t>
            </a:r>
            <a:r>
              <a:rPr lang="sl-SI" sz="32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sl-SI" sz="3200" dirty="0">
                <a:solidFill>
                  <a:srgbClr val="FFC000"/>
                </a:solidFill>
              </a:rPr>
              <a:t>Najpomembnejši in najbolj poznan frankovski vojskovodja je bil gotovo </a:t>
            </a:r>
            <a:r>
              <a:rPr lang="sl-SI" sz="3200" dirty="0">
                <a:solidFill>
                  <a:srgbClr val="FF0000"/>
                </a:solidFill>
              </a:rPr>
              <a:t>Karel </a:t>
            </a:r>
            <a:r>
              <a:rPr lang="sl-SI" sz="3200" dirty="0" smtClean="0">
                <a:solidFill>
                  <a:srgbClr val="FF0000"/>
                </a:solidFill>
              </a:rPr>
              <a:t>Veliki</a:t>
            </a:r>
            <a:r>
              <a:rPr lang="sl-SI" sz="3200" dirty="0">
                <a:solidFill>
                  <a:srgbClr val="FF0000"/>
                </a:solidFill>
              </a:rPr>
              <a:t>.</a:t>
            </a:r>
            <a:endParaRPr lang="sl-SI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34886" y="-172297"/>
            <a:ext cx="9006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FF0000"/>
                </a:solidFill>
              </a:rPr>
              <a:t>Karel Veliki (</a:t>
            </a:r>
            <a:r>
              <a:rPr lang="sl-SI" sz="4000" b="1" i="1" dirty="0" err="1">
                <a:solidFill>
                  <a:srgbClr val="FF0000"/>
                </a:solidFill>
              </a:rPr>
              <a:t>Carolus</a:t>
            </a:r>
            <a:r>
              <a:rPr lang="sl-SI" sz="4000" b="1" i="1" dirty="0">
                <a:solidFill>
                  <a:srgbClr val="FF0000"/>
                </a:solidFill>
              </a:rPr>
              <a:t> </a:t>
            </a:r>
            <a:r>
              <a:rPr lang="sl-SI" sz="4000" b="1" i="1" dirty="0" err="1" smtClean="0">
                <a:solidFill>
                  <a:srgbClr val="FF0000"/>
                </a:solidFill>
              </a:rPr>
              <a:t>Magnus</a:t>
            </a:r>
            <a:r>
              <a:rPr lang="sl-SI" sz="4000" b="1" i="1" dirty="0" smtClean="0">
                <a:solidFill>
                  <a:srgbClr val="FF0000"/>
                </a:solidFill>
              </a:rPr>
              <a:t>)</a:t>
            </a:r>
            <a:endParaRPr lang="sl-SI" sz="6000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2251" y="1120365"/>
            <a:ext cx="896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Karel Veliki je bil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Kralj Frankov.</a:t>
            </a:r>
          </a:p>
          <a:p>
            <a:endParaRPr lang="sl-SI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Rodil se je 2. 4. 748, 742 ali 747 v Frankovskem cesarstvu.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Umrl pa 28 januarja 814 v Aachnu.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Njegov oče je bil Pipin Mali, njegova mama pa </a:t>
            </a:r>
            <a:r>
              <a:rPr lang="sl-SI" sz="2400" dirty="0" err="1" smtClean="0">
                <a:solidFill>
                  <a:srgbClr val="00B050"/>
                </a:solidFill>
              </a:rPr>
              <a:t>Bertrada</a:t>
            </a:r>
            <a:r>
              <a:rPr lang="sl-SI" sz="2400" dirty="0" smtClean="0">
                <a:solidFill>
                  <a:srgbClr val="00B050"/>
                </a:solidFill>
              </a:rPr>
              <a:t> </a:t>
            </a:r>
            <a:r>
              <a:rPr lang="sl-SI" sz="2400" dirty="0" err="1" smtClean="0">
                <a:solidFill>
                  <a:srgbClr val="00B050"/>
                </a:solidFill>
              </a:rPr>
              <a:t>Laonska</a:t>
            </a:r>
            <a:r>
              <a:rPr lang="sl-SI" sz="2400" dirty="0" smtClean="0">
                <a:solidFill>
                  <a:srgbClr val="00B050"/>
                </a:solidFill>
              </a:rPr>
              <a:t>.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endParaRPr lang="sl-SI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Na </a:t>
            </a:r>
            <a:r>
              <a:rPr lang="sl-SI" sz="2400" dirty="0">
                <a:solidFill>
                  <a:srgbClr val="00B050"/>
                </a:solidFill>
              </a:rPr>
              <a:t>začetku je vladal kot sovladar </a:t>
            </a:r>
            <a:r>
              <a:rPr lang="sl-SI" sz="2400" dirty="0" smtClean="0">
                <a:solidFill>
                  <a:srgbClr val="00B050"/>
                </a:solidFill>
              </a:rPr>
              <a:t>z bratom, po </a:t>
            </a:r>
            <a:r>
              <a:rPr lang="sl-SI" sz="2400" dirty="0">
                <a:solidFill>
                  <a:srgbClr val="00B050"/>
                </a:solidFill>
              </a:rPr>
              <a:t>nenadni smrti pa je postal nesporen vladar Frankovskega cesarstva. Do papežev je vodil enako politiko kot pred njim oče. Postal je njihov zaščitnik, uničil moč </a:t>
            </a:r>
            <a:r>
              <a:rPr lang="sl-SI" sz="2400" dirty="0" smtClean="0">
                <a:solidFill>
                  <a:srgbClr val="00B050"/>
                </a:solidFill>
              </a:rPr>
              <a:t>Langobardov v </a:t>
            </a:r>
            <a:r>
              <a:rPr lang="sl-SI" sz="2400" dirty="0">
                <a:solidFill>
                  <a:srgbClr val="00B050"/>
                </a:solidFill>
              </a:rPr>
              <a:t>severni </a:t>
            </a:r>
            <a:r>
              <a:rPr lang="sl-SI" sz="2400" dirty="0" smtClean="0">
                <a:solidFill>
                  <a:srgbClr val="00B050"/>
                </a:solidFill>
              </a:rPr>
              <a:t>Italiji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 smtClean="0">
                <a:solidFill>
                  <a:srgbClr val="00B050"/>
                </a:solidFill>
              </a:rPr>
              <a:t>in </a:t>
            </a:r>
            <a:r>
              <a:rPr lang="sl-SI" sz="2400" dirty="0">
                <a:solidFill>
                  <a:srgbClr val="00B050"/>
                </a:solidFill>
              </a:rPr>
              <a:t>vodil pohod proti muslimanom na Iberskem polotoku.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804" y="715416"/>
            <a:ext cx="2534195" cy="24311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805" y="3146574"/>
            <a:ext cx="2534195" cy="29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749041" y="274320"/>
            <a:ext cx="906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ZANIMIVOST</a:t>
            </a:r>
            <a:endParaRPr lang="sl-SI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-143691" y="1043761"/>
            <a:ext cx="121397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Stari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Germani</a:t>
            </a:r>
            <a:r>
              <a:rPr lang="sl-SI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ostrigl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j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i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zločince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, da bi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jih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tako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onečastili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Poznali so tudi začimbo čemaž. V bistvu so ga oni iznašli.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Zanimiva so tudi dela Germanov.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accent4">
                    <a:lumMod val="50000"/>
                  </a:schemeClr>
                </a:solidFill>
              </a:rPr>
              <a:t> Danes beseda Vikingi označuje vse 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Skandinavce</a:t>
            </a:r>
            <a:r>
              <a:rPr lang="sl-SI" sz="2400" dirty="0">
                <a:solidFill>
                  <a:schemeClr val="accent4">
                    <a:lumMod val="50000"/>
                  </a:schemeClr>
                </a:solidFill>
              </a:rPr>
              <a:t> iz tega obdobja, čeprav je bolj ustrezen izraz Nordijci ali 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Normani.</a:t>
            </a:r>
            <a:endParaRPr lang="sl-SI" sz="2800" b="1" u="sng" dirty="0" smtClean="0">
              <a:solidFill>
                <a:srgbClr val="C00000"/>
              </a:solidFill>
            </a:endParaRPr>
          </a:p>
          <a:p>
            <a:endParaRPr lang="sl-SI" u="sng" dirty="0" smtClean="0">
              <a:solidFill>
                <a:srgbClr val="00B0F0"/>
              </a:solidFill>
              <a:hlinkClick r:id="rId2"/>
            </a:endParaRPr>
          </a:p>
          <a:p>
            <a:endParaRPr lang="sl-SI" u="sng" dirty="0">
              <a:solidFill>
                <a:srgbClr val="00B0F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1" y="2913327"/>
            <a:ext cx="5664926" cy="30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460</TotalTime>
  <Words>316</Words>
  <Application>Microsoft Office PowerPoint</Application>
  <PresentationFormat>Širokozaslonsko</PresentationFormat>
  <Paragraphs>70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Algerian</vt:lpstr>
      <vt:lpstr>Arial</vt:lpstr>
      <vt:lpstr>Arial Black</vt:lpstr>
      <vt:lpstr>Broadway</vt:lpstr>
      <vt:lpstr>Franklin Gothic Medium</vt:lpstr>
      <vt:lpstr>Gill Sans MT</vt:lpstr>
      <vt:lpstr>Gallery</vt:lpstr>
      <vt:lpstr>germani</vt:lpstr>
      <vt:lpstr>Kdo so bili stari germani?</vt:lpstr>
      <vt:lpstr>PowerPointova predstavitev</vt:lpstr>
      <vt:lpstr>Pradomovina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germani</dc:title>
  <dc:creator>Bojan Grah</dc:creator>
  <cp:lastModifiedBy>Bojan Grah</cp:lastModifiedBy>
  <cp:revision>59</cp:revision>
  <dcterms:created xsi:type="dcterms:W3CDTF">2021-09-21T13:12:08Z</dcterms:created>
  <dcterms:modified xsi:type="dcterms:W3CDTF">2022-03-13T15:52:07Z</dcterms:modified>
</cp:coreProperties>
</file>