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6" r:id="rId3"/>
    <p:sldId id="267" r:id="rId4"/>
    <p:sldId id="261" r:id="rId5"/>
    <p:sldId id="265" r:id="rId6"/>
    <p:sldId id="26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jc Primc" userId="2e49aa25-83e9-4f45-8a05-09f5cde918d0" providerId="ADAL" clId="{981717DB-0A09-4EBE-919B-0FA6BF8F2225}"/>
    <pc:docChg chg="addSld delSld modSld">
      <pc:chgData name="Nejc Primc" userId="2e49aa25-83e9-4f45-8a05-09f5cde918d0" providerId="ADAL" clId="{981717DB-0A09-4EBE-919B-0FA6BF8F2225}" dt="2024-04-10T17:16:57.269" v="17" actId="1076"/>
      <pc:docMkLst>
        <pc:docMk/>
      </pc:docMkLst>
      <pc:sldChg chg="add">
        <pc:chgData name="Nejc Primc" userId="2e49aa25-83e9-4f45-8a05-09f5cde918d0" providerId="ADAL" clId="{981717DB-0A09-4EBE-919B-0FA6BF8F2225}" dt="2024-04-10T17:15:21.660" v="0"/>
        <pc:sldMkLst>
          <pc:docMk/>
          <pc:sldMk cId="293361992" sldId="261"/>
        </pc:sldMkLst>
      </pc:sldChg>
      <pc:sldChg chg="del">
        <pc:chgData name="Nejc Primc" userId="2e49aa25-83e9-4f45-8a05-09f5cde918d0" providerId="ADAL" clId="{981717DB-0A09-4EBE-919B-0FA6BF8F2225}" dt="2024-04-10T17:16:14.162" v="4" actId="47"/>
        <pc:sldMkLst>
          <pc:docMk/>
          <pc:sldMk cId="3904899163" sldId="263"/>
        </pc:sldMkLst>
      </pc:sldChg>
      <pc:sldChg chg="modSp mod">
        <pc:chgData name="Nejc Primc" userId="2e49aa25-83e9-4f45-8a05-09f5cde918d0" providerId="ADAL" clId="{981717DB-0A09-4EBE-919B-0FA6BF8F2225}" dt="2024-04-10T17:16:57.269" v="17" actId="1076"/>
        <pc:sldMkLst>
          <pc:docMk/>
          <pc:sldMk cId="300279655" sldId="264"/>
        </pc:sldMkLst>
        <pc:spChg chg="mod">
          <ac:chgData name="Nejc Primc" userId="2e49aa25-83e9-4f45-8a05-09f5cde918d0" providerId="ADAL" clId="{981717DB-0A09-4EBE-919B-0FA6BF8F2225}" dt="2024-04-10T17:16:20.976" v="5" actId="207"/>
          <ac:spMkLst>
            <pc:docMk/>
            <pc:sldMk cId="300279655" sldId="264"/>
            <ac:spMk id="2" creationId="{7C34104A-E0B8-4975-BD01-E967BD463D98}"/>
          </ac:spMkLst>
        </pc:spChg>
        <pc:spChg chg="mod">
          <ac:chgData name="Nejc Primc" userId="2e49aa25-83e9-4f45-8a05-09f5cde918d0" providerId="ADAL" clId="{981717DB-0A09-4EBE-919B-0FA6BF8F2225}" dt="2024-04-10T17:16:57.269" v="17" actId="1076"/>
          <ac:spMkLst>
            <pc:docMk/>
            <pc:sldMk cId="300279655" sldId="264"/>
            <ac:spMk id="3" creationId="{1C8EB7C0-BF7E-4C42-BA4B-1BDC071216FD}"/>
          </ac:spMkLst>
        </pc:spChg>
      </pc:sldChg>
      <pc:sldChg chg="modSp mod">
        <pc:chgData name="Nejc Primc" userId="2e49aa25-83e9-4f45-8a05-09f5cde918d0" providerId="ADAL" clId="{981717DB-0A09-4EBE-919B-0FA6BF8F2225}" dt="2024-04-10T17:15:41.922" v="3" actId="1076"/>
        <pc:sldMkLst>
          <pc:docMk/>
          <pc:sldMk cId="3274534611" sldId="265"/>
        </pc:sldMkLst>
        <pc:spChg chg="mod">
          <ac:chgData name="Nejc Primc" userId="2e49aa25-83e9-4f45-8a05-09f5cde918d0" providerId="ADAL" clId="{981717DB-0A09-4EBE-919B-0FA6BF8F2225}" dt="2024-04-10T17:15:26.730" v="1" actId="207"/>
          <ac:spMkLst>
            <pc:docMk/>
            <pc:sldMk cId="3274534611" sldId="265"/>
            <ac:spMk id="2" creationId="{6C37DADD-D4AE-4005-8737-D0C2C4B4620E}"/>
          </ac:spMkLst>
        </pc:spChg>
        <pc:spChg chg="mod">
          <ac:chgData name="Nejc Primc" userId="2e49aa25-83e9-4f45-8a05-09f5cde918d0" providerId="ADAL" clId="{981717DB-0A09-4EBE-919B-0FA6BF8F2225}" dt="2024-04-10T17:15:41.922" v="3" actId="1076"/>
          <ac:spMkLst>
            <pc:docMk/>
            <pc:sldMk cId="3274534611" sldId="265"/>
            <ac:spMk id="3" creationId="{ECBE2AAC-1AED-4A9D-A5E6-D5934280D0C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sl-SI"/>
              <a:t>Kliknite, če želite urediti slog naslova matrice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315001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z napiso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3223E80F-1B10-41B3-B150-5273FF956288}" type="datetimeFigureOut">
              <a:rPr lang="sl-SI" smtClean="0"/>
              <a:t>10. 04. 2024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3514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sl-SI"/>
              <a:t>Kliknite, če želite urediti slog naslova matrice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087056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sl-SI"/>
              <a:t>Kliknite, če želite urediti slog naslova matrice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sl-SI"/>
              <a:t>Uredite sloge besedila matrice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08325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378109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olpe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l-SI"/>
              <a:t>Kliknite, če želite urediti slog naslova matrice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4"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2679915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olpec s tremi slikam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sl-SI"/>
              <a:t>Kliknite, če želite urediti slog naslova matrice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4"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2648249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nchorCtr="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2082496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654159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92013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243323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3223E80F-1B10-41B3-B150-5273FF956288}" type="datetimeFigureOut">
              <a:rPr lang="sl-SI" smtClean="0"/>
              <a:t>10. 04. 2024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4625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Kliknite, če želite urediti slog naslova matrice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3223E80F-1B10-41B3-B150-5273FF956288}" type="datetimeFigureOut">
              <a:rPr lang="sl-SI" smtClean="0"/>
              <a:t>10. 04. 2024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98622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7" name="Date Placeholder 2"/>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3"/>
          <p:cNvSpPr>
            <a:spLocks noGrp="1"/>
          </p:cNvSpPr>
          <p:nvPr>
            <p:ph type="ftr" sz="quarter" idx="11"/>
          </p:nvPr>
        </p:nvSpPr>
        <p:spPr/>
        <p:txBody>
          <a:bodyPr/>
          <a:lstStyle/>
          <a:p>
            <a:endParaRPr lang="sl-SI"/>
          </a:p>
        </p:txBody>
      </p:sp>
      <p:sp>
        <p:nvSpPr>
          <p:cNvPr id="6" name="Slide Number Placeholder 4"/>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497158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2"/>
          <p:cNvSpPr>
            <a:spLocks noGrp="1"/>
          </p:cNvSpPr>
          <p:nvPr>
            <p:ph type="ftr" sz="quarter" idx="11"/>
          </p:nvPr>
        </p:nvSpPr>
        <p:spPr/>
        <p:txBody>
          <a:bodyPr/>
          <a:lstStyle/>
          <a:p>
            <a:endParaRPr lang="sl-SI"/>
          </a:p>
        </p:txBody>
      </p:sp>
      <p:sp>
        <p:nvSpPr>
          <p:cNvPr id="6" name="Slide Number Placeholder 3"/>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2520895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sl-SI"/>
              <a:t>Kliknite, če želite urediti slog naslova matrice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7" name="Date Placeholder 4"/>
          <p:cNvSpPr>
            <a:spLocks noGrp="1"/>
          </p:cNvSpPr>
          <p:nvPr>
            <p:ph type="dt" sz="half" idx="10"/>
          </p:nvPr>
        </p:nvSpPr>
        <p:spPr/>
        <p:txBody>
          <a:bodyPr/>
          <a:lstStyle/>
          <a:p>
            <a:fld id="{3223E80F-1B10-41B3-B150-5273FF956288}" type="datetimeFigureOut">
              <a:rPr lang="sl-SI" smtClean="0"/>
              <a:t>10. 04. 2024</a:t>
            </a:fld>
            <a:endParaRPr lang="sl-SI"/>
          </a:p>
        </p:txBody>
      </p:sp>
      <p:sp>
        <p:nvSpPr>
          <p:cNvPr id="5" name="Footer Placeholder 5"/>
          <p:cNvSpPr>
            <a:spLocks noGrp="1"/>
          </p:cNvSpPr>
          <p:nvPr>
            <p:ph type="ftr" sz="quarter" idx="11"/>
          </p:nvPr>
        </p:nvSpPr>
        <p:spPr/>
        <p:txBody>
          <a:bodyPr/>
          <a:lstStyle/>
          <a:p>
            <a:endParaRPr lang="sl-SI"/>
          </a:p>
        </p:txBody>
      </p:sp>
      <p:sp>
        <p:nvSpPr>
          <p:cNvPr id="6" name="Slide Number Placeholder 6"/>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1512321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3223E80F-1B10-41B3-B150-5273FF956288}" type="datetimeFigureOut">
              <a:rPr lang="sl-SI" smtClean="0"/>
              <a:t>10. 04. 2024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1156B474-5345-4C0E-913A-09F1DCDD0C12}" type="slidenum">
              <a:rPr lang="sl-SI" smtClean="0"/>
              <a:t>‹#›</a:t>
            </a:fld>
            <a:endParaRPr lang="sl-SI"/>
          </a:p>
        </p:txBody>
      </p:sp>
    </p:spTree>
    <p:extLst>
      <p:ext uri="{BB962C8B-B14F-4D97-AF65-F5344CB8AC3E}">
        <p14:creationId xmlns:p14="http://schemas.microsoft.com/office/powerpoint/2010/main" val="580020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223E80F-1B10-41B3-B150-5273FF956288}" type="datetimeFigureOut">
              <a:rPr lang="sl-SI" smtClean="0"/>
              <a:t>10. 04. 2024</a:t>
            </a:fld>
            <a:endParaRPr lang="sl-SI"/>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sl-SI"/>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1156B474-5345-4C0E-913A-09F1DCDD0C12}" type="slidenum">
              <a:rPr lang="sl-SI" smtClean="0"/>
              <a:t>‹#›</a:t>
            </a:fld>
            <a:endParaRPr lang="sl-SI"/>
          </a:p>
        </p:txBody>
      </p:sp>
    </p:spTree>
    <p:extLst>
      <p:ext uri="{BB962C8B-B14F-4D97-AF65-F5344CB8AC3E}">
        <p14:creationId xmlns:p14="http://schemas.microsoft.com/office/powerpoint/2010/main" val="2468331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4864"/>
            <a:ext cx="7772400" cy="1470025"/>
          </a:xfrm>
        </p:spPr>
        <p:txBody>
          <a:bodyPr>
            <a:normAutofit/>
          </a:bodyPr>
          <a:lstStyle/>
          <a:p>
            <a:r>
              <a:rPr lang="sl-SI" b="1" dirty="0"/>
              <a:t>Jaz in drugi</a:t>
            </a:r>
            <a:endParaRPr lang="sl-SI" sz="6000" b="1" dirty="0">
              <a:solidFill>
                <a:schemeClr val="bg1"/>
              </a:solidFill>
            </a:endParaRPr>
          </a:p>
        </p:txBody>
      </p:sp>
      <p:sp>
        <p:nvSpPr>
          <p:cNvPr id="3" name="Subtitle 2"/>
          <p:cNvSpPr>
            <a:spLocks noGrp="1"/>
          </p:cNvSpPr>
          <p:nvPr>
            <p:ph type="subTitle" idx="1"/>
          </p:nvPr>
        </p:nvSpPr>
        <p:spPr>
          <a:xfrm>
            <a:off x="971600" y="4293096"/>
            <a:ext cx="7200800" cy="1752600"/>
          </a:xfrm>
        </p:spPr>
        <p:txBody>
          <a:bodyPr>
            <a:normAutofit/>
          </a:bodyPr>
          <a:lstStyle/>
          <a:p>
            <a:endParaRPr lang="sl-SI" sz="3600" b="1" dirty="0">
              <a:solidFill>
                <a:schemeClr val="tx1"/>
              </a:solidFill>
            </a:endParaRPr>
          </a:p>
          <a:p>
            <a:endParaRPr lang="sl-SI" dirty="0">
              <a:solidFill>
                <a:schemeClr val="tx1"/>
              </a:solidFill>
            </a:endParaRPr>
          </a:p>
          <a:p>
            <a:r>
              <a:rPr lang="sl-SI" dirty="0">
                <a:solidFill>
                  <a:schemeClr val="tx1"/>
                </a:solidFill>
              </a:rPr>
              <a:t>Izbirni predmet za učence 9. razredov</a:t>
            </a:r>
          </a:p>
        </p:txBody>
      </p:sp>
    </p:spTree>
    <p:extLst>
      <p:ext uri="{BB962C8B-B14F-4D97-AF65-F5344CB8AC3E}">
        <p14:creationId xmlns:p14="http://schemas.microsoft.com/office/powerpoint/2010/main" val="29255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18B0CC-7D46-4232-B3A5-85C3ECF0AD58}"/>
              </a:ext>
            </a:extLst>
          </p:cNvPr>
          <p:cNvSpPr>
            <a:spLocks noGrp="1"/>
          </p:cNvSpPr>
          <p:nvPr>
            <p:ph type="title"/>
          </p:nvPr>
        </p:nvSpPr>
        <p:spPr/>
        <p:txBody>
          <a:bodyPr/>
          <a:lstStyle/>
          <a:p>
            <a:r>
              <a:rPr lang="sl-SI" dirty="0">
                <a:solidFill>
                  <a:schemeClr val="tx1"/>
                </a:solidFill>
              </a:rPr>
              <a:t>FILOZOFIJA ZA OTROKE</a:t>
            </a:r>
          </a:p>
        </p:txBody>
      </p:sp>
      <p:sp>
        <p:nvSpPr>
          <p:cNvPr id="3" name="Označba mesta vsebine 2">
            <a:extLst>
              <a:ext uri="{FF2B5EF4-FFF2-40B4-BE49-F238E27FC236}">
                <a16:creationId xmlns:a16="http://schemas.microsoft.com/office/drawing/2014/main" id="{447F3C67-6100-4A77-9D86-2C6E82E5F95A}"/>
              </a:ext>
            </a:extLst>
          </p:cNvPr>
          <p:cNvSpPr>
            <a:spLocks noGrp="1"/>
          </p:cNvSpPr>
          <p:nvPr>
            <p:ph idx="1"/>
          </p:nvPr>
        </p:nvSpPr>
        <p:spPr>
          <a:xfrm>
            <a:off x="827700" y="1700809"/>
            <a:ext cx="7560724" cy="4547598"/>
          </a:xfrm>
        </p:spPr>
        <p:txBody>
          <a:bodyPr/>
          <a:lstStyle/>
          <a:p>
            <a:pPr algn="just"/>
            <a:r>
              <a:rPr lang="sl-SI" dirty="0"/>
              <a:t>Filozofija za otroke je skupno ime za obvezni izbirni predmet v zadnjem triletju, ki obsega 102 uri pouka oziroma 1 uro tedensko. </a:t>
            </a:r>
          </a:p>
          <a:p>
            <a:pPr algn="just"/>
            <a:r>
              <a:rPr lang="sl-SI" dirty="0"/>
              <a:t>Predmet se v poznejših letih navezuje na prejšnja in nadgrajuje že vpeljano znanje, vendar je vsako leto samostojna celota, ki ne zahteva udeležbe pri pouku leto poprej.</a:t>
            </a:r>
          </a:p>
          <a:p>
            <a:pPr algn="just"/>
            <a:r>
              <a:rPr lang="sl-SI" dirty="0"/>
              <a:t>Jaz in drugi je nadgradnja predmetov Kritično mišljenje in Etično raziskovanje.</a:t>
            </a:r>
          </a:p>
        </p:txBody>
      </p:sp>
    </p:spTree>
    <p:extLst>
      <p:ext uri="{BB962C8B-B14F-4D97-AF65-F5344CB8AC3E}">
        <p14:creationId xmlns:p14="http://schemas.microsoft.com/office/powerpoint/2010/main" val="386802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C87656A-C0A3-4788-A842-D8C07E30620D}"/>
              </a:ext>
            </a:extLst>
          </p:cNvPr>
          <p:cNvSpPr>
            <a:spLocks noGrp="1"/>
          </p:cNvSpPr>
          <p:nvPr>
            <p:ph type="title"/>
          </p:nvPr>
        </p:nvSpPr>
        <p:spPr>
          <a:xfrm>
            <a:off x="323528" y="332657"/>
            <a:ext cx="7216562" cy="1520591"/>
          </a:xfrm>
        </p:spPr>
        <p:txBody>
          <a:bodyPr/>
          <a:lstStyle/>
          <a:p>
            <a:r>
              <a:rPr lang="sl-SI" dirty="0">
                <a:solidFill>
                  <a:schemeClr val="tx1"/>
                </a:solidFill>
              </a:rPr>
              <a:t>Jaz in drugi</a:t>
            </a:r>
          </a:p>
        </p:txBody>
      </p:sp>
      <p:sp>
        <p:nvSpPr>
          <p:cNvPr id="3" name="Označba mesta vsebine 2">
            <a:extLst>
              <a:ext uri="{FF2B5EF4-FFF2-40B4-BE49-F238E27FC236}">
                <a16:creationId xmlns:a16="http://schemas.microsoft.com/office/drawing/2014/main" id="{ECA595DF-D5AD-426C-8AE6-B90A96BAE1E7}"/>
              </a:ext>
            </a:extLst>
          </p:cNvPr>
          <p:cNvSpPr>
            <a:spLocks noGrp="1"/>
          </p:cNvSpPr>
          <p:nvPr>
            <p:ph idx="1"/>
          </p:nvPr>
        </p:nvSpPr>
        <p:spPr>
          <a:xfrm>
            <a:off x="323528" y="1268760"/>
            <a:ext cx="8208912" cy="5256583"/>
          </a:xfrm>
        </p:spPr>
        <p:txBody>
          <a:bodyPr>
            <a:normAutofit/>
          </a:bodyPr>
          <a:lstStyle/>
          <a:p>
            <a:pPr algn="just"/>
            <a:r>
              <a:rPr lang="sl-SI" sz="2400" dirty="0"/>
              <a:t>Filozofija je ljubezen do modrosti.</a:t>
            </a:r>
          </a:p>
          <a:p>
            <a:pPr algn="just"/>
            <a:r>
              <a:rPr lang="sl-SI" sz="2400" dirty="0"/>
              <a:t>V naslednjem šolskem letu vas vabim, da izberete izbirni predmet etično raziskovanje.</a:t>
            </a:r>
          </a:p>
          <a:p>
            <a:pPr algn="just"/>
            <a:r>
              <a:rPr lang="sl-SI" sz="2400" dirty="0"/>
              <a:t>Predmet obsega 32 ur.</a:t>
            </a:r>
          </a:p>
          <a:p>
            <a:pPr algn="just"/>
            <a:r>
              <a:rPr lang="sl-SI" sz="2400" dirty="0"/>
              <a:t>Naša obzorja in mišljenje širimo v obliki pogovorov, debat in igri vlog.</a:t>
            </a:r>
          </a:p>
          <a:p>
            <a:pPr algn="just"/>
            <a:r>
              <a:rPr lang="sl-SI" sz="2400" dirty="0"/>
              <a:t>Oceno boste pridobili na podlagi sodelovanja, pogovorov in debatiranja pri učnih urah predmeta.</a:t>
            </a:r>
          </a:p>
          <a:p>
            <a:pPr algn="just"/>
            <a:r>
              <a:rPr lang="sl-SI" sz="2400" dirty="0"/>
              <a:t>Edini pogoj za vpis k predmetu je želja po razmišljanju s svojo glavo.</a:t>
            </a:r>
          </a:p>
          <a:p>
            <a:endParaRPr lang="sl-SI" sz="2400" dirty="0"/>
          </a:p>
        </p:txBody>
      </p:sp>
    </p:spTree>
    <p:extLst>
      <p:ext uri="{BB962C8B-B14F-4D97-AF65-F5344CB8AC3E}">
        <p14:creationId xmlns:p14="http://schemas.microsoft.com/office/powerpoint/2010/main" val="3611578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12500" r="12500"/>
          <a:stretch>
            <a:fillRect/>
          </a:stretch>
        </p:blipFill>
        <p:spPr>
          <a:xfrm>
            <a:off x="971600" y="836712"/>
            <a:ext cx="7200800" cy="5400600"/>
          </a:xfrm>
        </p:spPr>
      </p:pic>
      <p:sp>
        <p:nvSpPr>
          <p:cNvPr id="6" name="Text Placeholder 5"/>
          <p:cNvSpPr>
            <a:spLocks noGrp="1"/>
          </p:cNvSpPr>
          <p:nvPr>
            <p:ph type="body" sz="half" idx="2"/>
          </p:nvPr>
        </p:nvSpPr>
        <p:spPr>
          <a:xfrm>
            <a:off x="827584" y="5877272"/>
            <a:ext cx="7848872" cy="720080"/>
          </a:xfrm>
        </p:spPr>
        <p:txBody>
          <a:bodyPr>
            <a:normAutofit fontScale="25000" lnSpcReduction="20000"/>
          </a:bodyPr>
          <a:lstStyle/>
          <a:p>
            <a:endParaRPr lang="sl-SI" b="0" dirty="0"/>
          </a:p>
          <a:p>
            <a:endParaRPr lang="sl-SI" b="0" dirty="0"/>
          </a:p>
          <a:p>
            <a:r>
              <a:rPr lang="sl-SI" sz="9200" b="0"/>
              <a:t> </a:t>
            </a:r>
            <a:endParaRPr lang="sl-SI" sz="9200" dirty="0">
              <a:solidFill>
                <a:srgbClr val="0000FF"/>
              </a:solidFill>
            </a:endParaRPr>
          </a:p>
        </p:txBody>
      </p:sp>
    </p:spTree>
    <p:extLst>
      <p:ext uri="{BB962C8B-B14F-4D97-AF65-F5344CB8AC3E}">
        <p14:creationId xmlns:p14="http://schemas.microsoft.com/office/powerpoint/2010/main" val="293361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37DADD-D4AE-4005-8737-D0C2C4B4620E}"/>
              </a:ext>
            </a:extLst>
          </p:cNvPr>
          <p:cNvSpPr>
            <a:spLocks noGrp="1"/>
          </p:cNvSpPr>
          <p:nvPr>
            <p:ph type="title"/>
          </p:nvPr>
        </p:nvSpPr>
        <p:spPr>
          <a:xfrm>
            <a:off x="251520" y="116632"/>
            <a:ext cx="7288570" cy="1736616"/>
          </a:xfrm>
        </p:spPr>
        <p:txBody>
          <a:bodyPr/>
          <a:lstStyle/>
          <a:p>
            <a:r>
              <a:rPr lang="sl-SI" dirty="0">
                <a:solidFill>
                  <a:schemeClr val="tx1"/>
                </a:solidFill>
              </a:rPr>
              <a:t>Cilji predmeta</a:t>
            </a:r>
          </a:p>
        </p:txBody>
      </p:sp>
      <p:sp>
        <p:nvSpPr>
          <p:cNvPr id="3" name="Označba mesta vsebine 2">
            <a:extLst>
              <a:ext uri="{FF2B5EF4-FFF2-40B4-BE49-F238E27FC236}">
                <a16:creationId xmlns:a16="http://schemas.microsoft.com/office/drawing/2014/main" id="{ECBE2AAC-1AED-4A9D-A5E6-D5934280D0C7}"/>
              </a:ext>
            </a:extLst>
          </p:cNvPr>
          <p:cNvSpPr>
            <a:spLocks noGrp="1"/>
          </p:cNvSpPr>
          <p:nvPr>
            <p:ph idx="1"/>
          </p:nvPr>
        </p:nvSpPr>
        <p:spPr>
          <a:xfrm>
            <a:off x="404119" y="1196752"/>
            <a:ext cx="8335762" cy="6021287"/>
          </a:xfrm>
        </p:spPr>
        <p:txBody>
          <a:bodyPr>
            <a:normAutofit/>
          </a:bodyPr>
          <a:lstStyle/>
          <a:p>
            <a:pPr marL="0" indent="0">
              <a:buNone/>
            </a:pPr>
            <a:r>
              <a:rPr lang="sl-SI" sz="2400" dirty="0"/>
              <a:t>Učenci bodo v okviru predmeta spoznali, kaj je družba, spoznajo razliko med družbenim in naravnim, raziskujejo namen zakonov, spoznajo razliko med maščevanjem in kaznijo, spoznajo odnos med pravičnostjo in svobodo… </a:t>
            </a:r>
          </a:p>
          <a:p>
            <a:pPr marL="0" indent="0">
              <a:buNone/>
            </a:pPr>
            <a:r>
              <a:rPr lang="sl-SI" sz="2400" dirty="0"/>
              <a:t>Vednost o družbi, ki jo bodo učenci tako osvojili, ne bo učenje v naprej podane snovi, temveč bo rezultat njihovega lastnega raziskovanja. Ker predmet temelji na izražanju in upoštevanju različnih mnenj, razmišljanj, argumentiranih stališč, različnih pogledov, ure pa temeljijo na pogovorih, bodo učenci pridobili ocene na podlagi sodelovanja (pogovora, mnenj…) pri učnih urah tega predmeta.</a:t>
            </a:r>
          </a:p>
        </p:txBody>
      </p:sp>
    </p:spTree>
    <p:extLst>
      <p:ext uri="{BB962C8B-B14F-4D97-AF65-F5344CB8AC3E}">
        <p14:creationId xmlns:p14="http://schemas.microsoft.com/office/powerpoint/2010/main" val="3274534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34104A-E0B8-4975-BD01-E967BD463D98}"/>
              </a:ext>
            </a:extLst>
          </p:cNvPr>
          <p:cNvSpPr>
            <a:spLocks noGrp="1"/>
          </p:cNvSpPr>
          <p:nvPr>
            <p:ph type="title"/>
          </p:nvPr>
        </p:nvSpPr>
        <p:spPr/>
        <p:txBody>
          <a:bodyPr/>
          <a:lstStyle/>
          <a:p>
            <a:r>
              <a:rPr lang="sl-SI" dirty="0">
                <a:solidFill>
                  <a:schemeClr val="tx1"/>
                </a:solidFill>
              </a:rPr>
              <a:t>Predlagane vsebine:</a:t>
            </a:r>
          </a:p>
        </p:txBody>
      </p:sp>
      <p:sp>
        <p:nvSpPr>
          <p:cNvPr id="3" name="Označba mesta vsebine 2">
            <a:extLst>
              <a:ext uri="{FF2B5EF4-FFF2-40B4-BE49-F238E27FC236}">
                <a16:creationId xmlns:a16="http://schemas.microsoft.com/office/drawing/2014/main" id="{1C8EB7C0-BF7E-4C42-BA4B-1BDC071216FD}"/>
              </a:ext>
            </a:extLst>
          </p:cNvPr>
          <p:cNvSpPr>
            <a:spLocks noGrp="1"/>
          </p:cNvSpPr>
          <p:nvPr>
            <p:ph idx="1"/>
          </p:nvPr>
        </p:nvSpPr>
        <p:spPr>
          <a:xfrm>
            <a:off x="1000091" y="1484784"/>
            <a:ext cx="7143818" cy="5123663"/>
          </a:xfrm>
        </p:spPr>
        <p:txBody>
          <a:bodyPr>
            <a:normAutofit/>
          </a:bodyPr>
          <a:lstStyle/>
          <a:p>
            <a:pPr marL="0" indent="0">
              <a:buNone/>
            </a:pPr>
            <a:r>
              <a:rPr lang="sl-SI" sz="2800" dirty="0"/>
              <a:t>1. DRUŽBA: naravno in družbeno; družbeni odnosi; družba in institucije; sprejemanje odločitev</a:t>
            </a:r>
          </a:p>
          <a:p>
            <a:pPr marL="0" indent="0">
              <a:buNone/>
            </a:pPr>
            <a:r>
              <a:rPr lang="sl-SI" sz="2800" dirty="0"/>
              <a:t>2. ZAKON: namen zakonov; vrste zakonov; prestopek in zakon; zakon in kazen</a:t>
            </a:r>
          </a:p>
          <a:p>
            <a:pPr marL="0" indent="0">
              <a:buNone/>
            </a:pPr>
            <a:r>
              <a:rPr lang="sl-SI" sz="2800" dirty="0"/>
              <a:t>3. PRAVIČNOST: pravičnost in svoboda; pravičnost kot poštenost; enakost možnosti in svoboda; pravičnost in razlike; pravičnost in enakost</a:t>
            </a:r>
          </a:p>
        </p:txBody>
      </p:sp>
    </p:spTree>
    <p:extLst>
      <p:ext uri="{BB962C8B-B14F-4D97-AF65-F5344CB8AC3E}">
        <p14:creationId xmlns:p14="http://schemas.microsoft.com/office/powerpoint/2010/main" val="3002796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aelektreno">
  <a:themeElements>
    <a:clrScheme name="Naelektreno">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Naelektreno">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aelektreno">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225</TotalTime>
  <Words>318</Words>
  <Application>Microsoft Office PowerPoint</Application>
  <PresentationFormat>Diaprojekcija na zaslonu (4:3)</PresentationFormat>
  <Paragraphs>25</Paragraphs>
  <Slides>6</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6</vt:i4>
      </vt:variant>
    </vt:vector>
  </HeadingPairs>
  <TitlesOfParts>
    <vt:vector size="10" baseType="lpstr">
      <vt:lpstr>Arial</vt:lpstr>
      <vt:lpstr>Century Gothic</vt:lpstr>
      <vt:lpstr>Wingdings 3</vt:lpstr>
      <vt:lpstr>Naelektreno</vt:lpstr>
      <vt:lpstr>Jaz in drugi</vt:lpstr>
      <vt:lpstr>FILOZOFIJA ZA OTROKE</vt:lpstr>
      <vt:lpstr>Jaz in drugi</vt:lpstr>
      <vt:lpstr>PowerPointova predstavitev</vt:lpstr>
      <vt:lpstr>Cilji predmeta</vt:lpstr>
      <vt:lpstr>Predlagane vsebine: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FILOZOFIJA ZA OTROKE</dc:title>
  <dc:creator>bladerunner</dc:creator>
  <cp:lastModifiedBy>Nejc Primc</cp:lastModifiedBy>
  <cp:revision>26</cp:revision>
  <dcterms:created xsi:type="dcterms:W3CDTF">2021-04-11T13:28:59Z</dcterms:created>
  <dcterms:modified xsi:type="dcterms:W3CDTF">2024-04-10T17:17:01Z</dcterms:modified>
</cp:coreProperties>
</file>