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63" r:id="rId6"/>
    <p:sldId id="276" r:id="rId7"/>
    <p:sldId id="270" r:id="rId8"/>
    <p:sldId id="277" r:id="rId9"/>
    <p:sldId id="280" r:id="rId10"/>
  </p:sldIdLst>
  <p:sldSz cx="9144000" cy="6858000" type="screen4x3"/>
  <p:notesSz cx="6808788" cy="98234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721"/>
    <a:srgbClr val="FF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CF5A9-A7A7-4A69-B5B0-DBBE8EBEC9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8AFCA5F-DC11-4285-81BC-28D112CA60C4}">
      <dgm:prSet phldrT="[Text]" custT="1"/>
      <dgm:spPr/>
      <dgm:t>
        <a:bodyPr/>
        <a:lstStyle/>
        <a:p>
          <a:r>
            <a:rPr lang="sl-SI" sz="2400" b="1" dirty="0" smtClean="0">
              <a:solidFill>
                <a:schemeClr val="tx1"/>
              </a:solidFill>
            </a:rPr>
            <a:t>ocenjevanje poznavanja novinarskih žanrov</a:t>
          </a:r>
          <a:endParaRPr lang="sl-SI" sz="2400" b="1" dirty="0">
            <a:solidFill>
              <a:schemeClr val="tx1"/>
            </a:solidFill>
          </a:endParaRPr>
        </a:p>
      </dgm:t>
    </dgm:pt>
    <dgm:pt modelId="{D55DA604-704A-4B95-A9F7-DF4F6D5F2727}" type="parTrans" cxnId="{5ADA2832-4623-4BE6-AD57-0A3BB3FFC41D}">
      <dgm:prSet/>
      <dgm:spPr/>
      <dgm:t>
        <a:bodyPr/>
        <a:lstStyle/>
        <a:p>
          <a:endParaRPr lang="sl-SI"/>
        </a:p>
      </dgm:t>
    </dgm:pt>
    <dgm:pt modelId="{74456B3E-62A5-45F7-8AD1-A0B486310627}" type="sibTrans" cxnId="{5ADA2832-4623-4BE6-AD57-0A3BB3FFC41D}">
      <dgm:prSet/>
      <dgm:spPr/>
      <dgm:t>
        <a:bodyPr/>
        <a:lstStyle/>
        <a:p>
          <a:endParaRPr lang="sl-SI"/>
        </a:p>
      </dgm:t>
    </dgm:pt>
    <dgm:pt modelId="{7B627546-019F-4D3F-ABA6-00184BB743AB}">
      <dgm:prSet phldrT="[Text]" custT="1"/>
      <dgm:spPr/>
      <dgm:t>
        <a:bodyPr/>
        <a:lstStyle/>
        <a:p>
          <a:r>
            <a:rPr lang="sl-SI" sz="2400" b="1" dirty="0" smtClean="0">
              <a:solidFill>
                <a:schemeClr val="tx1"/>
              </a:solidFill>
            </a:rPr>
            <a:t>ocenjevanje pisnih izdelkov na določeno temo (upoštevanje značilnosti novinarskih zvrsti</a:t>
          </a:r>
          <a:r>
            <a:rPr lang="sl-SI" sz="2400" b="1" dirty="0" smtClean="0">
              <a:solidFill>
                <a:schemeClr val="tx1"/>
              </a:solidFill>
            </a:rPr>
            <a:t>) in ustno ocenjevanje na temo običajev</a:t>
          </a:r>
          <a:endParaRPr lang="sl-SI" sz="2400" b="1" dirty="0">
            <a:solidFill>
              <a:schemeClr val="tx1"/>
            </a:solidFill>
          </a:endParaRPr>
        </a:p>
      </dgm:t>
    </dgm:pt>
    <dgm:pt modelId="{DF34509A-DB6C-4797-80F0-073541BB5DD9}" type="parTrans" cxnId="{24CD931D-F328-4B2D-9792-4D38AB3FD420}">
      <dgm:prSet/>
      <dgm:spPr/>
      <dgm:t>
        <a:bodyPr/>
        <a:lstStyle/>
        <a:p>
          <a:endParaRPr lang="sl-SI"/>
        </a:p>
      </dgm:t>
    </dgm:pt>
    <dgm:pt modelId="{16CE3C2C-E574-427A-BE9E-15C1CD227474}" type="sibTrans" cxnId="{24CD931D-F328-4B2D-9792-4D38AB3FD420}">
      <dgm:prSet/>
      <dgm:spPr/>
      <dgm:t>
        <a:bodyPr/>
        <a:lstStyle/>
        <a:p>
          <a:endParaRPr lang="sl-SI"/>
        </a:p>
      </dgm:t>
    </dgm:pt>
    <dgm:pt modelId="{AB70DE60-2898-4E09-8C47-FAD587E582A4}" type="pres">
      <dgm:prSet presAssocID="{24ECF5A9-A7A7-4A69-B5B0-DBBE8EBEC9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9A1E28E-723C-4A16-B669-45999310BBDC}" type="pres">
      <dgm:prSet presAssocID="{08AFCA5F-DC11-4285-81BC-28D112CA60C4}" presName="parentLin" presStyleCnt="0"/>
      <dgm:spPr/>
    </dgm:pt>
    <dgm:pt modelId="{1598F714-0984-4E50-A219-4975524EDEBD}" type="pres">
      <dgm:prSet presAssocID="{08AFCA5F-DC11-4285-81BC-28D112CA60C4}" presName="parentLeftMargin" presStyleLbl="node1" presStyleIdx="0" presStyleCnt="2"/>
      <dgm:spPr/>
      <dgm:t>
        <a:bodyPr/>
        <a:lstStyle/>
        <a:p>
          <a:endParaRPr lang="sl-SI"/>
        </a:p>
      </dgm:t>
    </dgm:pt>
    <dgm:pt modelId="{CD0C4600-F421-46D3-8719-5E0A567C819A}" type="pres">
      <dgm:prSet presAssocID="{08AFCA5F-DC11-4285-81BC-28D112CA60C4}" presName="parentText" presStyleLbl="node1" presStyleIdx="0" presStyleCnt="2" custScaleX="142997" custScaleY="78453" custLinFactNeighborX="-26408" custLinFactNeighborY="8568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CE36B04-2DE6-41ED-8115-8C5CAC319FC3}" type="pres">
      <dgm:prSet presAssocID="{08AFCA5F-DC11-4285-81BC-28D112CA60C4}" presName="negativeSpace" presStyleCnt="0"/>
      <dgm:spPr/>
    </dgm:pt>
    <dgm:pt modelId="{D7DD7CC0-B38C-4DA1-A64C-C8E9E4DD88F4}" type="pres">
      <dgm:prSet presAssocID="{08AFCA5F-DC11-4285-81BC-28D112CA60C4}" presName="childText" presStyleLbl="conFgAcc1" presStyleIdx="0" presStyleCnt="2" custLinFactNeighborX="1750" custLinFactNeighborY="2807">
        <dgm:presLayoutVars>
          <dgm:bulletEnabled val="1"/>
        </dgm:presLayoutVars>
      </dgm:prSet>
      <dgm:spPr/>
    </dgm:pt>
    <dgm:pt modelId="{0301F957-8533-4660-8D5F-C14789AC9A99}" type="pres">
      <dgm:prSet presAssocID="{74456B3E-62A5-45F7-8AD1-A0B486310627}" presName="spaceBetweenRectangles" presStyleCnt="0"/>
      <dgm:spPr/>
    </dgm:pt>
    <dgm:pt modelId="{FAF900C3-0AAA-493A-8928-84027869C9A0}" type="pres">
      <dgm:prSet presAssocID="{7B627546-019F-4D3F-ABA6-00184BB743AB}" presName="parentLin" presStyleCnt="0"/>
      <dgm:spPr/>
    </dgm:pt>
    <dgm:pt modelId="{D1A7C2DE-425E-4629-9A33-7C28A45CD089}" type="pres">
      <dgm:prSet presAssocID="{7B627546-019F-4D3F-ABA6-00184BB743AB}" presName="parentLeftMargin" presStyleLbl="node1" presStyleIdx="0" presStyleCnt="2"/>
      <dgm:spPr/>
      <dgm:t>
        <a:bodyPr/>
        <a:lstStyle/>
        <a:p>
          <a:endParaRPr lang="sl-SI"/>
        </a:p>
      </dgm:t>
    </dgm:pt>
    <dgm:pt modelId="{7E69008C-65F6-430A-8FE5-FD2595A82933}" type="pres">
      <dgm:prSet presAssocID="{7B627546-019F-4D3F-ABA6-00184BB743AB}" presName="parentText" presStyleLbl="node1" presStyleIdx="1" presStyleCnt="2" custAng="0" custScaleX="195463" custScaleY="75137" custLinFactNeighborX="-7271" custLinFactNeighborY="3945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15A8051-C89F-4E43-AC28-8DBAA3201F3F}" type="pres">
      <dgm:prSet presAssocID="{7B627546-019F-4D3F-ABA6-00184BB743AB}" presName="negativeSpace" presStyleCnt="0"/>
      <dgm:spPr/>
    </dgm:pt>
    <dgm:pt modelId="{D8CC570A-BC11-4DE0-9E8F-A1AC5D58F64F}" type="pres">
      <dgm:prSet presAssocID="{7B627546-019F-4D3F-ABA6-00184BB743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CD931D-F328-4B2D-9792-4D38AB3FD420}" srcId="{24ECF5A9-A7A7-4A69-B5B0-DBBE8EBEC9DE}" destId="{7B627546-019F-4D3F-ABA6-00184BB743AB}" srcOrd="1" destOrd="0" parTransId="{DF34509A-DB6C-4797-80F0-073541BB5DD9}" sibTransId="{16CE3C2C-E574-427A-BE9E-15C1CD227474}"/>
    <dgm:cxn modelId="{53D03532-B672-4962-9AA3-9C4B7B2CAD92}" type="presOf" srcId="{08AFCA5F-DC11-4285-81BC-28D112CA60C4}" destId="{CD0C4600-F421-46D3-8719-5E0A567C819A}" srcOrd="1" destOrd="0" presId="urn:microsoft.com/office/officeart/2005/8/layout/list1"/>
    <dgm:cxn modelId="{0FA39028-275D-498B-A279-9BE2FCD0B048}" type="presOf" srcId="{7B627546-019F-4D3F-ABA6-00184BB743AB}" destId="{D1A7C2DE-425E-4629-9A33-7C28A45CD089}" srcOrd="0" destOrd="0" presId="urn:microsoft.com/office/officeart/2005/8/layout/list1"/>
    <dgm:cxn modelId="{608D1491-B8C9-4ED5-80DB-59D955E98EA6}" type="presOf" srcId="{08AFCA5F-DC11-4285-81BC-28D112CA60C4}" destId="{1598F714-0984-4E50-A219-4975524EDEBD}" srcOrd="0" destOrd="0" presId="urn:microsoft.com/office/officeart/2005/8/layout/list1"/>
    <dgm:cxn modelId="{CEE4BA41-5496-4824-875A-63216C3E8453}" type="presOf" srcId="{7B627546-019F-4D3F-ABA6-00184BB743AB}" destId="{7E69008C-65F6-430A-8FE5-FD2595A82933}" srcOrd="1" destOrd="0" presId="urn:microsoft.com/office/officeart/2005/8/layout/list1"/>
    <dgm:cxn modelId="{5ADA2832-4623-4BE6-AD57-0A3BB3FFC41D}" srcId="{24ECF5A9-A7A7-4A69-B5B0-DBBE8EBEC9DE}" destId="{08AFCA5F-DC11-4285-81BC-28D112CA60C4}" srcOrd="0" destOrd="0" parTransId="{D55DA604-704A-4B95-A9F7-DF4F6D5F2727}" sibTransId="{74456B3E-62A5-45F7-8AD1-A0B486310627}"/>
    <dgm:cxn modelId="{CF826E12-853C-4A61-B85B-56A339F39713}" type="presOf" srcId="{24ECF5A9-A7A7-4A69-B5B0-DBBE8EBEC9DE}" destId="{AB70DE60-2898-4E09-8C47-FAD587E582A4}" srcOrd="0" destOrd="0" presId="urn:microsoft.com/office/officeart/2005/8/layout/list1"/>
    <dgm:cxn modelId="{7A8579D9-56B3-4523-B7F7-296EE4D5E821}" type="presParOf" srcId="{AB70DE60-2898-4E09-8C47-FAD587E582A4}" destId="{C9A1E28E-723C-4A16-B669-45999310BBDC}" srcOrd="0" destOrd="0" presId="urn:microsoft.com/office/officeart/2005/8/layout/list1"/>
    <dgm:cxn modelId="{0B78CD7F-59BB-4B43-AAC0-FCE292FEE75B}" type="presParOf" srcId="{C9A1E28E-723C-4A16-B669-45999310BBDC}" destId="{1598F714-0984-4E50-A219-4975524EDEBD}" srcOrd="0" destOrd="0" presId="urn:microsoft.com/office/officeart/2005/8/layout/list1"/>
    <dgm:cxn modelId="{A7030B0C-DFDD-4504-8F06-D1422203CBFB}" type="presParOf" srcId="{C9A1E28E-723C-4A16-B669-45999310BBDC}" destId="{CD0C4600-F421-46D3-8719-5E0A567C819A}" srcOrd="1" destOrd="0" presId="urn:microsoft.com/office/officeart/2005/8/layout/list1"/>
    <dgm:cxn modelId="{CDE06E3B-F9F2-48D1-83AA-CEDDA1E94D87}" type="presParOf" srcId="{AB70DE60-2898-4E09-8C47-FAD587E582A4}" destId="{1CE36B04-2DE6-41ED-8115-8C5CAC319FC3}" srcOrd="1" destOrd="0" presId="urn:microsoft.com/office/officeart/2005/8/layout/list1"/>
    <dgm:cxn modelId="{8B05F9A6-70B9-4F4F-8EE6-FD4603C7A146}" type="presParOf" srcId="{AB70DE60-2898-4E09-8C47-FAD587E582A4}" destId="{D7DD7CC0-B38C-4DA1-A64C-C8E9E4DD88F4}" srcOrd="2" destOrd="0" presId="urn:microsoft.com/office/officeart/2005/8/layout/list1"/>
    <dgm:cxn modelId="{2202DF26-AB6C-4061-BE27-6C504BA408C1}" type="presParOf" srcId="{AB70DE60-2898-4E09-8C47-FAD587E582A4}" destId="{0301F957-8533-4660-8D5F-C14789AC9A99}" srcOrd="3" destOrd="0" presId="urn:microsoft.com/office/officeart/2005/8/layout/list1"/>
    <dgm:cxn modelId="{E3DFE53A-843C-4CDD-A051-17EF3AE2A1A1}" type="presParOf" srcId="{AB70DE60-2898-4E09-8C47-FAD587E582A4}" destId="{FAF900C3-0AAA-493A-8928-84027869C9A0}" srcOrd="4" destOrd="0" presId="urn:microsoft.com/office/officeart/2005/8/layout/list1"/>
    <dgm:cxn modelId="{6CB98E27-316A-4186-A6B7-9884BCE14695}" type="presParOf" srcId="{FAF900C3-0AAA-493A-8928-84027869C9A0}" destId="{D1A7C2DE-425E-4629-9A33-7C28A45CD089}" srcOrd="0" destOrd="0" presId="urn:microsoft.com/office/officeart/2005/8/layout/list1"/>
    <dgm:cxn modelId="{A30F8C37-3102-4008-998B-DCC3325288BE}" type="presParOf" srcId="{FAF900C3-0AAA-493A-8928-84027869C9A0}" destId="{7E69008C-65F6-430A-8FE5-FD2595A82933}" srcOrd="1" destOrd="0" presId="urn:microsoft.com/office/officeart/2005/8/layout/list1"/>
    <dgm:cxn modelId="{81361A76-03AC-47C9-8DC3-D7E4DFC065F3}" type="presParOf" srcId="{AB70DE60-2898-4E09-8C47-FAD587E582A4}" destId="{C15A8051-C89F-4E43-AC28-8DBAA3201F3F}" srcOrd="5" destOrd="0" presId="urn:microsoft.com/office/officeart/2005/8/layout/list1"/>
    <dgm:cxn modelId="{C40B935C-A958-412C-BF43-6AD2F272B8C8}" type="presParOf" srcId="{AB70DE60-2898-4E09-8C47-FAD587E582A4}" destId="{D8CC570A-BC11-4DE0-9E8F-A1AC5D58F6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D7CC0-B38C-4DA1-A64C-C8E9E4DD88F4}">
      <dsp:nvSpPr>
        <dsp:cNvPr id="0" name=""/>
        <dsp:cNvSpPr/>
      </dsp:nvSpPr>
      <dsp:spPr>
        <a:xfrm>
          <a:off x="0" y="675333"/>
          <a:ext cx="82296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4600-F421-46D3-8719-5E0A567C819A}">
      <dsp:nvSpPr>
        <dsp:cNvPr id="0" name=""/>
        <dsp:cNvSpPr/>
      </dsp:nvSpPr>
      <dsp:spPr>
        <a:xfrm>
          <a:off x="288030" y="1746980"/>
          <a:ext cx="7835427" cy="148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tx1"/>
              </a:solidFill>
            </a:rPr>
            <a:t>ocenjevanje poznavanja novinarskih žanrov</a:t>
          </a:r>
          <a:endParaRPr lang="sl-SI" sz="2400" b="1" kern="1200" dirty="0">
            <a:solidFill>
              <a:schemeClr val="tx1"/>
            </a:solidFill>
          </a:endParaRPr>
        </a:p>
      </dsp:txBody>
      <dsp:txXfrm>
        <a:off x="360385" y="1819335"/>
        <a:ext cx="7690717" cy="1337486"/>
      </dsp:txXfrm>
    </dsp:sp>
    <dsp:sp modelId="{D8CC570A-BC11-4DE0-9E8F-A1AC5D58F64F}">
      <dsp:nvSpPr>
        <dsp:cNvPr id="0" name=""/>
        <dsp:cNvSpPr/>
      </dsp:nvSpPr>
      <dsp:spPr>
        <a:xfrm>
          <a:off x="0" y="3098940"/>
          <a:ext cx="82296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008C-65F6-430A-8FE5-FD2595A82933}">
      <dsp:nvSpPr>
        <dsp:cNvPr id="0" name=""/>
        <dsp:cNvSpPr/>
      </dsp:nvSpPr>
      <dsp:spPr>
        <a:xfrm>
          <a:off x="269030" y="3369409"/>
          <a:ext cx="7939233" cy="1419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tx1"/>
              </a:solidFill>
            </a:rPr>
            <a:t>ocenjevanje pisnih izdelkov na določeno temo (upoštevanje značilnosti novinarskih zvrsti</a:t>
          </a:r>
          <a:r>
            <a:rPr lang="sl-SI" sz="2400" b="1" kern="1200" dirty="0" smtClean="0">
              <a:solidFill>
                <a:schemeClr val="tx1"/>
              </a:solidFill>
            </a:rPr>
            <a:t>) in ustno ocenjevanje na temo običajev</a:t>
          </a:r>
          <a:endParaRPr lang="sl-SI" sz="2400" b="1" kern="1200" dirty="0">
            <a:solidFill>
              <a:schemeClr val="tx1"/>
            </a:solidFill>
          </a:endParaRPr>
        </a:p>
      </dsp:txBody>
      <dsp:txXfrm>
        <a:off x="338327" y="3438706"/>
        <a:ext cx="7800639" cy="128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116E-68BF-4CEC-8BD0-B29B79C6BA89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7801-EA63-4BF7-B4BE-83887444720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09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F8E3-0BB1-4745-853C-833C032A3FB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666139"/>
            <a:ext cx="5447030" cy="442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B84D-6B65-4EF0-9745-7BBB37FDEAA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12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B84D-6B65-4EF0-9745-7BBB37FDEAAA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64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D2D025-53CB-4BC1-B7E0-9AFED6453762}" type="datetimeFigureOut">
              <a:rPr lang="sl-SI" smtClean="0"/>
              <a:pPr/>
              <a:t>5. 04. 2023</a:t>
            </a:fld>
            <a:endParaRPr lang="sl-SI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332BAD-9B6A-4305-B069-4C8A2142762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08720"/>
            <a:ext cx="8229600" cy="1296144"/>
          </a:xfrm>
          <a:solidFill>
            <a:schemeClr val="accent1"/>
          </a:solidFill>
          <a:ln w="76200" cmpd="tri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rgbClr val="002060"/>
                </a:solidFill>
              </a:rPr>
              <a:t>ŠOLSKO NOVINARSTVO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4437063"/>
            <a:ext cx="16557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4365625"/>
            <a:ext cx="20161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4508500"/>
            <a:ext cx="208756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  <a:p>
            <a:pPr>
              <a:spcBef>
                <a:spcPct val="50000"/>
              </a:spcBef>
            </a:pPr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b="1" dirty="0" smtClean="0"/>
              <a:t>Kaj je šolsko novinarstvo?</a:t>
            </a:r>
            <a:endParaRPr lang="sl-SI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l-SI" sz="2800" b="1" dirty="0" smtClean="0">
              <a:solidFill>
                <a:srgbClr val="800080"/>
              </a:solidFill>
              <a:latin typeface="+mj-lt"/>
            </a:endParaRPr>
          </a:p>
          <a:p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Uvrščamo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sklop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treh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izbirnih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predmetov</a:t>
            </a:r>
            <a:r>
              <a:rPr lang="sl-SI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sl-SI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sz="2800" b="1" dirty="0" smtClean="0">
                <a:latin typeface="Arial" pitchFamily="34" charset="0"/>
                <a:cs typeface="Arial" pitchFamily="34" charset="0"/>
              </a:rPr>
              <a:t>	k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nadgrajuje</a:t>
            </a:r>
            <a:r>
              <a:rPr lang="sl-SI" sz="2800" b="1" dirty="0" smtClean="0">
                <a:latin typeface="Arial" pitchFamily="34" charset="0"/>
                <a:cs typeface="Arial" pitchFamily="34" charset="0"/>
              </a:rPr>
              <a:t>jo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predmet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err="1" smtClean="0">
                <a:latin typeface="Arial" pitchFamily="34" charset="0"/>
                <a:cs typeface="Arial" pitchFamily="34" charset="0"/>
              </a:rPr>
              <a:t>slovenščina</a:t>
            </a:r>
            <a:r>
              <a:rPr lang="en-A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sl-SI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800" b="1" dirty="0" smtClean="0">
                <a:latin typeface="Arial" pitchFamily="34" charset="0"/>
                <a:cs typeface="Arial" pitchFamily="34" charset="0"/>
              </a:rPr>
              <a:t>ŠNO je enoleten izbirni predmet.</a:t>
            </a:r>
          </a:p>
          <a:p>
            <a:endParaRPr lang="sl-SI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800" b="1" dirty="0" smtClean="0">
                <a:latin typeface="Arial" pitchFamily="34" charset="0"/>
                <a:cs typeface="Arial" pitchFamily="34" charset="0"/>
              </a:rPr>
              <a:t>Namenjena mu je 1 ura tedensko, tj. 35 oz . 32 ur letno. </a:t>
            </a:r>
          </a:p>
          <a:p>
            <a:pPr>
              <a:buNone/>
            </a:pPr>
            <a:endParaRPr lang="sl-SI" sz="2800" b="1" dirty="0" smtClean="0">
              <a:latin typeface="+mj-lt"/>
            </a:endParaRPr>
          </a:p>
          <a:p>
            <a:pPr>
              <a:buNone/>
            </a:pPr>
            <a:endParaRPr lang="sl-SI" dirty="0" smtClean="0"/>
          </a:p>
        </p:txBody>
      </p:sp>
      <p:pic>
        <p:nvPicPr>
          <p:cNvPr id="7170" name="Picture 2" descr="emoticons,emotions,news,newspapers,readings,reads,smiley,smiley face,smiley faces,smileys,smilie,smilie face,smilie faces,smilies,smily,smily face,smily faces,smily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92696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b="1" dirty="0" smtClean="0">
                <a:solidFill>
                  <a:schemeClr val="accent2"/>
                </a:solidFill>
              </a:rPr>
              <a:t>Cilji šolskega </a:t>
            </a:r>
            <a:r>
              <a:rPr lang="sl-SI" sz="4400" b="1" dirty="0" smtClean="0">
                <a:solidFill>
                  <a:schemeClr val="accent2"/>
                </a:solidFill>
              </a:rPr>
              <a:t>novinarstva ...</a:t>
            </a:r>
            <a:endParaRPr lang="sl-SI" sz="4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573016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83568" y="2852936"/>
            <a:ext cx="3384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spoznavanje osnovnih novinarskih žanrov (zvrsti) </a:t>
            </a:r>
            <a:r>
              <a:rPr lang="sl-SI" sz="2000" dirty="0" smtClean="0"/>
              <a:t>  </a:t>
            </a:r>
            <a:endParaRPr lang="sl-SI" sz="2000" dirty="0"/>
          </a:p>
        </p:txBody>
      </p:sp>
      <p:sp>
        <p:nvSpPr>
          <p:cNvPr id="23" name="Rectangle 22"/>
          <p:cNvSpPr/>
          <p:nvPr/>
        </p:nvSpPr>
        <p:spPr>
          <a:xfrm>
            <a:off x="4932040" y="2780928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raziskovalno in terensko delo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619672" y="1484784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Down Arrow 29"/>
          <p:cNvSpPr/>
          <p:nvPr/>
        </p:nvSpPr>
        <p:spPr>
          <a:xfrm>
            <a:off x="6372200" y="1556792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979712" y="4653136"/>
            <a:ext cx="52565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PRIPRAVA ŠOLSKEGA ČASOPISA 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39952" y="3573016"/>
            <a:ext cx="720080" cy="1047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844824"/>
            <a:ext cx="7666335" cy="4176464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novinarsko delo me </a:t>
            </a:r>
            <a:r>
              <a:rPr lang="sl-SI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(zelo) zanima</a:t>
            </a:r>
          </a:p>
          <a:p>
            <a:pPr marL="0" indent="0">
              <a:buNone/>
            </a:pPr>
            <a:endParaRPr lang="sl-SI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rad-a bi podrobneje spoznal-a delo novinarjev</a:t>
            </a:r>
          </a:p>
          <a:p>
            <a:pPr>
              <a:buNone/>
            </a:pPr>
            <a:endParaRPr lang="sl-SI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rad-a tudi pišem</a:t>
            </a:r>
          </a:p>
          <a:p>
            <a:endParaRPr lang="sl-SI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svoje literarne izdelke bi rad-a objavil-a v šolskem glasilu in ostalih medijih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 (literarnih časopisih, medmrežju ...)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868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2"/>
                </a:solidFill>
              </a:rPr>
              <a:t>Kako vem, da bo ŠNO moja prava izbira?</a:t>
            </a:r>
            <a:endParaRPr lang="sl-SI" sz="3200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5509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522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515" y="4941168"/>
            <a:ext cx="7786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> </a:t>
            </a:r>
            <a:br>
              <a:rPr lang="sl-SI" sz="4400" b="1" dirty="0" smtClean="0"/>
            </a:br>
            <a:r>
              <a:rPr lang="sl-SI" sz="4400" b="1" dirty="0" smtClean="0"/>
              <a:t> </a:t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kakšen način bom pridobil-a ocene pri </a:t>
            </a:r>
            <a:r>
              <a:rPr lang="sl-SI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ŠNO</a:t>
            </a:r>
            <a:r>
              <a:rPr lang="sl-SI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sl-SI" sz="3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65072"/>
              </p:ext>
            </p:extLst>
          </p:nvPr>
        </p:nvGraphicFramePr>
        <p:xfrm>
          <a:off x="395536" y="980728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3" descr="C:\Documents and Settings\Nataša\My Documents\My Pictures\Microsoft Clip Organizer\BD07206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484784"/>
            <a:ext cx="1512168" cy="12788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62068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Intervju z Azro Selimanović, voditeljico Razreda talentov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64804"/>
            <a:ext cx="518457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algn="ctr">
              <a:buNone/>
            </a:pPr>
            <a:r>
              <a:rPr lang="sl-SI" b="1" dirty="0" smtClean="0">
                <a:solidFill>
                  <a:srgbClr val="C00000"/>
                </a:solidFill>
              </a:rPr>
              <a:t>Utrinek z Radia 1 ...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37" y="1412776"/>
            <a:ext cx="6323046" cy="42127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6926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Naši mladi novinarji na Pop TV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364" y="1556792"/>
            <a:ext cx="5629279" cy="3744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b="1" dirty="0" smtClean="0">
                <a:solidFill>
                  <a:srgbClr val="C00000"/>
                </a:solidFill>
              </a:rPr>
              <a:t>Utrinek z Radia Ekspres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6637730" cy="44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7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124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 2</vt:lpstr>
      <vt:lpstr>Aspect</vt:lpstr>
      <vt:lpstr>ŠOLSKO NOVINARSTVO</vt:lpstr>
      <vt:lpstr>Kaj je šolsko novinarstvo?</vt:lpstr>
      <vt:lpstr>Cilji šolskega novinarstva ...</vt:lpstr>
      <vt:lpstr> </vt:lpstr>
      <vt:lpstr>                   Na kakšen način bom pridobil-a ocene pri ŠNO?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LITERARNI KLUB</dc:title>
  <dc:creator>Nataša Rebec Lukšič</dc:creator>
  <cp:lastModifiedBy>Microsoft account</cp:lastModifiedBy>
  <cp:revision>54</cp:revision>
  <dcterms:created xsi:type="dcterms:W3CDTF">2012-04-09T04:13:54Z</dcterms:created>
  <dcterms:modified xsi:type="dcterms:W3CDTF">2023-04-05T13:10:21Z</dcterms:modified>
</cp:coreProperties>
</file>