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04" r:id="rId3"/>
    <p:sldId id="305" r:id="rId4"/>
    <p:sldId id="306" r:id="rId5"/>
    <p:sldId id="311" r:id="rId6"/>
    <p:sldId id="310" r:id="rId7"/>
    <p:sldId id="314" r:id="rId8"/>
    <p:sldId id="313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ka Gluvic" initials="LG" lastIdx="2" clrIdx="0">
    <p:extLst>
      <p:ext uri="{19B8F6BF-5375-455C-9EA6-DF929625EA0E}">
        <p15:presenceInfo xmlns:p15="http://schemas.microsoft.com/office/powerpoint/2012/main" userId="Luka Gluvi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4660"/>
  </p:normalViewPr>
  <p:slideViewPr>
    <p:cSldViewPr>
      <p:cViewPr varScale="1">
        <p:scale>
          <a:sx n="84" d="100"/>
          <a:sy n="84" d="100"/>
        </p:scale>
        <p:origin x="116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F8298-CC4C-4944-A8B2-271286EBCE63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4FCB8-644C-4887-9865-5B8ECA88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34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4FCB8-644C-4887-9865-5B8ECA884BF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94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4FCB8-644C-4887-9865-5B8ECA884B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84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4FCB8-644C-4887-9865-5B8ECA884BF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34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64FCB8-644C-4887-9865-5B8ECA884BF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99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8675-E223-406E-9A51-C0B17667A249}" type="datetimeFigureOut">
              <a:rPr lang="sl-SI" smtClean="0"/>
              <a:t>5. 04. 2023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E0A-0E67-4F87-AB4E-30072769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8882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8675-E223-406E-9A51-C0B17667A249}" type="datetimeFigureOut">
              <a:rPr lang="sl-SI" smtClean="0"/>
              <a:t>5. 04. 2023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E0A-0E67-4F87-AB4E-30072769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3131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8675-E223-406E-9A51-C0B17667A249}" type="datetimeFigureOut">
              <a:rPr lang="sl-SI" smtClean="0"/>
              <a:t>5. 04. 2023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E0A-0E67-4F87-AB4E-30072769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908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8675-E223-406E-9A51-C0B17667A249}" type="datetimeFigureOut">
              <a:rPr lang="sl-SI" smtClean="0"/>
              <a:t>5. 04. 2023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E0A-0E67-4F87-AB4E-30072769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9407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8675-E223-406E-9A51-C0B17667A249}" type="datetimeFigureOut">
              <a:rPr lang="sl-SI" smtClean="0"/>
              <a:t>5. 04. 2023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E0A-0E67-4F87-AB4E-30072769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644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8675-E223-406E-9A51-C0B17667A249}" type="datetimeFigureOut">
              <a:rPr lang="sl-SI" smtClean="0"/>
              <a:t>5. 04. 2023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E0A-0E67-4F87-AB4E-30072769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9820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8675-E223-406E-9A51-C0B17667A249}" type="datetimeFigureOut">
              <a:rPr lang="sl-SI" smtClean="0"/>
              <a:t>5. 04. 2023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E0A-0E67-4F87-AB4E-30072769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6070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8675-E223-406E-9A51-C0B17667A249}" type="datetimeFigureOut">
              <a:rPr lang="sl-SI" smtClean="0"/>
              <a:t>5. 04. 2023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E0A-0E67-4F87-AB4E-30072769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240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8675-E223-406E-9A51-C0B17667A249}" type="datetimeFigureOut">
              <a:rPr lang="sl-SI" smtClean="0"/>
              <a:t>5. 04. 2023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E0A-0E67-4F87-AB4E-30072769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8750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8675-E223-406E-9A51-C0B17667A249}" type="datetimeFigureOut">
              <a:rPr lang="sl-SI" smtClean="0"/>
              <a:t>5. 04. 2023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E0A-0E67-4F87-AB4E-30072769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619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8675-E223-406E-9A51-C0B17667A249}" type="datetimeFigureOut">
              <a:rPr lang="sl-SI" smtClean="0"/>
              <a:t>5. 04. 2023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E0A-0E67-4F87-AB4E-30072769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4019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38675-E223-406E-9A51-C0B17667A249}" type="datetimeFigureOut">
              <a:rPr lang="sl-SI" smtClean="0"/>
              <a:t>5. 04. 2023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94E0A-0E67-4F87-AB4E-30072769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8575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sl.wikipedia.org/wiki/Ples" TargetMode="External"/><Relationship Id="rId3" Type="http://schemas.openxmlformats.org/officeDocument/2006/relationships/hyperlink" Target="http://sl.wikipedia.org/w/index.php?title=Igranje&amp;action=edit&amp;redlink=1" TargetMode="External"/><Relationship Id="rId7" Type="http://schemas.openxmlformats.org/officeDocument/2006/relationships/hyperlink" Target="http://sl.wikipedia.org/wiki/Glasba" TargetMode="External"/><Relationship Id="rId2" Type="http://schemas.openxmlformats.org/officeDocument/2006/relationships/hyperlink" Target="http://sl.wikipedia.org/w/index.php?title=Igralske_umetnosti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l.wikipedia.org/w/index.php?title=Gib&amp;action=edit&amp;redlink=1" TargetMode="External"/><Relationship Id="rId5" Type="http://schemas.openxmlformats.org/officeDocument/2006/relationships/hyperlink" Target="http://sl.wikipedia.org/w/index.php?title=Govor&amp;action=edit&amp;redlink=1" TargetMode="External"/><Relationship Id="rId4" Type="http://schemas.openxmlformats.org/officeDocument/2006/relationships/hyperlink" Target="http://sl.wikipedia.org/w/index.php?title=Zgodba&amp;action=edit&amp;redlink=1" TargetMode="External"/><Relationship Id="rId9" Type="http://schemas.openxmlformats.org/officeDocument/2006/relationships/hyperlink" Target="http://sl.wikipedia.org/wiki/Zvok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l.wikipedia.org/w/index.php?title=Gluma%C5%A1ka_igra&amp;action=edit&amp;redlink=1" TargetMode="External"/><Relationship Id="rId3" Type="http://schemas.openxmlformats.org/officeDocument/2006/relationships/hyperlink" Target="http://sl.wikipedia.org/wiki/Balet" TargetMode="External"/><Relationship Id="rId7" Type="http://schemas.openxmlformats.org/officeDocument/2006/relationships/hyperlink" Target="http://sl.wikipedia.org/w/index.php?title=Lutkovno_gledali%C5%A1%C4%8De&amp;action=edit&amp;redlink=1" TargetMode="External"/><Relationship Id="rId2" Type="http://schemas.openxmlformats.org/officeDocument/2006/relationships/hyperlink" Target="http://sl.wikipedia.org/wiki/Op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l.wikipedia.org/w/index.php?title=Kitajska_opera&amp;action=edit&amp;redlink=1" TargetMode="External"/><Relationship Id="rId11" Type="http://schemas.openxmlformats.org/officeDocument/2006/relationships/hyperlink" Target="http://sl.wikipedia.org/w/index.php?title=Pantomima&amp;action=edit&amp;redlink=1" TargetMode="External"/><Relationship Id="rId5" Type="http://schemas.openxmlformats.org/officeDocument/2006/relationships/hyperlink" Target="http://sl.wikipedia.org/w/index.php?title=Kabuki&amp;action=edit&amp;redlink=1" TargetMode="External"/><Relationship Id="rId10" Type="http://schemas.openxmlformats.org/officeDocument/2006/relationships/hyperlink" Target="http://sl.wikipedia.org/wiki/Kabaret" TargetMode="External"/><Relationship Id="rId4" Type="http://schemas.openxmlformats.org/officeDocument/2006/relationships/hyperlink" Target="http://sl.wikipedia.org/wiki/Mimika" TargetMode="External"/><Relationship Id="rId9" Type="http://schemas.openxmlformats.org/officeDocument/2006/relationships/hyperlink" Target="http://sl.wikipedia.org/wiki/Improvizacijsko_gledali%C5%A1%C4%8D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ng-mb.si/f/pics/fotografije-za-medije/Aida-P0130-press_pr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mokracija.si/kultura/na-oder-ljubljanske-opere-prihaja-balet-trnuljcica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lo.si/kultura/oder/o-soocenju-z-drugacnostjo-142743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ladina.si/113181/zvezdica-zaspank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/>
            </a:r>
            <a:br>
              <a:rPr lang="sl-SI" dirty="0"/>
            </a:br>
            <a:r>
              <a:rPr lang="en-US" dirty="0"/>
              <a:t/>
            </a:r>
            <a:br>
              <a:rPr lang="en-US" dirty="0"/>
            </a:br>
            <a:r>
              <a:rPr lang="sl-SI" dirty="0"/>
              <a:t>IZBIRNI PREDMET</a:t>
            </a:r>
            <a:br>
              <a:rPr lang="sl-SI" dirty="0"/>
            </a:br>
            <a:r>
              <a:rPr lang="sl-SI" dirty="0"/>
              <a:t/>
            </a:r>
            <a:br>
              <a:rPr lang="sl-SI" dirty="0"/>
            </a:br>
            <a:r>
              <a:rPr lang="sl-SI" dirty="0"/>
              <a:t>GLEDALIŠKI</a:t>
            </a:r>
            <a:br>
              <a:rPr lang="sl-SI" dirty="0"/>
            </a:br>
            <a:r>
              <a:rPr lang="sl-SI" dirty="0"/>
              <a:t>KLUB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r>
              <a:rPr lang="sl-SI" dirty="0">
                <a:solidFill>
                  <a:schemeClr val="tx1"/>
                </a:solidFill>
              </a:rPr>
              <a:t>(35</a:t>
            </a:r>
            <a:r>
              <a:rPr lang="sl-SI" dirty="0" smtClean="0">
                <a:solidFill>
                  <a:schemeClr val="tx1"/>
                </a:solidFill>
              </a:rPr>
              <a:t>)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309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792088"/>
          </a:xfrm>
        </p:spPr>
        <p:txBody>
          <a:bodyPr>
            <a:normAutofit fontScale="90000"/>
          </a:bodyPr>
          <a:lstStyle/>
          <a:p>
            <a:r>
              <a:rPr lang="sl-SI" dirty="0"/>
              <a:t>Kaj se učimo pri gledališkem klubu?</a:t>
            </a:r>
            <a:br>
              <a:rPr lang="sl-SI" dirty="0"/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417646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sl-SI" dirty="0">
                <a:solidFill>
                  <a:schemeClr val="tx1"/>
                </a:solidFill>
              </a:rPr>
              <a:t>Kaj je gledališče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l-SI" dirty="0">
                <a:solidFill>
                  <a:schemeClr val="tx1"/>
                </a:solidFill>
              </a:rPr>
              <a:t>Zgodovina gledališča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l-SI" dirty="0">
                <a:solidFill>
                  <a:schemeClr val="tx1"/>
                </a:solidFill>
              </a:rPr>
              <a:t>Zgradba dramskega besedila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l-SI" dirty="0">
                <a:solidFill>
                  <a:schemeClr val="tx1"/>
                </a:solidFill>
              </a:rPr>
              <a:t>Kdo vse sodeluje pri nastanku gledališke uprizoritve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l-SI" dirty="0">
                <a:solidFill>
                  <a:schemeClr val="tx1"/>
                </a:solidFill>
              </a:rPr>
              <a:t>Priprava gledališke igre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l-SI" dirty="0">
                <a:solidFill>
                  <a:schemeClr val="tx1"/>
                </a:solidFill>
              </a:rPr>
              <a:t>Sodelovanje pri šolskih prireditvah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sl-SI" dirty="0">
                <a:solidFill>
                  <a:schemeClr val="tx1"/>
                </a:solidFill>
              </a:rPr>
              <a:t>Ogled gledališke predstave</a:t>
            </a:r>
          </a:p>
          <a:p>
            <a:pPr marL="457200" indent="-457200">
              <a:buFont typeface="Arial" pitchFamily="34" charset="0"/>
              <a:buChar char="•"/>
            </a:pPr>
            <a:endParaRPr lang="sl-SI" dirty="0">
              <a:solidFill>
                <a:schemeClr val="tx1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32254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C70D2-224F-4834-97A3-8A0E0A5B1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KAJ JE GLEDALIŠČE?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B9DA2-046F-44E3-96E8-D33948077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600201"/>
            <a:ext cx="7632848" cy="4349079"/>
          </a:xfrm>
        </p:spPr>
        <p:txBody>
          <a:bodyPr/>
          <a:lstStyle/>
          <a:p>
            <a:pPr marL="0" indent="0">
              <a:buNone/>
            </a:pPr>
            <a:r>
              <a:rPr lang="sl-SI" b="1" dirty="0"/>
              <a:t>Gledališče</a:t>
            </a:r>
            <a:r>
              <a:rPr lang="sl-SI" dirty="0"/>
              <a:t> je področje </a:t>
            </a:r>
            <a:r>
              <a:rPr lang="sl-SI" dirty="0">
                <a:hlinkClick r:id="rId2" tooltip="Igralske umetnosti (stran ne obstaja)"/>
              </a:rPr>
              <a:t>igralskih umetnosti</a:t>
            </a:r>
            <a:r>
              <a:rPr lang="sl-SI" dirty="0"/>
              <a:t>, ki se ukvarja z </a:t>
            </a:r>
            <a:r>
              <a:rPr lang="sl-SI" dirty="0">
                <a:hlinkClick r:id="rId3" tooltip="Igranje (stran ne obstaja)"/>
              </a:rPr>
              <a:t>igranjem</a:t>
            </a:r>
            <a:r>
              <a:rPr lang="sl-SI" dirty="0"/>
              <a:t> </a:t>
            </a:r>
            <a:r>
              <a:rPr lang="sl-SI" dirty="0">
                <a:hlinkClick r:id="rId4" tooltip="Zgodba (stran ne obstaja)"/>
              </a:rPr>
              <a:t>zgodb</a:t>
            </a:r>
            <a:r>
              <a:rPr lang="sl-SI" dirty="0"/>
              <a:t> pred občinstvom s pomočjo </a:t>
            </a:r>
            <a:r>
              <a:rPr lang="sl-SI" dirty="0">
                <a:hlinkClick r:id="rId5" tooltip="Govor (stran ne obstaja)"/>
              </a:rPr>
              <a:t>govora</a:t>
            </a:r>
            <a:r>
              <a:rPr lang="sl-SI" dirty="0"/>
              <a:t>, </a:t>
            </a:r>
            <a:r>
              <a:rPr lang="sl-SI" dirty="0">
                <a:hlinkClick r:id="rId6" tooltip="Gib (stran ne obstaja)"/>
              </a:rPr>
              <a:t>giba</a:t>
            </a:r>
            <a:r>
              <a:rPr lang="sl-SI" dirty="0"/>
              <a:t>, </a:t>
            </a:r>
            <a:r>
              <a:rPr lang="sl-SI" dirty="0">
                <a:hlinkClick r:id="rId7" tooltip="Glasba"/>
              </a:rPr>
              <a:t>glasbe</a:t>
            </a:r>
            <a:r>
              <a:rPr lang="sl-SI" dirty="0"/>
              <a:t>, </a:t>
            </a:r>
            <a:r>
              <a:rPr lang="sl-SI" dirty="0">
                <a:hlinkClick r:id="rId8" tooltip="Ples"/>
              </a:rPr>
              <a:t>plesa</a:t>
            </a:r>
            <a:r>
              <a:rPr lang="sl-SI" dirty="0"/>
              <a:t>, </a:t>
            </a:r>
            <a:r>
              <a:rPr lang="sl-SI" dirty="0">
                <a:hlinkClick r:id="rId9" tooltip="Zvok"/>
              </a:rPr>
              <a:t>zvoka</a:t>
            </a:r>
            <a:r>
              <a:rPr lang="sl-SI" dirty="0"/>
              <a:t> in z razkošno predstavo oziroma z enim ali več elementi drugih igralskih umetnosti.</a:t>
            </a:r>
            <a:endParaRPr lang="en-US" dirty="0"/>
          </a:p>
          <a:p>
            <a:pPr marL="0" indent="0">
              <a:buNone/>
            </a:pPr>
            <a:r>
              <a:rPr lang="sl-SI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205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2C55A-0861-4203-8FC2-5EC1FB718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KAJ JE GLEDALIŠČE?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32695-1B8E-4846-AC6A-2C2477A25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Poleg standardnega pogovornega sloga se lahko gledališče izvaja tudi v drugačnih oblikah, kot so </a:t>
            </a:r>
            <a:r>
              <a:rPr lang="sl-SI" dirty="0">
                <a:hlinkClick r:id="rId2" tooltip="Opera"/>
              </a:rPr>
              <a:t>opera</a:t>
            </a:r>
            <a:r>
              <a:rPr lang="sl-SI" dirty="0"/>
              <a:t>, </a:t>
            </a:r>
            <a:r>
              <a:rPr lang="sl-SI" dirty="0">
                <a:hlinkClick r:id="rId3" tooltip="Balet"/>
              </a:rPr>
              <a:t>balet</a:t>
            </a:r>
            <a:r>
              <a:rPr lang="sl-SI" dirty="0"/>
              <a:t>, </a:t>
            </a:r>
            <a:r>
              <a:rPr lang="sl-SI" dirty="0">
                <a:hlinkClick r:id="rId4" tooltip="Mimika"/>
              </a:rPr>
              <a:t>mimika</a:t>
            </a:r>
            <a:r>
              <a:rPr lang="sl-SI" dirty="0"/>
              <a:t>, </a:t>
            </a:r>
            <a:r>
              <a:rPr lang="sl-SI" dirty="0">
                <a:hlinkClick r:id="rId5" tooltip="Kabuki (stran ne obstaja)"/>
              </a:rPr>
              <a:t>kabuki</a:t>
            </a:r>
            <a:r>
              <a:rPr lang="sl-SI" dirty="0"/>
              <a:t>, </a:t>
            </a:r>
            <a:r>
              <a:rPr lang="sl-SI" dirty="0">
                <a:hlinkClick r:id="rId6" tooltip="Kitajska opera (stran ne obstaja)"/>
              </a:rPr>
              <a:t>kitajska opera</a:t>
            </a:r>
            <a:r>
              <a:rPr lang="sl-SI" dirty="0"/>
              <a:t>, </a:t>
            </a:r>
            <a:r>
              <a:rPr lang="sl-SI" dirty="0">
                <a:hlinkClick r:id="rId7" tooltip="Lutkovno gledališče (stran ne obstaja)"/>
              </a:rPr>
              <a:t>lutkovno gledališče</a:t>
            </a:r>
            <a:r>
              <a:rPr lang="sl-SI" dirty="0"/>
              <a:t>, </a:t>
            </a:r>
            <a:r>
              <a:rPr lang="sl-SI" dirty="0">
                <a:hlinkClick r:id="rId8" tooltip="Glumaška igra (stran ne obstaja)"/>
              </a:rPr>
              <a:t>glumaška igra</a:t>
            </a:r>
            <a:r>
              <a:rPr lang="sl-SI" dirty="0"/>
              <a:t>, </a:t>
            </a:r>
            <a:r>
              <a:rPr lang="sl-SI" dirty="0">
                <a:hlinkClick r:id="rId9" tooltip="Improvizacijsko gledališče"/>
              </a:rPr>
              <a:t>improvizacijsko gledališče</a:t>
            </a:r>
            <a:r>
              <a:rPr lang="sl-SI" dirty="0"/>
              <a:t>, </a:t>
            </a:r>
            <a:r>
              <a:rPr lang="sl-SI" dirty="0">
                <a:hlinkClick r:id="rId10" tooltip="Kabaret"/>
              </a:rPr>
              <a:t>kabaret</a:t>
            </a:r>
            <a:r>
              <a:rPr lang="sl-SI" dirty="0"/>
              <a:t> ali </a:t>
            </a:r>
            <a:r>
              <a:rPr lang="sl-SI" dirty="0">
                <a:hlinkClick r:id="rId11" tooltip="Pantomima (stran ne obstaja)"/>
              </a:rPr>
              <a:t>pantomima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3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25A6D-F5DD-4287-91E3-014E99B8A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1520" y="5085184"/>
            <a:ext cx="8640960" cy="2088232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500" dirty="0"/>
          </a:p>
          <a:p>
            <a:r>
              <a:rPr lang="en-US" sz="1900" dirty="0"/>
              <a:t>   </a:t>
            </a:r>
            <a:r>
              <a:rPr lang="en-US" sz="2200" dirty="0" err="1"/>
              <a:t>Vir</a:t>
            </a:r>
            <a:r>
              <a:rPr lang="en-US" sz="2200" dirty="0"/>
              <a:t> </a:t>
            </a:r>
            <a:r>
              <a:rPr lang="en-US" sz="2200" dirty="0" err="1"/>
              <a:t>slike</a:t>
            </a:r>
            <a:r>
              <a:rPr lang="en-US" sz="2200" dirty="0"/>
              <a:t>: </a:t>
            </a:r>
            <a:r>
              <a:rPr lang="en-US" sz="2200" dirty="0">
                <a:hlinkClick r:id="rId3"/>
              </a:rPr>
              <a:t>https://www.sng-mb.si/f/pics/fotografije-za-medije/Aida-P0130-press_pr.jpg</a:t>
            </a:r>
            <a:r>
              <a:rPr lang="en-US" sz="2200" dirty="0"/>
              <a:t>. </a:t>
            </a:r>
            <a:r>
              <a:rPr lang="en-US" sz="2200" dirty="0" err="1"/>
              <a:t>Dostpno</a:t>
            </a:r>
            <a:r>
              <a:rPr lang="en-US" sz="2200" dirty="0"/>
              <a:t> 1. 4. 2022</a:t>
            </a:r>
          </a:p>
          <a:p>
            <a:r>
              <a:rPr lang="en-US" sz="1900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6DED56-F730-459F-8CEC-942D9FA7F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589240"/>
            <a:ext cx="8892480" cy="720080"/>
          </a:xfrm>
        </p:spPr>
        <p:txBody>
          <a:bodyPr>
            <a:normAutofit/>
          </a:bodyPr>
          <a:lstStyle/>
          <a:p>
            <a:r>
              <a:rPr lang="en-US" dirty="0"/>
              <a:t>      </a:t>
            </a:r>
            <a:r>
              <a:rPr lang="en-US" dirty="0" err="1"/>
              <a:t>Prizor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opere</a:t>
            </a:r>
            <a:r>
              <a:rPr lang="en-US" dirty="0"/>
              <a:t> Aida v </a:t>
            </a:r>
            <a:r>
              <a:rPr lang="en-US" dirty="0" err="1"/>
              <a:t>izvedbi</a:t>
            </a:r>
            <a:r>
              <a:rPr lang="en-US" dirty="0"/>
              <a:t> </a:t>
            </a:r>
            <a:r>
              <a:rPr lang="en-US" dirty="0" err="1"/>
              <a:t>Opere</a:t>
            </a:r>
            <a:r>
              <a:rPr lang="en-US" dirty="0"/>
              <a:t> in </a:t>
            </a:r>
            <a:r>
              <a:rPr lang="en-US" dirty="0" err="1"/>
              <a:t>Baleta</a:t>
            </a:r>
            <a:r>
              <a:rPr lang="en-US" dirty="0"/>
              <a:t> SNG Maribor. </a:t>
            </a:r>
            <a:r>
              <a:rPr lang="en-US" i="1" dirty="0" err="1"/>
              <a:t>Foto</a:t>
            </a:r>
            <a:r>
              <a:rPr lang="en-US" i="1" dirty="0"/>
              <a:t>: </a:t>
            </a:r>
            <a:r>
              <a:rPr lang="en-US" i="1" dirty="0" err="1"/>
              <a:t>Tiberiu</a:t>
            </a:r>
            <a:r>
              <a:rPr lang="en-US" i="1" dirty="0"/>
              <a:t> Marta</a:t>
            </a:r>
            <a:r>
              <a:rPr lang="en-US" dirty="0"/>
              <a:t> </a:t>
            </a:r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514196E5-64E3-4AE8-B8CC-6F8033B4687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>
            <a:fillRect/>
          </a:stretch>
        </p:blipFill>
        <p:spPr>
          <a:xfrm>
            <a:off x="395536" y="404664"/>
            <a:ext cx="8280920" cy="5370475"/>
          </a:xfrm>
        </p:spPr>
      </p:pic>
    </p:spTree>
    <p:extLst>
      <p:ext uri="{BB962C8B-B14F-4D97-AF65-F5344CB8AC3E}">
        <p14:creationId xmlns:p14="http://schemas.microsoft.com/office/powerpoint/2010/main" val="2534039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25A6D-F5DD-4287-91E3-014E99B8A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1520" y="5085184"/>
            <a:ext cx="8640960" cy="1944216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500" dirty="0"/>
          </a:p>
          <a:p>
            <a:r>
              <a:rPr lang="en-US" sz="1900" dirty="0"/>
              <a:t>   </a:t>
            </a:r>
            <a:r>
              <a:rPr lang="en-US" sz="1900" dirty="0" err="1"/>
              <a:t>Vir</a:t>
            </a:r>
            <a:r>
              <a:rPr lang="en-US" sz="1900" dirty="0"/>
              <a:t> </a:t>
            </a:r>
            <a:r>
              <a:rPr lang="en-US" sz="1900" dirty="0" err="1"/>
              <a:t>slike</a:t>
            </a:r>
            <a:r>
              <a:rPr lang="en-US" sz="1900" dirty="0"/>
              <a:t>: </a:t>
            </a:r>
            <a:r>
              <a:rPr lang="en-US" sz="1900" dirty="0">
                <a:hlinkClick r:id="rId3"/>
              </a:rPr>
              <a:t>www.demokracija.si/kultura/na-oder-ljubljanske-opere-prihaja-balet trnuljcica.html</a:t>
            </a:r>
            <a:r>
              <a:rPr lang="en-US" sz="1900" dirty="0"/>
              <a:t>. </a:t>
            </a:r>
            <a:r>
              <a:rPr lang="en-US" sz="1900" dirty="0" err="1"/>
              <a:t>Dostopno</a:t>
            </a:r>
            <a:r>
              <a:rPr lang="en-US" sz="1900" dirty="0"/>
              <a:t> 9. 4. 2020   </a:t>
            </a:r>
          </a:p>
          <a:p>
            <a:r>
              <a:rPr lang="en-US" sz="1900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6DED56-F730-459F-8CEC-942D9FA7F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45224"/>
            <a:ext cx="8892480" cy="864096"/>
          </a:xfrm>
        </p:spPr>
        <p:txBody>
          <a:bodyPr>
            <a:normAutofit/>
          </a:bodyPr>
          <a:lstStyle/>
          <a:p>
            <a:r>
              <a:rPr lang="en-US" dirty="0"/>
              <a:t>      </a:t>
            </a:r>
            <a:r>
              <a:rPr lang="en-US" sz="1800" dirty="0" err="1"/>
              <a:t>Prizor</a:t>
            </a:r>
            <a:r>
              <a:rPr lang="en-US" sz="1800" dirty="0"/>
              <a:t> </a:t>
            </a:r>
            <a:r>
              <a:rPr lang="en-US" sz="1800" dirty="0" err="1"/>
              <a:t>iz</a:t>
            </a:r>
            <a:r>
              <a:rPr lang="en-US" sz="1800" dirty="0"/>
              <a:t> </a:t>
            </a:r>
            <a:r>
              <a:rPr lang="en-US" sz="1800" dirty="0" err="1"/>
              <a:t>baleta</a:t>
            </a:r>
            <a:r>
              <a:rPr lang="en-US" sz="1800" dirty="0"/>
              <a:t> </a:t>
            </a:r>
            <a:r>
              <a:rPr lang="en-US" sz="1800" dirty="0" err="1"/>
              <a:t>Trnjulčica</a:t>
            </a:r>
            <a:r>
              <a:rPr lang="en-US" sz="1800" dirty="0"/>
              <a:t> v </a:t>
            </a:r>
            <a:r>
              <a:rPr lang="en-US" sz="1800" dirty="0" err="1"/>
              <a:t>izvedbi</a:t>
            </a:r>
            <a:r>
              <a:rPr lang="en-US" sz="1800" dirty="0"/>
              <a:t> SNG Opera in </a:t>
            </a:r>
            <a:r>
              <a:rPr lang="en-US" sz="1800" dirty="0" err="1"/>
              <a:t>balet</a:t>
            </a:r>
            <a:r>
              <a:rPr lang="en-US" sz="1800" dirty="0"/>
              <a:t> Ljubljana. </a:t>
            </a:r>
            <a:r>
              <a:rPr lang="en-US" sz="1800" i="1" dirty="0"/>
              <a:t>FOTO: </a:t>
            </a:r>
            <a:r>
              <a:rPr lang="en-US" sz="1800" i="1" dirty="0" err="1"/>
              <a:t>Darja</a:t>
            </a:r>
            <a:r>
              <a:rPr lang="en-US" sz="1800" i="1" dirty="0"/>
              <a:t> </a:t>
            </a:r>
            <a:r>
              <a:rPr lang="en-US" sz="1800" i="1" dirty="0" err="1"/>
              <a:t>Štravs</a:t>
            </a:r>
            <a:r>
              <a:rPr lang="en-US" sz="1800" i="1" dirty="0"/>
              <a:t> </a:t>
            </a:r>
            <a:r>
              <a:rPr lang="en-US" sz="1800" i="1" dirty="0" err="1"/>
              <a:t>Tisu</a:t>
            </a:r>
            <a:r>
              <a:rPr lang="en-US" sz="1800" i="1" dirty="0"/>
              <a:t> 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C8291478-58FF-46D3-B9E0-61E17C88837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9" r="7569"/>
          <a:stretch>
            <a:fillRect/>
          </a:stretch>
        </p:blipFill>
        <p:spPr>
          <a:xfrm>
            <a:off x="395536" y="332656"/>
            <a:ext cx="8352928" cy="5472608"/>
          </a:xfrm>
        </p:spPr>
      </p:pic>
    </p:spTree>
    <p:extLst>
      <p:ext uri="{BB962C8B-B14F-4D97-AF65-F5344CB8AC3E}">
        <p14:creationId xmlns:p14="http://schemas.microsoft.com/office/powerpoint/2010/main" val="1297329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25A6D-F5DD-4287-91E3-014E99B8A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1520" y="5085184"/>
            <a:ext cx="8640960" cy="2088232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500" dirty="0"/>
          </a:p>
          <a:p>
            <a:r>
              <a:rPr lang="en-US" sz="1900" dirty="0"/>
              <a:t>   </a:t>
            </a:r>
            <a:r>
              <a:rPr lang="en-US" sz="2200" dirty="0" err="1"/>
              <a:t>Vir</a:t>
            </a:r>
            <a:r>
              <a:rPr lang="en-US" sz="2200" dirty="0"/>
              <a:t> </a:t>
            </a:r>
            <a:r>
              <a:rPr lang="en-US" sz="2200" dirty="0" err="1"/>
              <a:t>slike</a:t>
            </a:r>
            <a:r>
              <a:rPr lang="en-US" sz="2200" dirty="0"/>
              <a:t>: </a:t>
            </a:r>
            <a:r>
              <a:rPr lang="en-US" sz="2200" dirty="0">
                <a:hlinkClick r:id="rId3"/>
              </a:rPr>
              <a:t>https://www.delo.si/kultura/oder/o-soocenju-z-drugacnostjo-142743.html</a:t>
            </a:r>
            <a:r>
              <a:rPr lang="en-US" sz="2200" dirty="0"/>
              <a:t>. </a:t>
            </a:r>
            <a:r>
              <a:rPr lang="en-US" sz="2200" dirty="0" err="1"/>
              <a:t>Dostpno</a:t>
            </a:r>
            <a:r>
              <a:rPr lang="en-US" sz="2200" dirty="0"/>
              <a:t> 5. 4. 2022</a:t>
            </a:r>
          </a:p>
          <a:p>
            <a:r>
              <a:rPr lang="en-US" sz="1900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6DED56-F730-459F-8CEC-942D9FA7F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877272"/>
            <a:ext cx="9756576" cy="468052"/>
          </a:xfrm>
        </p:spPr>
        <p:txBody>
          <a:bodyPr>
            <a:noAutofit/>
          </a:bodyPr>
          <a:lstStyle/>
          <a:p>
            <a:r>
              <a:rPr lang="en-US" sz="1600" dirty="0"/>
              <a:t>     </a:t>
            </a:r>
            <a:r>
              <a:rPr lang="en-US" sz="1600" dirty="0" err="1"/>
              <a:t>Prizor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gledališke</a:t>
            </a:r>
            <a:r>
              <a:rPr lang="en-US" sz="1600" dirty="0"/>
              <a:t> </a:t>
            </a:r>
            <a:r>
              <a:rPr lang="en-US" sz="1600" dirty="0" err="1"/>
              <a:t>predstave</a:t>
            </a:r>
            <a:r>
              <a:rPr lang="en-US" sz="1600" dirty="0"/>
              <a:t> Kit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plaži</a:t>
            </a:r>
            <a:r>
              <a:rPr lang="en-US" sz="1600" dirty="0"/>
              <a:t> v </a:t>
            </a:r>
            <a:r>
              <a:rPr lang="en-US" sz="1600" dirty="0" err="1"/>
              <a:t>izvedbi</a:t>
            </a:r>
            <a:r>
              <a:rPr lang="en-US" sz="1600" dirty="0"/>
              <a:t> </a:t>
            </a:r>
            <a:r>
              <a:rPr lang="en-US" sz="1600" dirty="0" err="1"/>
              <a:t>Lutkovnega</a:t>
            </a:r>
            <a:r>
              <a:rPr lang="en-US" sz="1600" dirty="0"/>
              <a:t> </a:t>
            </a:r>
            <a:r>
              <a:rPr lang="en-US" sz="1600" dirty="0" err="1"/>
              <a:t>gledališča</a:t>
            </a:r>
            <a:r>
              <a:rPr lang="en-US" sz="1600" dirty="0"/>
              <a:t> Ljubljana. </a:t>
            </a:r>
            <a:r>
              <a:rPr lang="en-US" sz="1600" i="1" dirty="0" err="1"/>
              <a:t>Foto</a:t>
            </a:r>
            <a:r>
              <a:rPr lang="en-US" sz="1600" i="1" dirty="0"/>
              <a:t>: </a:t>
            </a:r>
            <a:r>
              <a:rPr lang="en-US" sz="1600" i="1" dirty="0" err="1"/>
              <a:t>Jaka</a:t>
            </a:r>
            <a:r>
              <a:rPr lang="en-US" sz="1600" i="1" dirty="0"/>
              <a:t> </a:t>
            </a:r>
            <a:r>
              <a:rPr lang="en-US" sz="1600" i="1" dirty="0" err="1"/>
              <a:t>Varmuž</a:t>
            </a:r>
            <a:endParaRPr lang="en-US" sz="1600" dirty="0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AEC8327A-7EFE-415F-ADA1-2F6ECCA18E9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5599"/>
          <a:stretch>
            <a:fillRect/>
          </a:stretch>
        </p:blipFill>
        <p:spPr>
          <a:xfrm>
            <a:off x="395536" y="332656"/>
            <a:ext cx="8352928" cy="5544615"/>
          </a:xfrm>
        </p:spPr>
      </p:pic>
    </p:spTree>
    <p:extLst>
      <p:ext uri="{BB962C8B-B14F-4D97-AF65-F5344CB8AC3E}">
        <p14:creationId xmlns:p14="http://schemas.microsoft.com/office/powerpoint/2010/main" val="59056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25A6D-F5DD-4287-91E3-014E99B8A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1520" y="5229200"/>
            <a:ext cx="8640960" cy="1872208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500" dirty="0"/>
          </a:p>
          <a:p>
            <a:r>
              <a:rPr lang="en-US" sz="1900" dirty="0">
                <a:latin typeface="+mj-lt"/>
              </a:rPr>
              <a:t>    </a:t>
            </a:r>
            <a:r>
              <a:rPr lang="en-US" sz="2200" dirty="0" err="1">
                <a:latin typeface="+mj-lt"/>
              </a:rPr>
              <a:t>Vir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slike</a:t>
            </a:r>
            <a:r>
              <a:rPr lang="en-US" sz="2200" dirty="0">
                <a:latin typeface="+mj-lt"/>
              </a:rPr>
              <a:t>: </a:t>
            </a:r>
            <a:r>
              <a:rPr lang="en-US" sz="2200" dirty="0">
                <a:latin typeface="+mj-lt"/>
                <a:hlinkClick r:id="rId3"/>
              </a:rPr>
              <a:t>https://www.mladina.si/113181/zvezdica-zaspanka/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Dostpno</a:t>
            </a:r>
            <a:r>
              <a:rPr lang="en-US" sz="2200" dirty="0">
                <a:latin typeface="+mj-lt"/>
              </a:rPr>
              <a:t> 5. 4. 2022</a:t>
            </a:r>
          </a:p>
          <a:p>
            <a:r>
              <a:rPr lang="en-US" sz="1900" dirty="0">
                <a:latin typeface="+mj-lt"/>
              </a:rPr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6DED56-F730-459F-8CEC-942D9FA7F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93296"/>
            <a:ext cx="8892480" cy="360040"/>
          </a:xfrm>
        </p:spPr>
        <p:txBody>
          <a:bodyPr>
            <a:normAutofit fontScale="90000"/>
          </a:bodyPr>
          <a:lstStyle/>
          <a:p>
            <a:r>
              <a:rPr lang="en-US" dirty="0"/>
              <a:t>        </a:t>
            </a:r>
            <a:r>
              <a:rPr lang="en-US" sz="1600" dirty="0" err="1"/>
              <a:t>Prizor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lutkovne</a:t>
            </a:r>
            <a:r>
              <a:rPr lang="en-US" sz="1600" dirty="0"/>
              <a:t> </a:t>
            </a:r>
            <a:r>
              <a:rPr lang="en-US" sz="1600" dirty="0" err="1"/>
              <a:t>predstava</a:t>
            </a:r>
            <a:r>
              <a:rPr lang="en-US" sz="1600" dirty="0"/>
              <a:t> </a:t>
            </a:r>
            <a:r>
              <a:rPr lang="en-US" sz="1600" dirty="0" err="1"/>
              <a:t>Zvezdica</a:t>
            </a:r>
            <a:r>
              <a:rPr lang="en-US" sz="1600" dirty="0"/>
              <a:t> </a:t>
            </a:r>
            <a:r>
              <a:rPr lang="en-US" sz="1600" dirty="0" err="1"/>
              <a:t>Zaspanka</a:t>
            </a:r>
            <a:r>
              <a:rPr lang="en-US" sz="1600" dirty="0"/>
              <a:t> v </a:t>
            </a:r>
            <a:r>
              <a:rPr lang="en-US" sz="1600" dirty="0" err="1"/>
              <a:t>izvedbi</a:t>
            </a:r>
            <a:r>
              <a:rPr lang="en-US" sz="1600" dirty="0"/>
              <a:t>  </a:t>
            </a:r>
            <a:r>
              <a:rPr lang="en-US" sz="1600" dirty="0" err="1"/>
              <a:t>Lutkovnega</a:t>
            </a:r>
            <a:r>
              <a:rPr lang="en-US" sz="1600" dirty="0"/>
              <a:t> </a:t>
            </a:r>
            <a:r>
              <a:rPr lang="en-US" sz="1600" dirty="0" err="1"/>
              <a:t>gledališča</a:t>
            </a:r>
            <a:r>
              <a:rPr lang="en-US" sz="1600" dirty="0"/>
              <a:t> Ljubljana. </a:t>
            </a:r>
            <a:r>
              <a:rPr lang="en-US" sz="1600" i="1" dirty="0" err="1"/>
              <a:t>Foto</a:t>
            </a:r>
            <a:r>
              <a:rPr lang="en-US" sz="1600" i="1" dirty="0"/>
              <a:t>: </a:t>
            </a:r>
            <a:r>
              <a:rPr lang="en-US" sz="1600" i="1" dirty="0" err="1"/>
              <a:t>Žiga</a:t>
            </a:r>
            <a:r>
              <a:rPr lang="en-US" sz="1600" i="1" dirty="0"/>
              <a:t> </a:t>
            </a:r>
            <a:r>
              <a:rPr lang="en-US" sz="1600" i="1" dirty="0" err="1"/>
              <a:t>Koritnik</a:t>
            </a:r>
            <a:endParaRPr lang="en-US" sz="1600" dirty="0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53840BDD-00E2-42D2-82A8-1F8D0375E3C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84" r="6284"/>
          <a:stretch>
            <a:fillRect/>
          </a:stretch>
        </p:blipFill>
        <p:spPr>
          <a:xfrm>
            <a:off x="467544" y="404664"/>
            <a:ext cx="8352928" cy="5604250"/>
          </a:xfrm>
        </p:spPr>
      </p:pic>
    </p:spTree>
    <p:extLst>
      <p:ext uri="{BB962C8B-B14F-4D97-AF65-F5344CB8AC3E}">
        <p14:creationId xmlns:p14="http://schemas.microsoft.com/office/powerpoint/2010/main" val="3134312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265</Words>
  <Application>Microsoft Office PowerPoint</Application>
  <PresentationFormat>Diaprojekcija na zaslonu (4:3)</PresentationFormat>
  <Paragraphs>66</Paragraphs>
  <Slides>8</Slides>
  <Notes>4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Officeova tema</vt:lpstr>
      <vt:lpstr>  IZBIRNI PREDMET  GLEDALIŠKI KLUB</vt:lpstr>
      <vt:lpstr>Kaj se učimo pri gledališkem klubu? </vt:lpstr>
      <vt:lpstr>KAJ JE GLEDALIŠČE?</vt:lpstr>
      <vt:lpstr>KAJ JE GLEDALIŠČE?</vt:lpstr>
      <vt:lpstr>      Prizor iz opere Aida v izvedbi Opere in Baleta SNG Maribor. Foto: Tiberiu Marta </vt:lpstr>
      <vt:lpstr>      Prizor iz baleta Trnjulčica v izvedbi SNG Opera in balet Ljubljana. FOTO: Darja Štravs Tisu </vt:lpstr>
      <vt:lpstr>     Prizor iz gledališke predstave Kit na plaži v izvedbi Lutkovnega gledališča Ljubljana. Foto: Jaka Varmuž</vt:lpstr>
      <vt:lpstr>        Prizor iz lutkovne predstava Zvezdica Zaspanka v izvedbi  Lutkovnega gledališča Ljubljana. Foto: Žiga Koritnik</vt:lpstr>
    </vt:vector>
  </TitlesOfParts>
  <Company>MSS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IZBIRNI PREDMET  GLEDALIŠKI KLUB</dc:title>
  <dc:creator>SOLA</dc:creator>
  <cp:lastModifiedBy>Uporabnik</cp:lastModifiedBy>
  <cp:revision>48</cp:revision>
  <dcterms:created xsi:type="dcterms:W3CDTF">2011-04-22T08:11:15Z</dcterms:created>
  <dcterms:modified xsi:type="dcterms:W3CDTF">2023-04-05T09:51:27Z</dcterms:modified>
</cp:coreProperties>
</file>