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</p:sldIdLst>
  <p:sldSz cx="9144000" cy="6858000" type="screen4x3"/>
  <p:notesSz cx="6858000" cy="9144000"/>
  <p:embeddedFontLst>
    <p:embeddedFont>
      <p:font typeface="Architects Daughter" panose="020B0604020202020204" charset="0"/>
      <p:regular r:id="rId40"/>
    </p:embeddedFont>
    <p:embeddedFont>
      <p:font typeface="Eater" panose="020B0604020202020204" charset="0"/>
      <p:regular r:id="rId41"/>
    </p:embeddedFont>
    <p:embeddedFont>
      <p:font typeface="Ribeye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41DshIoK3ixDtracJ5EphtDFz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http://farm1.static.flickr.com/132/322344820_36e00a22d5.jpg?v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857232"/>
            <a:ext cx="1071570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http://dharmaforlife.com/wp-content/uploads/2012/08/i_21_l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52" y="1214422"/>
            <a:ext cx="92869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https://encrypted-tbn3.gstatic.com/images?q=tbn:ANd9GcQjSV8UkMyKPAnN2NBQJYT2Pp1HUvNvpdSPpDnkT8GDo7oeSMv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4546" y="1214422"/>
            <a:ext cx="150019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http://3.bp.blogspot.com/_1jyMgrOesXg/TAf0eAedl0I/AAAAAAAAAP8/iN2_Syw1zxw/s1600/paleta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7620" y="2285992"/>
            <a:ext cx="1000131" cy="86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http://us.123rf.com/400wm/400/400/egal/egal1104/egal110400072/9402360-fruit-and-vegetable-alphabet--letter-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7884" y="714356"/>
            <a:ext cx="194309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http://tinkasstuff.files.wordpress.com/2008/11/zapestn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5272" y="1500174"/>
            <a:ext cx="1214414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http://theblockassociation.files.wordpress.com/2011/09/v_10780_lg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6314" y="1857364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http://upload.wikimedia.org/wikipedia/commons/a/aa/Lettrine_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29132"/>
            <a:ext cx="1000100" cy="12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http://us.123rf.com/400wm/400/400/vospalej/vospalej0810/vospalej081000056/3673980-lettera-o-con-inchiostro-simbolo-effetto-isolato-su-sfondo-bianco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43108" y="4214818"/>
            <a:ext cx="1714512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http://image.shutterstock.com/display_pic_with_logo/362431/362431,1296737315,28/stock-vector-hand-drawing-letter-n-70809655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8662" y="4357694"/>
            <a:ext cx="157163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http://3.bp.blogspot.com/_AkNVJwNQBCw/TNDRK9r7_6I/AAAAAAAAAps/aO6bhoCA7gM/s1600/the+letter+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71868" y="4357694"/>
            <a:ext cx="1143008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http://www.breathingsoftheheart.com/wp-content/uploads/2013/04/LETTER-A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57752" y="4357694"/>
            <a:ext cx="179021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http://cloudfront6.ia.net/wp-content/uploads/2011/07/Kismet-J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42283" y="4357694"/>
            <a:ext cx="2101717" cy="22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http://www.edupics.com/coloring-page-e-elephant-dl24822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072462" y="4357694"/>
            <a:ext cx="1071538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http://www.clker.com/cliparts/U/R/v/3/C/p/uppercase-n-hi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86578" y="4357694"/>
            <a:ext cx="857256" cy="102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14480" y="3286124"/>
            <a:ext cx="5286412" cy="106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0" descr="http://s7.mojalbum.com/17379077_17495089_19188396/siporeks/19188396_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3438" cy="348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 descr="http://t2.gstatic.com/images?q=tbn:ANd9GcRG-wK6BcJpCco40tVXz3MdDzbvchAfMTzkEg89I8cvVsy6mc1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29001"/>
            <a:ext cx="457788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 descr="http://blog.odpikedoslike.com/wp-content/uploads/2009/02/kip-sola-1-00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4810" y="2928934"/>
            <a:ext cx="2946800" cy="392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 descr="http://www.kiparstvo.net/fp-content/images/zgana_glina/brst_ii_bi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438" y="0"/>
            <a:ext cx="1857388" cy="291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 descr="http://www.kiparstvo.net/fp-content/images/bron/marija_big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0826" y="2214555"/>
            <a:ext cx="2643173" cy="464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 descr="http://www.kud-podravka.hr/Podravka72/sl/kaj/kaj1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00826" y="-1"/>
            <a:ext cx="2643173" cy="400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 descr="http://farm1.static.flickr.com/132/322344820_36e00a22d5.jpg?v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857232"/>
            <a:ext cx="1071570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 descr="http://dharmaforlife.com/wp-content/uploads/2012/08/i_21_l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52" y="1214422"/>
            <a:ext cx="92869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 descr="https://encrypted-tbn3.gstatic.com/images?q=tbn:ANd9GcQjSV8UkMyKPAnN2NBQJYT2Pp1HUvNvpdSPpDnkT8GDo7oeSMv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4546" y="1214422"/>
            <a:ext cx="150019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 descr="http://3.bp.blogspot.com/_1jyMgrOesXg/TAf0eAedl0I/AAAAAAAAAP8/iN2_Syw1zxw/s1600/paleta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7620" y="2285992"/>
            <a:ext cx="1000131" cy="86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 descr="http://us.123rf.com/400wm/400/400/egal/egal1104/egal110400072/9402360-fruit-and-vegetable-alphabet--letter-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7884" y="714356"/>
            <a:ext cx="194309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 descr="http://tinkasstuff.files.wordpress.com/2008/11/zapestn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5272" y="1500174"/>
            <a:ext cx="1214414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 descr="http://theblockassociation.files.wordpress.com/2011/09/v_10780_lg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6314" y="1857364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 descr="http://upload.wikimedia.org/wikipedia/commons/a/aa/Lettrine_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29132"/>
            <a:ext cx="1000100" cy="12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 descr="http://us.123rf.com/400wm/400/400/vospalej/vospalej0810/vospalej081000056/3673980-lettera-o-con-inchiostro-simbolo-effetto-isolato-su-sfondo-bianco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43108" y="4214818"/>
            <a:ext cx="1714512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 descr="http://image.shutterstock.com/display_pic_with_logo/362431/362431,1296737315,28/stock-vector-hand-drawing-letter-n-70809655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8662" y="4357694"/>
            <a:ext cx="157163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 descr="http://3.bp.blogspot.com/_AkNVJwNQBCw/TNDRK9r7_6I/AAAAAAAAAps/aO6bhoCA7gM/s1600/the+letter+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71868" y="4357694"/>
            <a:ext cx="1143008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 descr="http://www.breathingsoftheheart.com/wp-content/uploads/2013/04/LETTER-A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57752" y="4357694"/>
            <a:ext cx="179021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 descr="http://cloudfront6.ia.net/wp-content/uploads/2011/07/Kismet-J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42283" y="4357694"/>
            <a:ext cx="2101717" cy="22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 descr="http://www.edupics.com/coloring-page-e-elephant-dl24822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072462" y="4357694"/>
            <a:ext cx="1071538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 descr="http://www.clker.com/cliparts/U/R/v/3/C/p/uppercase-n-hi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86578" y="4357694"/>
            <a:ext cx="857256" cy="102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14480" y="3286124"/>
            <a:ext cx="5286412" cy="106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3000"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ctrTitle"/>
          </p:nvPr>
        </p:nvSpPr>
        <p:spPr>
          <a:xfrm>
            <a:off x="0" y="500042"/>
            <a:ext cx="9144000" cy="252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000"/>
              <a:buFont typeface="Eater"/>
              <a:buNone/>
            </a:pPr>
            <a:r>
              <a:rPr lang="sl-SI" sz="9000" b="1">
                <a:solidFill>
                  <a:srgbClr val="FFC000"/>
                </a:solidFill>
                <a:latin typeface="Eater"/>
                <a:ea typeface="Eater"/>
                <a:cs typeface="Eater"/>
                <a:sym typeface="Eater"/>
              </a:rPr>
              <a:t>LIKOVNO SNOVANJE  2</a:t>
            </a:r>
            <a:endParaRPr/>
          </a:p>
        </p:txBody>
      </p:sp>
      <p:sp>
        <p:nvSpPr>
          <p:cNvPr id="198" name="Google Shape;198;p12"/>
          <p:cNvSpPr txBox="1">
            <a:spLocks noGrp="1"/>
          </p:cNvSpPr>
          <p:nvPr>
            <p:ph type="subTitle" idx="1"/>
          </p:nvPr>
        </p:nvSpPr>
        <p:spPr>
          <a:xfrm>
            <a:off x="0" y="5857892"/>
            <a:ext cx="8786874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D653"/>
              </a:buClr>
              <a:buSzPts val="4400"/>
              <a:buNone/>
            </a:pPr>
            <a:r>
              <a:rPr lang="sl-SI" sz="4400" b="1">
                <a:solidFill>
                  <a:srgbClr val="FFD653"/>
                </a:solidFill>
                <a:latin typeface="Eater"/>
                <a:ea typeface="Eater"/>
                <a:cs typeface="Eater"/>
                <a:sym typeface="Eater"/>
              </a:rPr>
              <a:t>PAMETNI RIŠEJO IN PIŠEJO</a:t>
            </a:r>
            <a:endParaRPr/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endParaRPr sz="4400" b="1">
              <a:solidFill>
                <a:srgbClr val="FFD653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endParaRPr sz="4400" b="1">
              <a:solidFill>
                <a:srgbClr val="FFD653"/>
              </a:solidFill>
              <a:latin typeface="Eater"/>
              <a:ea typeface="Eater"/>
              <a:cs typeface="Eater"/>
              <a:sym typeface="Ea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8229600" cy="221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sl-SI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LIKOVNO SNOVANJE  2</a:t>
            </a:r>
            <a:br>
              <a:rPr lang="sl-SI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b="1">
                <a:latin typeface="Architects Daughter"/>
                <a:ea typeface="Architects Daughter"/>
                <a:cs typeface="Architects Daughter"/>
                <a:sym typeface="Architects Daughter"/>
              </a:rPr>
              <a:t>8. RAZRED</a:t>
            </a:r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body" idx="1"/>
          </p:nvPr>
        </p:nvSpPr>
        <p:spPr>
          <a:xfrm>
            <a:off x="0" y="2428868"/>
            <a:ext cx="9144000" cy="442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kroki, portret, figura, ilustracija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DIPTIRH/TRIPTIH (</a:t>
            </a:r>
            <a:r>
              <a:rPr lang="sl-SI" sz="36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action</a:t>
            </a: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sl-SI" sz="36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painting</a:t>
            </a: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sl-SI" sz="36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pihanka</a:t>
            </a: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lavirana risba, izražanje po glasbi)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CGP (od pojma do znaka)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MOZAIK (čajnik, skleda)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sl-SI" sz="36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KNJIGA (rokovnik, album) + iluminacija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4" descr="http://fc05.deviantart.net/fs70/i/2011/332/e/7/kroki_4_by_monguz-d4hk8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86124"/>
            <a:ext cx="6000758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 descr="http://img.youtube.com/vi/1618qH7KojU/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578" y="0"/>
            <a:ext cx="2081903" cy="171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 descr="http://2.bp.blogspot.com/_ntN_v-GhYbM/SnUQAhaku8I/AAAAAAAAA8g/v49jrvayFB0/s400/como+dibujar+car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4286249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http://www.3delavnica.com/ucilnica/clanki/sprejemni_alu/slika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9322" y="1622900"/>
            <a:ext cx="3214678" cy="52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http://pu.i.wp.pl/k,MjQ1MTE2OTIsNDY1MzEwNTM=,f,portret_by_Ewa_B.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43372" y="0"/>
            <a:ext cx="2643175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5" descr="http://t2.gstatic.com/images?q=tbn:ANd9GcST5rEK3GwOcOYO8rY1rk5LxJOp8Gt_0qRSykxMjs8RCofUuOk1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4214810" cy="45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 descr="http://t1.gstatic.com/images?q=tbn:ANd9GcQYL89Bm8HZmRbrrd5I4tBbMS3kJfm0UZoENbHvw8jYsf0ZJ5xYy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43314"/>
            <a:ext cx="2357422" cy="32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 descr="http://3.bp.blogspot.com/-jHC7N-vbWak/Tw8oqRpayNI/AAAAAAAABMw/Yn4swOQodyg/s1600/myPolla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9061" y="0"/>
            <a:ext cx="5004939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 descr="http://1.bp.blogspot.com/_UdAcOGmW5-4/S-62XCswj5I/AAAAAAAAAPE/WeGdP8SiJ2A/s1600/action+paintin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7422" y="3571876"/>
            <a:ext cx="4076281" cy="3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 descr="http://www.spielvogel-art.de/Kurse/gifs12/123action-mon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1951" y="3571876"/>
            <a:ext cx="4092049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6" descr="http://s3.mojalbum.com/11587323_14579520_17707279/slike-na-platno/zrcalo-dipti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29124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 descr="http://3.bp.blogspot.com/_z7dqKaVqjUI/SuAYsuCm2nI/AAAAAAAAAUI/gJ54_vgpHsY/s400/triptih_la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4" y="0"/>
            <a:ext cx="4714876" cy="362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 descr="http://www.artberza.com/f/t/1/000/000/009/212/62.1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71876"/>
            <a:ext cx="9144000" cy="35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 descr="http://www.t-kreativ.si/slike/galerija/5_81749_ogrevanje-dems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6649035" cy="400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 descr="http://www.eksit.si/images/projekti/identitete/as-zame-celostna-grafina-podoba/cas_za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2" y="4000504"/>
            <a:ext cx="4286248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 descr="http://www.deviantart.com/download/102552736/Bussnes_Card_Vizitke_2_by_BruZpalaiki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071942"/>
            <a:ext cx="4869647" cy="278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8" descr="http://t3.gstatic.com/images?q=tbn:ANd9GcRQud-30oDaEFDYUAJ-wcFjoVpXFK3oR9ihUH3BFDXgn3eiRiA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73263" cy="3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 descr="http://www.glassartool.yolasite.com/resources/ogledalo-mozaik.jpg.opt397x529o0,0s397x52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9" y="0"/>
            <a:ext cx="4500562" cy="40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 descr="http://s1.mojalbum.com/1745731_1938314_4019335/razno/mozaik-rib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29000"/>
            <a:ext cx="464343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 descr="http://t3.gstatic.com/images?q=tbn:ANd9GcT0GHIsEgtTifiuFxR7G1dzj9Q4b0pWecVIGeozsQk_5HddmTnpl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438" y="4053234"/>
            <a:ext cx="4500563" cy="280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 descr="http://t2.gstatic.com/images?q=tbn:ANd9GcRq1DbxDd3JFw2RPOdJIeyjo4pCG55vVX56qpZgLNkTEO5WwZXm9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7" y="3357562"/>
            <a:ext cx="5813943" cy="3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 descr="http://www2.arnes.si/~oiiiosce/images/delavnice_bazar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57752" cy="364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 descr="http://img.rtvslo.si/_up/upload/2010/03/03/64670604_kellsb_show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714753"/>
            <a:ext cx="2364919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 descr="http://t2.gstatic.com/images?q=tbn:ANd9GcSejCsCYiwz4BosOdKZIuwcbNSMnicH3A7ZZqwXhXoMs1pkSsl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2231" y="0"/>
            <a:ext cx="4291769" cy="321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3000"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0" y="285728"/>
            <a:ext cx="9144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Eater"/>
              <a:buNone/>
            </a:pPr>
            <a:r>
              <a:rPr lang="sl-SI" sz="9000" b="1">
                <a:solidFill>
                  <a:schemeClr val="lt1"/>
                </a:solidFill>
                <a:latin typeface="Eater"/>
                <a:ea typeface="Eater"/>
                <a:cs typeface="Eater"/>
                <a:sym typeface="Eater"/>
              </a:rPr>
              <a:t>LIKOVNO SNOVANJE  1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0" y="1857364"/>
            <a:ext cx="9144000" cy="4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 b="1">
              <a:solidFill>
                <a:srgbClr val="FDE9D8"/>
              </a:solidFill>
              <a:latin typeface="Eater"/>
              <a:ea typeface="Eater"/>
              <a:cs typeface="Eater"/>
              <a:sym typeface="Eater"/>
            </a:endParaRPr>
          </a:p>
          <a:p>
            <a:pPr marL="0" lvl="0" indent="0" algn="r" rtl="0">
              <a:spcBef>
                <a:spcPts val="880"/>
              </a:spcBef>
              <a:spcAft>
                <a:spcPts val="0"/>
              </a:spcAft>
              <a:buClr>
                <a:srgbClr val="FDE9D8"/>
              </a:buClr>
              <a:buSzPts val="2800"/>
              <a:buNone/>
            </a:pPr>
            <a:r>
              <a:rPr lang="sl-SI" sz="2800" b="1">
                <a:solidFill>
                  <a:srgbClr val="FDE9D8"/>
                </a:solidFill>
                <a:latin typeface="Eater"/>
                <a:ea typeface="Eater"/>
                <a:cs typeface="Eater"/>
                <a:sym typeface="Eater"/>
              </a:rPr>
              <a:t>PAMETNI</a:t>
            </a:r>
            <a:r>
              <a:rPr lang="sl-SI" sz="4400" b="1">
                <a:solidFill>
                  <a:srgbClr val="FDE9D8"/>
                </a:solidFill>
                <a:latin typeface="Eater"/>
                <a:ea typeface="Eater"/>
                <a:cs typeface="Eater"/>
                <a:sym typeface="Eater"/>
              </a:rPr>
              <a:t> RIŠEJO </a:t>
            </a:r>
            <a:r>
              <a:rPr lang="sl-SI" sz="2400" b="1">
                <a:solidFill>
                  <a:srgbClr val="FDE9D8"/>
                </a:solidFill>
                <a:latin typeface="Eater"/>
                <a:ea typeface="Eater"/>
                <a:cs typeface="Eater"/>
                <a:sym typeface="Eater"/>
              </a:rPr>
              <a:t>IN </a:t>
            </a:r>
            <a:r>
              <a:rPr lang="sl-SI" sz="4400" b="1">
                <a:solidFill>
                  <a:srgbClr val="FDE9D8"/>
                </a:solidFill>
                <a:latin typeface="Eater"/>
                <a:ea typeface="Eater"/>
                <a:cs typeface="Eater"/>
                <a:sym typeface="Eater"/>
              </a:rPr>
              <a:t>PIŠEJO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0" descr="http://farm1.static.flickr.com/132/322344820_36e00a22d5.jpg?v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857232"/>
            <a:ext cx="1071570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0" descr="http://dharmaforlife.com/wp-content/uploads/2012/08/i_21_l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52" y="1214422"/>
            <a:ext cx="92869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0" descr="https://encrypted-tbn3.gstatic.com/images?q=tbn:ANd9GcQjSV8UkMyKPAnN2NBQJYT2Pp1HUvNvpdSPpDnkT8GDo7oeSMv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4546" y="1214422"/>
            <a:ext cx="150019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 descr="http://3.bp.blogspot.com/_1jyMgrOesXg/TAf0eAedl0I/AAAAAAAAAP8/iN2_Syw1zxw/s1600/paleta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7620" y="2285992"/>
            <a:ext cx="1000131" cy="86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 descr="http://us.123rf.com/400wm/400/400/egal/egal1104/egal110400072/9402360-fruit-and-vegetable-alphabet--letter-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7884" y="714356"/>
            <a:ext cx="194309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 descr="http://tinkasstuff.files.wordpress.com/2008/11/zapestn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5272" y="1500174"/>
            <a:ext cx="1214414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 descr="http://theblockassociation.files.wordpress.com/2011/09/v_10780_lg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86314" y="1857364"/>
            <a:ext cx="121444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 descr="http://upload.wikimedia.org/wikipedia/commons/a/aa/Lettrine_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429132"/>
            <a:ext cx="1000100" cy="12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0" descr="http://us.123rf.com/400wm/400/400/vospalej/vospalej0810/vospalej081000056/3673980-lettera-o-con-inchiostro-simbolo-effetto-isolato-su-sfondo-bianco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43108" y="4214818"/>
            <a:ext cx="1714512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 descr="http://image.shutterstock.com/display_pic_with_logo/362431/362431,1296737315,28/stock-vector-hand-drawing-letter-n-70809655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8662" y="4357694"/>
            <a:ext cx="157163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 descr="http://3.bp.blogspot.com/_AkNVJwNQBCw/TNDRK9r7_6I/AAAAAAAAAps/aO6bhoCA7gM/s1600/the+letter+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71868" y="4357694"/>
            <a:ext cx="1143008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 descr="http://www.breathingsoftheheart.com/wp-content/uploads/2013/04/LETTER-A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57752" y="4357694"/>
            <a:ext cx="179021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 descr="http://cloudfront6.ia.net/wp-content/uploads/2011/07/Kismet-J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42283" y="4357694"/>
            <a:ext cx="2101717" cy="22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 descr="http://www.edupics.com/coloring-page-e-elephant-dl24822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072462" y="4357694"/>
            <a:ext cx="1071538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0" descr="http://www.clker.com/cliparts/U/R/v/3/C/p/uppercase-n-hi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86578" y="4357694"/>
            <a:ext cx="857256" cy="102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14480" y="3286124"/>
            <a:ext cx="5286412" cy="106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4000"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ctrTitle"/>
          </p:nvPr>
        </p:nvSpPr>
        <p:spPr>
          <a:xfrm>
            <a:off x="0" y="428604"/>
            <a:ext cx="9144000" cy="500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8000"/>
              <a:buFont typeface="Ribeye"/>
              <a:buNone/>
            </a:pPr>
            <a:r>
              <a:rPr lang="sl-SI" sz="8000">
                <a:solidFill>
                  <a:srgbClr val="0C0C0C"/>
                </a:solidFill>
                <a:latin typeface="Ribeye"/>
                <a:ea typeface="Ribeye"/>
                <a:cs typeface="Ribeye"/>
                <a:sym typeface="Ribeye"/>
              </a:rPr>
              <a:t>LIKOVNO SNOVANJE  3</a:t>
            </a:r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1"/>
          </p:nvPr>
        </p:nvSpPr>
        <p:spPr>
          <a:xfrm>
            <a:off x="0" y="5929330"/>
            <a:ext cx="9144000" cy="92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24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rPr>
              <a:t>PAMETNI</a:t>
            </a:r>
            <a:r>
              <a:rPr lang="sl-SI" sz="44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sl-SI" sz="44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rPr>
              <a:t>PIŠEJO</a:t>
            </a:r>
            <a:r>
              <a:rPr lang="sl-SI" sz="44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sl-SI" sz="2800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rPr>
              <a:t>IN  </a:t>
            </a:r>
            <a:r>
              <a:rPr lang="sl-SI" sz="44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rPr>
              <a:t>RIŠEJO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571472" y="285728"/>
            <a:ext cx="8229600" cy="178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sl-SI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LIKOVNO SNOVANJE  3</a:t>
            </a:r>
            <a:r>
              <a:rPr lang="sl-SI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l-SI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b="1">
                <a:latin typeface="Architects Daughter"/>
                <a:ea typeface="Architects Daughter"/>
                <a:cs typeface="Architects Daughter"/>
                <a:sym typeface="Architects Daughter"/>
              </a:rPr>
              <a:t>9. RAZRED</a:t>
            </a:r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body" idx="1"/>
          </p:nvPr>
        </p:nvSpPr>
        <p:spPr>
          <a:xfrm>
            <a:off x="0" y="2000240"/>
            <a:ext cx="9144000" cy="48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ZLATI REZ (risanje, slikanje)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ANAMORFOZA (popačenje – računalnik)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VIZUALNA SPOROČANJA (logotip, reklama, vizitka, animacija)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VITRAŽ (steklo, barve – obeski za ključe)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GRAFIT (suhi pasteli, krede)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LAND ART (odpadni material, pesek, kamni, les)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sl-SI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VALETA (fotografija – Andy Warhol, film)</a:t>
            </a:r>
            <a:endParaRPr dirty="0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3" descr="http://www.educa.fmf.uni-lj.si/izodel/sola/2003/ura/Tina/Nova/images/scan1/slika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15528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 descr="http://www.dogaja.se/img/entity/34071-vstopimo-v-zlati-rez-s-svezimi-presnimi-sokovi-in-hrano-ki-podpira-telo-in-duha-ter-zdravo-in-cisto-87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4353" y="285728"/>
            <a:ext cx="4159647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 descr="http://www.mathsisfun.com/numbers/images/parthenon-golden-rati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71810"/>
            <a:ext cx="6121949" cy="378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 descr="http://www.astrokaktus.com/DigitalPhotography/Uvod/zlati_rez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5075" y="3071810"/>
            <a:ext cx="2928926" cy="378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4" descr="http://blog.odpikedoslike.com/wp-content/uploads/2009/04/0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55721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4" descr="http://www.deviantart.com/download/311648239/still_life_by_diana_0421-d55jpbj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315" y="3195205"/>
            <a:ext cx="4357686" cy="366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4" descr="http://karlzipser.com/wp-content/uploads/2006/10/imaginary-still-life1-71113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6314" y="-1"/>
            <a:ext cx="4357687" cy="339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5" descr="http://www.prlekija-on.net/uploaded/tihozitje-branka-borka_3600883776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78" y="1"/>
            <a:ext cx="5929322" cy="401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5" descr="http://t1.gstatic.com/images?q=tbn:ANd9GcRhpoSu77ocqwSsQO8SbIcPOQY_JnKuQMNS0VvGFAyk5j7LiAD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00503"/>
            <a:ext cx="3713296" cy="285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5" descr="http://1.bp.blogspot.com/_eW76PIli8Tw/S-inLt-wlpI/AAAAAAAAEhY/itjxLBAMzN8/s1600/Still+Life+Palette+Knif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256" y="3974430"/>
            <a:ext cx="3714744" cy="288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 descr="http://sanseverything.files.wordpress.com/2012/02/vincent_willem_van_gogh_128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"/>
            <a:ext cx="3214678" cy="40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5" descr="http://www.galerijacerne.si/modules/store/uploads/frelih_crtomir_slikarstvo_akril_na_papirju_tihozitje_sopek_x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6116" y="4000505"/>
            <a:ext cx="2143140" cy="285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 descr="https://encrypted-tbn2.gstatic.com/images?q=tbn:ANd9GcTQ6KCA66zkp_EjRFZ6SvjKByIVWHIEyu45NLoIu8Lp9UOwLjjXf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929057" cy="45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 descr="http://demiart.ru/forum/uploads1/post-81281-12110432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058" y="1494060"/>
            <a:ext cx="5214942" cy="536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6" descr="https://encrypted-tbn0.gstatic.com/images?q=tbn:ANd9GcQMcIgdiMHsMSNlcqj32PEgb7CEjfct9FHnNikrbfsyFcxS6Sw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24597"/>
            <a:ext cx="2428860" cy="233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7" descr="http://www.ezadar.hr/repository/images/_variations/c/8/c81a9eb7c56287b58f44e1b38513821b_xx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92975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 descr="http://b.vimeocdn.com/ts/243/822/243822535_64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57497"/>
            <a:ext cx="6096000" cy="400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 descr="http://fotoforum.gazeta.pl/photo/1/vj/oc/a3sq/kZyjVIiVJ0MiNjzqb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562" y="1"/>
            <a:ext cx="46434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8" descr="http://mojdom.dnevnik.si/media/uploads/_custom/vitraz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11" y="0"/>
            <a:ext cx="3047989" cy="228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 descr="http://miranart.blog.siol.net/files/2009/10/100_851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 descr="http://www.ateljevitraz.com/wb/media/Brax_HighSlide_Gallery_gallery/main3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786058"/>
            <a:ext cx="3028481" cy="40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 descr="http://miranart.blog.siol.net/files/2009/10/1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1802" y="-1"/>
            <a:ext cx="3071834" cy="230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 descr="http://www.ateljevitraz.com/wb/media/.gallery/image1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3071802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9" descr="https://encrypted-tbn0.gstatic.com/images?q=tbn:ANd9GcQedAnSmbBk6O51Oti4LWx_C0vurbP8MXuUfvfmXzuPrKYodP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071802" cy="230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9" descr="http://farm8.staticflickr.com/7165/6804749303_a778cfd662_z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2114550"/>
            <a:ext cx="60960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500034" y="214290"/>
            <a:ext cx="8229600" cy="15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sl-SI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LIKOVNO SNOVANJE  1</a:t>
            </a:r>
            <a:br>
              <a:rPr lang="sl-SI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l-SI" b="1">
                <a:latin typeface="Architects Daughter"/>
                <a:ea typeface="Architects Daughter"/>
                <a:cs typeface="Architects Daughter"/>
                <a:sym typeface="Architects Daughter"/>
              </a:rPr>
              <a:t>7. RAZRED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0" y="1928802"/>
            <a:ext cx="9144000" cy="49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NAKIT (</a:t>
            </a:r>
            <a:r>
              <a:rPr lang="sl-SI" sz="35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fimo</a:t>
            </a: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masa/</a:t>
            </a:r>
            <a:r>
              <a:rPr lang="sl-SI" sz="35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das</a:t>
            </a: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masa/žica/les)</a:t>
            </a:r>
            <a:endParaRPr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STRIP  (risanje)</a:t>
            </a:r>
            <a:endParaRPr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TIPOGRAFIJA ali KALIGRAFIJA (pisala)</a:t>
            </a:r>
            <a:endParaRPr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MODA (odpadni material + modna razstava/predstavitev)</a:t>
            </a:r>
            <a:endParaRPr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KIP iz različnih materialov (glina, les, mavec, odpadni material …)</a:t>
            </a:r>
            <a:endParaRPr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sl-SI" sz="35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SCENSKI PROSTOR (gledališki krožek)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0" descr="http://www.eko-365.si/slo/wp-content/uploads/2013/04/land-art-au-salagou-f-arnal-2009-11.125753187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7166"/>
            <a:ext cx="9101196" cy="607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1" descr="http://api.ning.com/files/4mtapnIGIzwq522R5PRqOYLK543nsaNTAHdFoUB0zjlzeZCEqJ8PB72qjDircCotyxTe3OswqJ6-vlCwUggLOBDppV9v2ZfC/land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077" y="214290"/>
            <a:ext cx="9194077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2" descr="http://3.bp.blogspot.com/-YnH1aGRpxi0/Tz66iuvpQ0I/AAAAAAAAAU0/4BdxdopwEhE/s640/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0"/>
            <a:ext cx="7675557" cy="690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3" descr="http://4.bp.blogspot.com/_QA_lonARQJQ/TE85puY0alI/AAAAAAAAADw/Z5owiQDBGsQ/s1600/land-art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794" y="0"/>
            <a:ext cx="5357818" cy="686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4" descr="http://media.treehugger.com/assets/images/2011/10/chile-land-art-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28"/>
            <a:ext cx="9144000" cy="631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5" descr="http://lh5.ggpht.com/_hVOW2U7K4-M/TTocqRZ5OkI/AAAAAAABac8/FZd_BsDJ484/s800/r5yhergedrgdr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28"/>
            <a:ext cx="9144000" cy="626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79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BF22E7C-EC39-43C8-19B4-77294058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506" y="188669"/>
            <a:ext cx="5659016" cy="2169367"/>
          </a:xfrm>
        </p:spPr>
        <p:txBody>
          <a:bodyPr/>
          <a:lstStyle/>
          <a:p>
            <a:r>
              <a:rPr lang="sl-SI" dirty="0"/>
              <a:t>IZVIRNOST</a:t>
            </a:r>
          </a:p>
          <a:p>
            <a:r>
              <a:rPr lang="sl-SI" dirty="0"/>
              <a:t>VLOŽEN TRUD, ODZIVNOST</a:t>
            </a:r>
          </a:p>
          <a:p>
            <a:r>
              <a:rPr lang="sl-SI" dirty="0"/>
              <a:t>LIKOVNA NALOGA</a:t>
            </a:r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id="{B666ABA4-F10C-9943-0FA6-CD8630BEC358}"/>
              </a:ext>
            </a:extLst>
          </p:cNvPr>
          <p:cNvSpPr/>
          <p:nvPr/>
        </p:nvSpPr>
        <p:spPr>
          <a:xfrm>
            <a:off x="3116424" y="2691881"/>
            <a:ext cx="3363686" cy="20900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668A8EF0-0099-4274-FA9C-50662C7B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641" y="3050496"/>
            <a:ext cx="2659224" cy="1143000"/>
          </a:xfrm>
        </p:spPr>
        <p:txBody>
          <a:bodyPr/>
          <a:lstStyle/>
          <a:p>
            <a:r>
              <a:rPr lang="sl-SI" dirty="0"/>
              <a:t>OCENA </a:t>
            </a:r>
          </a:p>
        </p:txBody>
      </p:sp>
      <p:sp>
        <p:nvSpPr>
          <p:cNvPr id="10" name="Označba mesta besedila 2">
            <a:extLst>
              <a:ext uri="{FF2B5EF4-FFF2-40B4-BE49-F238E27FC236}">
                <a16:creationId xmlns:a16="http://schemas.microsoft.com/office/drawing/2014/main" id="{F554BEC0-33F8-FE71-99B4-469706040B05}"/>
              </a:ext>
            </a:extLst>
          </p:cNvPr>
          <p:cNvSpPr txBox="1">
            <a:spLocks/>
          </p:cNvSpPr>
          <p:nvPr/>
        </p:nvSpPr>
        <p:spPr>
          <a:xfrm>
            <a:off x="107302" y="529961"/>
            <a:ext cx="3363686" cy="320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sl-SI" dirty="0"/>
              <a:t>RISANJE</a:t>
            </a:r>
          </a:p>
          <a:p>
            <a:r>
              <a:rPr lang="sl-SI" dirty="0"/>
              <a:t>SLIKANJE</a:t>
            </a:r>
          </a:p>
          <a:p>
            <a:r>
              <a:rPr lang="sl-SI" dirty="0"/>
              <a:t>GRAFIKA</a:t>
            </a:r>
          </a:p>
          <a:p>
            <a:r>
              <a:rPr lang="sl-SI" dirty="0"/>
              <a:t>KIPARSTVO</a:t>
            </a:r>
          </a:p>
          <a:p>
            <a:r>
              <a:rPr lang="sl-SI" dirty="0"/>
              <a:t>ARHITEKTURA</a:t>
            </a:r>
          </a:p>
        </p:txBody>
      </p:sp>
      <p:sp>
        <p:nvSpPr>
          <p:cNvPr id="11" name="Označba mesta besedila 2">
            <a:extLst>
              <a:ext uri="{FF2B5EF4-FFF2-40B4-BE49-F238E27FC236}">
                <a16:creationId xmlns:a16="http://schemas.microsoft.com/office/drawing/2014/main" id="{625108F1-685B-1A70-7C09-96F1781DBDC1}"/>
              </a:ext>
            </a:extLst>
          </p:cNvPr>
          <p:cNvSpPr txBox="1">
            <a:spLocks/>
          </p:cNvSpPr>
          <p:nvPr/>
        </p:nvSpPr>
        <p:spPr>
          <a:xfrm>
            <a:off x="2729205" y="5497611"/>
            <a:ext cx="3890866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sl-SI" dirty="0"/>
              <a:t>LIKOVNI NATEČAJI</a:t>
            </a:r>
          </a:p>
          <a:p>
            <a:r>
              <a:rPr lang="sl-SI" dirty="0"/>
              <a:t>LIKOVNE RAZSTAVE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CF7AC992-E205-9129-359D-B1141D982E52}"/>
              </a:ext>
            </a:extLst>
          </p:cNvPr>
          <p:cNvCxnSpPr>
            <a:cxnSpLocks/>
          </p:cNvCxnSpPr>
          <p:nvPr/>
        </p:nvCxnSpPr>
        <p:spPr>
          <a:xfrm flipH="1" flipV="1">
            <a:off x="2729205" y="1926771"/>
            <a:ext cx="1082350" cy="850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3918ADD2-1B85-7A98-C0B0-53A581CD0315}"/>
              </a:ext>
            </a:extLst>
          </p:cNvPr>
          <p:cNvCxnSpPr>
            <a:cxnSpLocks/>
          </p:cNvCxnSpPr>
          <p:nvPr/>
        </p:nvCxnSpPr>
        <p:spPr>
          <a:xfrm>
            <a:off x="4380722" y="4732174"/>
            <a:ext cx="0" cy="579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0A6D6459-8952-A701-9A98-0DA7915AF4BA}"/>
              </a:ext>
            </a:extLst>
          </p:cNvPr>
          <p:cNvCxnSpPr>
            <a:cxnSpLocks/>
          </p:cNvCxnSpPr>
          <p:nvPr/>
        </p:nvCxnSpPr>
        <p:spPr>
          <a:xfrm flipV="1">
            <a:off x="5458408" y="2019909"/>
            <a:ext cx="195943" cy="662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27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79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76922C-AE80-7A2C-8383-5D7EBC1F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4" y="596544"/>
            <a:ext cx="8229600" cy="1143000"/>
          </a:xfrm>
        </p:spPr>
        <p:txBody>
          <a:bodyPr>
            <a:normAutofit/>
          </a:bodyPr>
          <a:lstStyle/>
          <a:p>
            <a:r>
              <a:rPr lang="sl-SI" b="1" dirty="0"/>
              <a:t>DOBRODOŠLI VSI, ki: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BA897E-262C-A28C-F95A-88598BF62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264" y="2057399"/>
            <a:ext cx="8612155" cy="4525963"/>
          </a:xfrm>
        </p:spPr>
        <p:txBody>
          <a:bodyPr>
            <a:noAutofit/>
          </a:bodyPr>
          <a:lstStyle/>
          <a:p>
            <a:pPr algn="ctr"/>
            <a:r>
              <a:rPr lang="sl-SI" sz="3600" dirty="0"/>
              <a:t>vas zanima likovno ustvarjanje,</a:t>
            </a:r>
          </a:p>
          <a:p>
            <a:pPr algn="ctr"/>
            <a:r>
              <a:rPr lang="sl-SI" sz="3600" dirty="0"/>
              <a:t>si želite </a:t>
            </a:r>
            <a:r>
              <a:rPr lang="sl-SI" sz="3600"/>
              <a:t>razširiti likovna obzorja</a:t>
            </a:r>
            <a:r>
              <a:rPr lang="sl-SI" sz="3600" dirty="0"/>
              <a:t>,</a:t>
            </a:r>
          </a:p>
          <a:p>
            <a:pPr algn="ctr"/>
            <a:r>
              <a:rPr lang="sl-SI" sz="3600" dirty="0"/>
              <a:t>želite spoznati tudi druge likovne tehnike,</a:t>
            </a:r>
          </a:p>
          <a:p>
            <a:pPr algn="ctr"/>
            <a:r>
              <a:rPr lang="sl-SI" sz="3600" dirty="0"/>
              <a:t>si želite sodelovati na likovnih razstavah,</a:t>
            </a:r>
          </a:p>
          <a:p>
            <a:pPr algn="ctr"/>
            <a:r>
              <a:rPr lang="sl-SI" sz="3600" dirty="0"/>
              <a:t>si želite sodelovati na likovnih natečajih.</a:t>
            </a:r>
          </a:p>
        </p:txBody>
      </p:sp>
    </p:spTree>
    <p:extLst>
      <p:ext uri="{BB962C8B-B14F-4D97-AF65-F5344CB8AC3E}">
        <p14:creationId xmlns:p14="http://schemas.microsoft.com/office/powerpoint/2010/main" val="128279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http://blog.odpikedoslike.com/wp-content/uploads/2009/04/0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55721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ttp://www.deviantart.com/download/311648239/still_life_by_diana_0421-d55jpbj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315" y="3195205"/>
            <a:ext cx="4357686" cy="366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http://karlzipser.com/wp-content/uploads/2006/10/imaginary-still-life1-71113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6314" y="-1"/>
            <a:ext cx="4357687" cy="339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http://s6.mojalbum.com/12944456_12948365_12945806/nakit-iz-polimerske-mase/hipnotik-fimo-masa-gradient-tehnik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36" y="3286124"/>
            <a:ext cx="3000364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 descr="http://www.razvajaj.me/image/cache/data/kompleti/2660-600x6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14488"/>
            <a:ext cx="3500430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 descr="http://s8.mojalbum.com/nakit-3-foto_10100928_17420470_1837557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0430" y="3857628"/>
            <a:ext cx="2786082" cy="300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http://sphotos-b.xx.fbcdn.net/hphotos-ash3/p480x480/579103_551831901505264_1133781102_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072075"/>
            <a:ext cx="3472632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http://t2.gstatic.com/images?q=tbn:ANd9GcQebLMyIp0FeAErjP_17lzbvAsDzG36kEoj4uNjpgnFN_vtBUBD1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2466975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http://www.she.hr/UserDocsImages/karijera/Dobar%20posao/Ina_hotchilly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4875" y="0"/>
            <a:ext cx="4429125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http://goriladarila.si/100-526-thickbox/verizica-z-obeskom-iz-fimo-mase-1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28860" y="0"/>
            <a:ext cx="2286016" cy="185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http://papin.si/cache/birob/1838-obro5-f7a20cda5c7ebe98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00430" y="1857364"/>
            <a:ext cx="2762269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 descr="http://1.bp.blogspot.com/-XVqXNyCn8bE/TWPqrnLJhdI/AAAAAAAACCc/5TvPO1PBRe8/s1600/IMG_26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00990"/>
            <a:ext cx="5072066" cy="285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http://unikatnatrznica.si/img/repo/d/f/7/3/5/df735fb8c8741f6f33eb4751550b4846-x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65" y="5072074"/>
            <a:ext cx="2381235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 descr="http://img.pik.ba/galerija/2011-12/slika-212103-2011-12-1324334396-defaul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929190" cy="400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 descr="http://2.bp.blogspot.com/_BNroCKuANFo/TUU_qK-bywI/AAAAAAAAAC8/fOGoVg1EUVg/s1600/DSC0221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9190" y="-1"/>
            <a:ext cx="4214810" cy="50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 descr="http://1.bp.blogspot.com/_x9wCXwSnf7g/SoG6ibpIh2I/AAAAAAAAAHY/h-FBrPCehtc/s320/DSC0061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9190" y="4714884"/>
            <a:ext cx="2291668" cy="214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 descr="http://www.revistatus.ro/uploads/pics/OanaCocheci_Evil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8618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http://zlataleta.com/wp-content/uploads/2011/03/strip-Srfanje_%C5%A0pend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44" y="1"/>
            <a:ext cx="5429254" cy="277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http://www.us-rs.si/images/field/strip_t2_66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1900" y="2771774"/>
            <a:ext cx="5372100" cy="40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 descr="http://s2.mojalbum.com/1275202_1308500_6497012/voscilnice-za-razne-priloznosti/trganje-rezanje-stance-kaligrafij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571868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 descr="http://3.bp.blogspot.com/--a341Ch0D5U/TxnkX3TtNhI/AAAAAAAAO54/UqdhIE-hHJ0/s1600/1212906373_74_kaligrafij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23" y="0"/>
            <a:ext cx="3214678" cy="686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 descr="http://ustvarjanje.files.wordpress.com/2008/10/img_5467_resiz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857496"/>
            <a:ext cx="5929321" cy="400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 descr="http://t0.gstatic.com/images?q=tbn:ANd9GcRlJKk6qecd7KaxgkT77xhijs4heLwarNtX-mKhV1BcD1rpykbA9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14679" y="0"/>
            <a:ext cx="2643206" cy="285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9" descr="http://shrani.si/f/36/ce/3OyC5Ffp/1/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8"/>
            <a:ext cx="2943225" cy="228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 descr="http://images.24ur.com/media/images/600xX/May2008/60141480.jpg?d41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314" y="0"/>
            <a:ext cx="435768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 descr="http://images0.zurnal24.si/slika-_original-1308042391-5427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4786314" cy="457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http://cdn1.siol.net/sn/img/12/011/634618666513096929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8926" y="3571875"/>
            <a:ext cx="6215074" cy="328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244</Words>
  <Application>Microsoft Office PowerPoint</Application>
  <PresentationFormat>Diaprojekcija na zaslonu (4:3)</PresentationFormat>
  <Paragraphs>52</Paragraphs>
  <Slides>37</Slides>
  <Notes>35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3" baseType="lpstr">
      <vt:lpstr>Architects Daughter</vt:lpstr>
      <vt:lpstr>Eater</vt:lpstr>
      <vt:lpstr>Arial</vt:lpstr>
      <vt:lpstr>Ribeye</vt:lpstr>
      <vt:lpstr>Calibri</vt:lpstr>
      <vt:lpstr>Officeova tema</vt:lpstr>
      <vt:lpstr>PowerPointova predstavitev</vt:lpstr>
      <vt:lpstr>LIKOVNO SNOVANJE  1</vt:lpstr>
      <vt:lpstr>LIKOVNO SNOVANJE  1 7. 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LIKOVNO SNOVANJE  2</vt:lpstr>
      <vt:lpstr>LIKOVNO SNOVANJE  2 8. 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LIKOVNO SNOVANJE  3</vt:lpstr>
      <vt:lpstr>LIKOVNO SNOVANJE  3 9. 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OCENA </vt:lpstr>
      <vt:lpstr>DOBRODOŠLI VSI, ki: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</dc:creator>
  <cp:lastModifiedBy>Uporabnik</cp:lastModifiedBy>
  <cp:revision>2</cp:revision>
  <dcterms:created xsi:type="dcterms:W3CDTF">2013-04-22T16:04:45Z</dcterms:created>
  <dcterms:modified xsi:type="dcterms:W3CDTF">2023-04-04T06:18:27Z</dcterms:modified>
</cp:coreProperties>
</file>