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4" r:id="rId3"/>
    <p:sldId id="271" r:id="rId4"/>
    <p:sldId id="270" r:id="rId5"/>
    <p:sldId id="268" r:id="rId6"/>
    <p:sldId id="272" r:id="rId7"/>
    <p:sldId id="273" r:id="rId8"/>
    <p:sldId id="269" r:id="rId9"/>
    <p:sldId id="274" r:id="rId10"/>
    <p:sldId id="278" r:id="rId11"/>
    <p:sldId id="279" r:id="rId12"/>
    <p:sldId id="280" r:id="rId13"/>
    <p:sldId id="281" r:id="rId14"/>
    <p:sldId id="283" r:id="rId15"/>
    <p:sldId id="276" r:id="rId16"/>
    <p:sldId id="277" r:id="rId17"/>
    <p:sldId id="282" r:id="rId1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FADD4-00A2-452B-980C-DD5CDED5DB13}" type="datetimeFigureOut">
              <a:rPr lang="sl-SI" smtClean="0"/>
              <a:t>14. 05. 2021</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8BBDE-3564-4B26-AE3E-741810BD9F5D}" type="slidenum">
              <a:rPr lang="sl-SI" smtClean="0"/>
              <a:t>‹#›</a:t>
            </a:fld>
            <a:endParaRPr lang="sl-SI"/>
          </a:p>
        </p:txBody>
      </p:sp>
    </p:spTree>
    <p:extLst>
      <p:ext uri="{BB962C8B-B14F-4D97-AF65-F5344CB8AC3E}">
        <p14:creationId xmlns:p14="http://schemas.microsoft.com/office/powerpoint/2010/main" val="309672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418BBDE-3564-4B26-AE3E-741810BD9F5D}" type="slidenum">
              <a:rPr lang="sl-SI" smtClean="0"/>
              <a:t>8</a:t>
            </a:fld>
            <a:endParaRPr lang="sl-SI"/>
          </a:p>
        </p:txBody>
      </p:sp>
    </p:spTree>
    <p:extLst>
      <p:ext uri="{BB962C8B-B14F-4D97-AF65-F5344CB8AC3E}">
        <p14:creationId xmlns:p14="http://schemas.microsoft.com/office/powerpoint/2010/main" val="232178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a:t>Uredite slog naslova matrice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Uredite slog podnaslova matrice</a:t>
            </a:r>
            <a:endParaRPr kumimoji="0" lang="en-US"/>
          </a:p>
        </p:txBody>
      </p:sp>
      <p:sp>
        <p:nvSpPr>
          <p:cNvPr id="30" name="Date Placeholder 29"/>
          <p:cNvSpPr>
            <a:spLocks noGrp="1"/>
          </p:cNvSpPr>
          <p:nvPr>
            <p:ph type="dt" sz="half" idx="10"/>
          </p:nvPr>
        </p:nvSpPr>
        <p:spPr/>
        <p:txBody>
          <a:bodyPr/>
          <a:lstStyle/>
          <a:p>
            <a:fld id="{7DF7CD0C-0892-44A2-B466-3A9F16648391}" type="datetimeFigureOut">
              <a:rPr lang="sl-SI" smtClean="0"/>
              <a:t>14. 05. 2021</a:t>
            </a:fld>
            <a:endParaRPr lang="sl-SI"/>
          </a:p>
        </p:txBody>
      </p:sp>
      <p:sp>
        <p:nvSpPr>
          <p:cNvPr id="19" name="Footer Placeholder 18"/>
          <p:cNvSpPr>
            <a:spLocks noGrp="1"/>
          </p:cNvSpPr>
          <p:nvPr>
            <p:ph type="ftr" sz="quarter" idx="11"/>
          </p:nvPr>
        </p:nvSpPr>
        <p:spPr/>
        <p:txBody>
          <a:bodyPr/>
          <a:lstStyle/>
          <a:p>
            <a:endParaRPr lang="sl-SI"/>
          </a:p>
        </p:txBody>
      </p:sp>
      <p:sp>
        <p:nvSpPr>
          <p:cNvPr id="27" name="Slide Number Placeholder 26"/>
          <p:cNvSpPr>
            <a:spLocks noGrp="1"/>
          </p:cNvSpPr>
          <p:nvPr>
            <p:ph type="sldNum" sz="quarter" idx="12"/>
          </p:nvPr>
        </p:nvSpPr>
        <p:spPr/>
        <p:txBody>
          <a:bodyPr/>
          <a:lstStyle/>
          <a:p>
            <a:fld id="{C4A9F342-C946-47E8-AEC0-A4C7F6B53A3C}"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l-SI"/>
              <a:t>Uredite slog naslova matrice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Date Placeholder 3"/>
          <p:cNvSpPr>
            <a:spLocks noGrp="1"/>
          </p:cNvSpPr>
          <p:nvPr>
            <p:ph type="dt" sz="half" idx="10"/>
          </p:nvPr>
        </p:nvSpPr>
        <p:spPr/>
        <p:txBody>
          <a:bodyPr/>
          <a:lstStyle/>
          <a:p>
            <a:fld id="{7DF7CD0C-0892-44A2-B466-3A9F16648391}" type="datetimeFigureOut">
              <a:rPr lang="sl-SI" smtClean="0"/>
              <a:t>14. 05. 2021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sl-SI"/>
              <a:t>Uredite slog naslova matrice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Date Placeholder 3"/>
          <p:cNvSpPr>
            <a:spLocks noGrp="1"/>
          </p:cNvSpPr>
          <p:nvPr>
            <p:ph type="dt" sz="half" idx="10"/>
          </p:nvPr>
        </p:nvSpPr>
        <p:spPr/>
        <p:txBody>
          <a:bodyPr/>
          <a:lstStyle/>
          <a:p>
            <a:fld id="{7DF7CD0C-0892-44A2-B466-3A9F16648391}" type="datetimeFigureOut">
              <a:rPr lang="sl-SI" smtClean="0"/>
              <a:t>14. 05. 2021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l-SI"/>
              <a:t>Uredite slog naslova matrice</a:t>
            </a:r>
            <a:endParaRPr kumimoji="0" lang="en-US"/>
          </a:p>
        </p:txBody>
      </p:sp>
      <p:sp>
        <p:nvSpPr>
          <p:cNvPr id="3" name="Content Placeholder 2"/>
          <p:cNvSpPr>
            <a:spLocks noGrp="1"/>
          </p:cNvSpPr>
          <p:nvPr>
            <p:ph idx="1"/>
          </p:nvPr>
        </p:nvSpPr>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Date Placeholder 3"/>
          <p:cNvSpPr>
            <a:spLocks noGrp="1"/>
          </p:cNvSpPr>
          <p:nvPr>
            <p:ph type="dt" sz="half" idx="10"/>
          </p:nvPr>
        </p:nvSpPr>
        <p:spPr/>
        <p:txBody>
          <a:bodyPr/>
          <a:lstStyle/>
          <a:p>
            <a:fld id="{7DF7CD0C-0892-44A2-B466-3A9F16648391}" type="datetimeFigureOut">
              <a:rPr lang="sl-SI" smtClean="0"/>
              <a:t>14. 05. 2021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a:t>Uredite slog naslova matrice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Uredite sloge besedila matrice</a:t>
            </a:r>
          </a:p>
        </p:txBody>
      </p:sp>
      <p:sp>
        <p:nvSpPr>
          <p:cNvPr id="4" name="Date Placeholder 3"/>
          <p:cNvSpPr>
            <a:spLocks noGrp="1"/>
          </p:cNvSpPr>
          <p:nvPr>
            <p:ph type="dt" sz="half" idx="10"/>
          </p:nvPr>
        </p:nvSpPr>
        <p:spPr/>
        <p:txBody>
          <a:bodyPr/>
          <a:lstStyle/>
          <a:p>
            <a:fld id="{7DF7CD0C-0892-44A2-B466-3A9F16648391}" type="datetimeFigureOut">
              <a:rPr lang="sl-SI" smtClean="0"/>
              <a:t>14. 05. 2021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4A9F342-C946-47E8-AEC0-A4C7F6B53A3C}"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sl-SI"/>
              <a:t>Uredite slog naslova matrice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5" name="Date Placeholder 4"/>
          <p:cNvSpPr>
            <a:spLocks noGrp="1"/>
          </p:cNvSpPr>
          <p:nvPr>
            <p:ph type="dt" sz="half" idx="10"/>
          </p:nvPr>
        </p:nvSpPr>
        <p:spPr/>
        <p:txBody>
          <a:bodyPr/>
          <a:lstStyle/>
          <a:p>
            <a:fld id="{7DF7CD0C-0892-44A2-B466-3A9F16648391}" type="datetimeFigureOut">
              <a:rPr lang="sl-SI" smtClean="0"/>
              <a:t>14. 05. 2021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sl-SI"/>
              <a:t>Uredite slog naslova matrice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Uredite sloge besedila matrice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Uredite sloge besedila matrice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7" name="Date Placeholder 6"/>
          <p:cNvSpPr>
            <a:spLocks noGrp="1"/>
          </p:cNvSpPr>
          <p:nvPr>
            <p:ph type="dt" sz="half" idx="10"/>
          </p:nvPr>
        </p:nvSpPr>
        <p:spPr/>
        <p:txBody>
          <a:bodyPr/>
          <a:lstStyle/>
          <a:p>
            <a:fld id="{7DF7CD0C-0892-44A2-B466-3A9F16648391}" type="datetimeFigureOut">
              <a:rPr lang="sl-SI" smtClean="0"/>
              <a:t>14. 05. 2021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a:t>Uredite slog naslova matrice</a:t>
            </a:r>
            <a:endParaRPr kumimoji="0" lang="en-US"/>
          </a:p>
        </p:txBody>
      </p:sp>
      <p:sp>
        <p:nvSpPr>
          <p:cNvPr id="3" name="Date Placeholder 2"/>
          <p:cNvSpPr>
            <a:spLocks noGrp="1"/>
          </p:cNvSpPr>
          <p:nvPr>
            <p:ph type="dt" sz="half" idx="10"/>
          </p:nvPr>
        </p:nvSpPr>
        <p:spPr/>
        <p:txBody>
          <a:bodyPr/>
          <a:lstStyle/>
          <a:p>
            <a:fld id="{7DF7CD0C-0892-44A2-B466-3A9F16648391}" type="datetimeFigureOut">
              <a:rPr lang="sl-SI" smtClean="0"/>
              <a:t>14. 05. 2021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7CD0C-0892-44A2-B466-3A9F16648391}" type="datetimeFigureOut">
              <a:rPr lang="sl-SI" smtClean="0"/>
              <a:t>14. 05. 2021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a:t>Uredite slog naslova matrice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a:t>Uredite sloge besedila matrice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5" name="Date Placeholder 4"/>
          <p:cNvSpPr>
            <a:spLocks noGrp="1"/>
          </p:cNvSpPr>
          <p:nvPr>
            <p:ph type="dt" sz="half" idx="10"/>
          </p:nvPr>
        </p:nvSpPr>
        <p:spPr/>
        <p:txBody>
          <a:bodyPr/>
          <a:lstStyle/>
          <a:p>
            <a:fld id="{7DF7CD0C-0892-44A2-B466-3A9F16648391}" type="datetimeFigureOut">
              <a:rPr lang="sl-SI" smtClean="0"/>
              <a:t>14. 05. 2021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4A9F342-C946-47E8-AEC0-A4C7F6B53A3C}"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a:t>Uredite slog naslova matrice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a:t>Uredite sloge besedila matrice</a:t>
            </a:r>
          </a:p>
        </p:txBody>
      </p:sp>
      <p:sp>
        <p:nvSpPr>
          <p:cNvPr id="5" name="Date Placeholder 4"/>
          <p:cNvSpPr>
            <a:spLocks noGrp="1"/>
          </p:cNvSpPr>
          <p:nvPr>
            <p:ph type="dt" sz="half" idx="10"/>
          </p:nvPr>
        </p:nvSpPr>
        <p:spPr/>
        <p:txBody>
          <a:bodyPr/>
          <a:lstStyle/>
          <a:p>
            <a:fld id="{7DF7CD0C-0892-44A2-B466-3A9F16648391}" type="datetimeFigureOut">
              <a:rPr lang="sl-SI" smtClean="0"/>
              <a:t>14. 05. 2021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077200" y="6356350"/>
            <a:ext cx="609600" cy="365125"/>
          </a:xfrm>
        </p:spPr>
        <p:txBody>
          <a:bodyPr/>
          <a:lstStyle/>
          <a:p>
            <a:fld id="{C4A9F342-C946-47E8-AEC0-A4C7F6B53A3C}" type="slidenum">
              <a:rPr lang="sl-SI" smtClean="0"/>
              <a:t>‹#›</a:t>
            </a:fld>
            <a:endParaRPr lang="sl-SI"/>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a:t>Kliknite ikono, če želite dodati sliko</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a:t>Uredite slog naslova matrice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a:t>Uredite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F7CD0C-0892-44A2-B466-3A9F16648391}" type="datetimeFigureOut">
              <a:rPr lang="sl-SI" smtClean="0"/>
              <a:t>14. 05. 2021</a:t>
            </a:fld>
            <a:endParaRPr lang="sl-SI"/>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A9F342-C946-47E8-AEC0-A4C7F6B53A3C}" type="slidenum">
              <a:rPr lang="sl-SI" smtClean="0"/>
              <a:t>‹#›</a:t>
            </a:fld>
            <a:endParaRPr lang="sl-SI"/>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Qgp6D7sHk4" TargetMode="External"/><Relationship Id="rId2" Type="http://schemas.openxmlformats.org/officeDocument/2006/relationships/hyperlink" Target="https://www.youtube.com/watch?v=VokSTvnFQqI"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CpF2cwm_04" TargetMode="External"/><Relationship Id="rId2" Type="http://schemas.openxmlformats.org/officeDocument/2006/relationships/hyperlink" Target="https://www.youtube.com/watch?v=GXFSK0ogeg4"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r9jV4_tEtXQ"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3344914"/>
            <a:ext cx="7851648" cy="216024"/>
          </a:xfrm>
        </p:spPr>
        <p:txBody>
          <a:bodyPr>
            <a:normAutofit fontScale="90000"/>
          </a:bodyPr>
          <a:lstStyle/>
          <a:p>
            <a:pPr algn="ctr"/>
            <a:r>
              <a:rPr lang="sl-SI" sz="6600" dirty="0"/>
              <a:t>SREDNJI VEK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40548"/>
            <a:ext cx="5306090"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03" y="4064379"/>
            <a:ext cx="4900564" cy="27443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a:extLst>
              <a:ext uri="{FF2B5EF4-FFF2-40B4-BE49-F238E27FC236}">
                <a16:creationId xmlns:a16="http://schemas.microsoft.com/office/drawing/2014/main" id="{49311712-67F7-4A4E-9B8B-F14C94D2F178}"/>
              </a:ext>
            </a:extLst>
          </p:cNvPr>
          <p:cNvPicPr>
            <a:picLocks noChangeAspect="1"/>
          </p:cNvPicPr>
          <p:nvPr/>
        </p:nvPicPr>
        <p:blipFill>
          <a:blip r:embed="rId4"/>
          <a:stretch>
            <a:fillRect/>
          </a:stretch>
        </p:blipFill>
        <p:spPr>
          <a:xfrm>
            <a:off x="5272911" y="4437112"/>
            <a:ext cx="3728986" cy="2088232"/>
          </a:xfrm>
          <a:prstGeom prst="rect">
            <a:avLst/>
          </a:prstGeom>
          <a:ln>
            <a:noFill/>
          </a:ln>
          <a:effectLst>
            <a:softEdge rad="112500"/>
          </a:effectLst>
        </p:spPr>
      </p:pic>
      <p:sp>
        <p:nvSpPr>
          <p:cNvPr id="8" name="PoljeZBesedilom 7">
            <a:extLst>
              <a:ext uri="{FF2B5EF4-FFF2-40B4-BE49-F238E27FC236}">
                <a16:creationId xmlns:a16="http://schemas.microsoft.com/office/drawing/2014/main" id="{CD7EC56A-3099-4EB5-A4C4-0445C0C40014}"/>
              </a:ext>
            </a:extLst>
          </p:cNvPr>
          <p:cNvSpPr txBox="1"/>
          <p:nvPr/>
        </p:nvSpPr>
        <p:spPr>
          <a:xfrm>
            <a:off x="2686587" y="3365829"/>
            <a:ext cx="5458791" cy="369332"/>
          </a:xfrm>
          <a:prstGeom prst="rect">
            <a:avLst/>
          </a:prstGeom>
          <a:noFill/>
        </p:spPr>
        <p:txBody>
          <a:bodyPr wrap="square">
            <a:spAutoFit/>
          </a:bodyPr>
          <a:lstStyle/>
          <a:p>
            <a:r>
              <a:rPr lang="sl-SI" dirty="0"/>
              <a:t>   </a:t>
            </a:r>
          </a:p>
        </p:txBody>
      </p:sp>
    </p:spTree>
    <p:extLst>
      <p:ext uri="{BB962C8B-B14F-4D97-AF65-F5344CB8AC3E}">
        <p14:creationId xmlns:p14="http://schemas.microsoft.com/office/powerpoint/2010/main" val="269178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ACD3603-144C-4117-8376-C9EAC881FDB3}"/>
              </a:ext>
            </a:extLst>
          </p:cNvPr>
          <p:cNvSpPr>
            <a:spLocks noGrp="1"/>
          </p:cNvSpPr>
          <p:nvPr>
            <p:ph idx="1"/>
          </p:nvPr>
        </p:nvSpPr>
        <p:spPr>
          <a:xfrm>
            <a:off x="179512" y="836712"/>
            <a:ext cx="8229600" cy="5688632"/>
          </a:xfrm>
        </p:spPr>
        <p:txBody>
          <a:bodyPr/>
          <a:lstStyle/>
          <a:p>
            <a:r>
              <a:rPr lang="sl-SI" sz="2400" b="1" dirty="0">
                <a:latin typeface="Times New Roman" panose="02020603050405020304" pitchFamily="18" charset="0"/>
                <a:ea typeface="Calibri" panose="020F0502020204030204" pitchFamily="34" charset="0"/>
                <a:cs typeface="Times New Roman" panose="02020603050405020304" pitchFamily="18" charset="0"/>
              </a:rPr>
              <a:t>10. </a:t>
            </a:r>
            <a:r>
              <a:rPr lang="sl-SI" sz="2400" b="1" dirty="0">
                <a:effectLst/>
                <a:latin typeface="Times New Roman" panose="02020603050405020304" pitchFamily="18" charset="0"/>
                <a:ea typeface="Calibri" panose="020F0502020204030204" pitchFamily="34" charset="0"/>
                <a:cs typeface="Times New Roman" panose="02020603050405020304" pitchFamily="18" charset="0"/>
              </a:rPr>
              <a:t>Potikaš se naprej po srednjeveških mestih ko opaziš, da je čedalje več cerkva, kjer pojejo večglasno. Kako imenujemo prva večglasja in kaj ta beseda pomeni?</a:t>
            </a:r>
            <a:br>
              <a:rPr lang="sl-SI"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sl-SI" sz="2400" b="1" dirty="0">
                <a:effectLst/>
                <a:latin typeface="Times New Roman" panose="02020603050405020304" pitchFamily="18" charset="0"/>
                <a:ea typeface="Calibri" panose="020F0502020204030204" pitchFamily="34" charset="0"/>
                <a:cs typeface="Times New Roman" panose="02020603050405020304" pitchFamily="18" charset="0"/>
              </a:rPr>
            </a:br>
            <a:r>
              <a:rPr lang="sl-SI" sz="2400" dirty="0">
                <a:latin typeface="Times New Roman" panose="02020603050405020304" pitchFamily="18" charset="0"/>
                <a:ea typeface="Calibri" panose="020F0502020204030204" pitchFamily="34" charset="0"/>
                <a:cs typeface="Times New Roman" panose="02020603050405020304" pitchFamily="18" charset="0"/>
              </a:rPr>
              <a:t>Prvo obliko večglasja imenujemo </a:t>
            </a:r>
            <a:r>
              <a:rPr lang="sl-SI" sz="2400" dirty="0" err="1">
                <a:latin typeface="Times New Roman" panose="02020603050405020304" pitchFamily="18" charset="0"/>
                <a:ea typeface="Calibri" panose="020F0502020204030204" pitchFamily="34" charset="0"/>
                <a:cs typeface="Times New Roman" panose="02020603050405020304" pitchFamily="18" charset="0"/>
              </a:rPr>
              <a:t>organum</a:t>
            </a:r>
            <a:r>
              <a:rPr lang="sl-SI" sz="2400" dirty="0">
                <a:latin typeface="Times New Roman" panose="02020603050405020304" pitchFamily="18" charset="0"/>
                <a:ea typeface="Calibri" panose="020F0502020204030204" pitchFamily="34" charset="0"/>
                <a:cs typeface="Times New Roman" panose="02020603050405020304" pitchFamily="18" charset="0"/>
              </a:rPr>
              <a:t>, kar pomeni spajanje več glasov. </a:t>
            </a:r>
            <a:br>
              <a:rPr lang="sl-SI" sz="2400" dirty="0">
                <a:latin typeface="Times New Roman" panose="02020603050405020304" pitchFamily="18" charset="0"/>
                <a:ea typeface="Calibri" panose="020F0502020204030204" pitchFamily="34" charset="0"/>
                <a:cs typeface="Times New Roman" panose="02020603050405020304" pitchFamily="18" charset="0"/>
              </a:rPr>
            </a:br>
            <a:endParaRPr lang="sl-SI"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sl-SI" sz="2400" b="1" dirty="0">
                <a:effectLst/>
                <a:latin typeface="Times New Roman" panose="02020603050405020304" pitchFamily="18" charset="0"/>
                <a:ea typeface="Calibri" panose="020F0502020204030204" pitchFamily="34" charset="0"/>
                <a:cs typeface="Times New Roman" panose="02020603050405020304" pitchFamily="18" charset="0"/>
              </a:rPr>
              <a:t>Kaj pa izraza homofonija in polifonija, kaj že pomenita? Saj vem, da veš! </a:t>
            </a:r>
            <a:r>
              <a:rPr lang="sl-SI" sz="2400" b="1"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sl-SI" sz="24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sl-SI" sz="2400" dirty="0">
                <a:latin typeface="Calibri" panose="020F0502020204030204" pitchFamily="34" charset="0"/>
                <a:ea typeface="Calibri" panose="020F0502020204030204" pitchFamily="34" charset="0"/>
                <a:cs typeface="Times New Roman" panose="02020603050405020304" pitchFamily="18" charset="0"/>
              </a:rPr>
            </a:br>
            <a:br>
              <a:rPr lang="sl-SI" sz="2400" dirty="0">
                <a:latin typeface="Calibri" panose="020F0502020204030204" pitchFamily="34" charset="0"/>
                <a:ea typeface="Calibri" panose="020F0502020204030204" pitchFamily="34" charset="0"/>
                <a:cs typeface="Times New Roman" panose="02020603050405020304" pitchFamily="18" charset="0"/>
              </a:rPr>
            </a:br>
            <a:r>
              <a:rPr lang="sl-SI" sz="2400" dirty="0">
                <a:latin typeface="Times New Roman" panose="02020603050405020304" pitchFamily="18" charset="0"/>
                <a:cs typeface="Times New Roman" panose="02020603050405020304" pitchFamily="18" charset="0"/>
              </a:rPr>
              <a:t>Polifonija je več glasov, ki se med seboj prepletajo in so si enakovredni; homofonija pa je več glasov, ki so vzporedni, vodilno vlogo ima le en glas.</a:t>
            </a:r>
            <a:br>
              <a:rPr lang="sl-SI" sz="2400" dirty="0">
                <a:latin typeface="Calibri" panose="020F0502020204030204" pitchFamily="34" charset="0"/>
                <a:ea typeface="Calibri" panose="020F0502020204030204" pitchFamily="34" charset="0"/>
                <a:cs typeface="Times New Roman" panose="02020603050405020304" pitchFamily="18" charset="0"/>
              </a:rPr>
            </a:b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pic>
        <p:nvPicPr>
          <p:cNvPr id="2" name="Slika 1">
            <a:extLst>
              <a:ext uri="{FF2B5EF4-FFF2-40B4-BE49-F238E27FC236}">
                <a16:creationId xmlns:a16="http://schemas.microsoft.com/office/drawing/2014/main" id="{BE06F771-55AA-499D-A591-E9B7E939B454}"/>
              </a:ext>
            </a:extLst>
          </p:cNvPr>
          <p:cNvPicPr>
            <a:picLocks noChangeAspect="1"/>
          </p:cNvPicPr>
          <p:nvPr/>
        </p:nvPicPr>
        <p:blipFill>
          <a:blip r:embed="rId2"/>
          <a:stretch>
            <a:fillRect/>
          </a:stretch>
        </p:blipFill>
        <p:spPr>
          <a:xfrm>
            <a:off x="7261208" y="1268760"/>
            <a:ext cx="1885752" cy="1254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Slika 3">
            <a:extLst>
              <a:ext uri="{FF2B5EF4-FFF2-40B4-BE49-F238E27FC236}">
                <a16:creationId xmlns:a16="http://schemas.microsoft.com/office/drawing/2014/main" id="{F4972E65-C023-4581-BDF8-7DEBF76D61CD}"/>
              </a:ext>
            </a:extLst>
          </p:cNvPr>
          <p:cNvPicPr>
            <a:picLocks noChangeAspect="1"/>
          </p:cNvPicPr>
          <p:nvPr/>
        </p:nvPicPr>
        <p:blipFill rotWithShape="1">
          <a:blip r:embed="rId3"/>
          <a:srcRect t="18500" b="18500"/>
          <a:stretch/>
        </p:blipFill>
        <p:spPr>
          <a:xfrm>
            <a:off x="4531076" y="5467410"/>
            <a:ext cx="3878036" cy="1368152"/>
          </a:xfrm>
          <a:prstGeom prst="rect">
            <a:avLst/>
          </a:prstGeom>
          <a:ln>
            <a:noFill/>
          </a:ln>
          <a:effectLst>
            <a:softEdge rad="112500"/>
          </a:effectLst>
        </p:spPr>
      </p:pic>
    </p:spTree>
    <p:extLst>
      <p:ext uri="{BB962C8B-B14F-4D97-AF65-F5344CB8AC3E}">
        <p14:creationId xmlns:p14="http://schemas.microsoft.com/office/powerpoint/2010/main" val="383936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33B26C-8118-46B4-A412-922D0D26E6C1}"/>
              </a:ext>
            </a:extLst>
          </p:cNvPr>
          <p:cNvSpPr>
            <a:spLocks noGrp="1"/>
          </p:cNvSpPr>
          <p:nvPr>
            <p:ph type="title"/>
          </p:nvPr>
        </p:nvSpPr>
        <p:spPr>
          <a:xfrm>
            <a:off x="444372" y="260648"/>
            <a:ext cx="8229600" cy="1143000"/>
          </a:xfrm>
        </p:spPr>
        <p:txBody>
          <a:bodyPr>
            <a:normAutofit/>
          </a:bodyPr>
          <a:lstStyle/>
          <a:p>
            <a:r>
              <a:rPr lang="sl-SI" dirty="0"/>
              <a:t>RENESANSA </a:t>
            </a:r>
            <a:r>
              <a:rPr lang="sl-SI" dirty="0">
                <a:sym typeface="Wingdings" panose="05000000000000000000" pitchFamily="2" charset="2"/>
              </a:rPr>
              <a:t> 	</a:t>
            </a:r>
            <a:endParaRPr lang="sl-SI" dirty="0"/>
          </a:p>
        </p:txBody>
      </p:sp>
      <p:sp>
        <p:nvSpPr>
          <p:cNvPr id="3" name="Označba mesta vsebine 2">
            <a:extLst>
              <a:ext uri="{FF2B5EF4-FFF2-40B4-BE49-F238E27FC236}">
                <a16:creationId xmlns:a16="http://schemas.microsoft.com/office/drawing/2014/main" id="{556651A4-160A-425D-9987-06F732F12A8B}"/>
              </a:ext>
            </a:extLst>
          </p:cNvPr>
          <p:cNvSpPr>
            <a:spLocks noGrp="1"/>
          </p:cNvSpPr>
          <p:nvPr>
            <p:ph idx="1"/>
          </p:nvPr>
        </p:nvSpPr>
        <p:spPr>
          <a:xfrm>
            <a:off x="457200" y="1484784"/>
            <a:ext cx="8579296" cy="5256584"/>
          </a:xfrm>
        </p:spPr>
        <p:txBody>
          <a:bodyPr>
            <a:normAutofit lnSpcReduction="10000"/>
          </a:bodyPr>
          <a:lstStyle/>
          <a:p>
            <a:pPr>
              <a:lnSpc>
                <a:spcPct val="160000"/>
              </a:lnSpc>
            </a:pPr>
            <a:r>
              <a:rPr lang="sl-SI" i="1" dirty="0"/>
              <a:t>V renesansi poseben razcvet doživi vokalna glasba in z njo posebne glasbene oblike. </a:t>
            </a:r>
            <a:br>
              <a:rPr lang="sl-SI" dirty="0"/>
            </a:br>
            <a:r>
              <a:rPr lang="sl-SI" dirty="0"/>
              <a:t>V cerkveni glasbi se razvije oblika, kjer so uglasbeni različni deli bogoslužja (Gospod usmili se, Jagnje božje,..). To obliko imenujemo __________________ .</a:t>
            </a:r>
            <a:br>
              <a:rPr lang="sl-SI" dirty="0"/>
            </a:br>
            <a:r>
              <a:rPr lang="sl-SI" sz="1800" i="1" dirty="0"/>
              <a:t>(maša)</a:t>
            </a:r>
          </a:p>
          <a:p>
            <a:pPr>
              <a:lnSpc>
                <a:spcPct val="150000"/>
              </a:lnSpc>
            </a:pPr>
            <a:r>
              <a:rPr lang="sl-SI" dirty="0"/>
              <a:t>Cerkvena glasbena oblika je tudi večglasna vokalna skladba z različno duhovno vsebino. Imenujemo jo _______________. </a:t>
            </a:r>
            <a:r>
              <a:rPr lang="sl-SI" sz="2000" i="1" dirty="0"/>
              <a:t>(motet)</a:t>
            </a:r>
            <a:endParaRPr lang="sl-SI" i="1" dirty="0"/>
          </a:p>
        </p:txBody>
      </p:sp>
      <p:pic>
        <p:nvPicPr>
          <p:cNvPr id="4" name="Picture 3">
            <a:extLst>
              <a:ext uri="{FF2B5EF4-FFF2-40B4-BE49-F238E27FC236}">
                <a16:creationId xmlns:a16="http://schemas.microsoft.com/office/drawing/2014/main" id="{7AB83E3B-EF0E-4221-A720-D5D6C47D1A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728" y="-29311"/>
            <a:ext cx="2448272" cy="15140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Slika 4">
            <a:extLst>
              <a:ext uri="{FF2B5EF4-FFF2-40B4-BE49-F238E27FC236}">
                <a16:creationId xmlns:a16="http://schemas.microsoft.com/office/drawing/2014/main" id="{4878BDF5-A1AE-416C-9158-C9E9CBCB069E}"/>
              </a:ext>
            </a:extLst>
          </p:cNvPr>
          <p:cNvPicPr>
            <a:picLocks noChangeAspect="1"/>
          </p:cNvPicPr>
          <p:nvPr/>
        </p:nvPicPr>
        <p:blipFill>
          <a:blip r:embed="rId3"/>
          <a:stretch>
            <a:fillRect/>
          </a:stretch>
        </p:blipFill>
        <p:spPr>
          <a:xfrm>
            <a:off x="7894247" y="3068960"/>
            <a:ext cx="1167908" cy="1793804"/>
          </a:xfrm>
          <a:prstGeom prst="rect">
            <a:avLst/>
          </a:prstGeom>
        </p:spPr>
      </p:pic>
    </p:spTree>
    <p:extLst>
      <p:ext uri="{BB962C8B-B14F-4D97-AF65-F5344CB8AC3E}">
        <p14:creationId xmlns:p14="http://schemas.microsoft.com/office/powerpoint/2010/main" val="10397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D5EEE87-2513-4AB1-B614-8AD80DD630C4}"/>
              </a:ext>
            </a:extLst>
          </p:cNvPr>
          <p:cNvSpPr>
            <a:spLocks noGrp="1"/>
          </p:cNvSpPr>
          <p:nvPr>
            <p:ph idx="1"/>
          </p:nvPr>
        </p:nvSpPr>
        <p:spPr>
          <a:xfrm>
            <a:off x="457200" y="908720"/>
            <a:ext cx="8219256" cy="5415880"/>
          </a:xfrm>
        </p:spPr>
        <p:txBody>
          <a:bodyPr/>
          <a:lstStyle/>
          <a:p>
            <a:r>
              <a:rPr lang="sl-SI" i="1" dirty="0"/>
              <a:t>V času renesanse večji pomen dobi tudi posvetna glasba. </a:t>
            </a:r>
            <a:br>
              <a:rPr lang="sl-SI" i="1" dirty="0"/>
            </a:br>
            <a:br>
              <a:rPr lang="sl-SI" dirty="0"/>
            </a:br>
            <a:r>
              <a:rPr lang="sl-SI" dirty="0"/>
              <a:t>Tukaj smo spoznali obliko francoske družabne pesmi, ki je bila navadno priredba kakšne ljudske pesmi. To obliko imenujemo ___________________. </a:t>
            </a:r>
            <a:r>
              <a:rPr lang="sl-SI" sz="1800" i="1" dirty="0"/>
              <a:t>(šanson)</a:t>
            </a:r>
            <a:endParaRPr lang="sl-SI" i="1" dirty="0"/>
          </a:p>
          <a:p>
            <a:endParaRPr lang="sl-SI" dirty="0"/>
          </a:p>
          <a:p>
            <a:r>
              <a:rPr lang="sl-SI" dirty="0"/>
              <a:t>Kako imenujemo večglasno pesem v maternem jeziku, ki govori o različnih prigodah iz vsakdanjega življenja ______________. </a:t>
            </a:r>
            <a:r>
              <a:rPr lang="sl-SI" sz="1800" i="1" dirty="0"/>
              <a:t>(madrigal)</a:t>
            </a:r>
            <a:endParaRPr lang="sl-SI" i="1" dirty="0"/>
          </a:p>
        </p:txBody>
      </p:sp>
      <p:pic>
        <p:nvPicPr>
          <p:cNvPr id="5" name="Picture 2">
            <a:extLst>
              <a:ext uri="{FF2B5EF4-FFF2-40B4-BE49-F238E27FC236}">
                <a16:creationId xmlns:a16="http://schemas.microsoft.com/office/drawing/2014/main" id="{CFD56DF5-C721-4534-8ECF-31E15756B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797152"/>
            <a:ext cx="2232248" cy="1757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007: Madrigals and Madriguys: A Taste of Renaissance Flirtation">
            <a:extLst>
              <a:ext uri="{FF2B5EF4-FFF2-40B4-BE49-F238E27FC236}">
                <a16:creationId xmlns:a16="http://schemas.microsoft.com/office/drawing/2014/main" id="{A854DFA5-E9B5-472B-9380-100C62366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104899"/>
            <a:ext cx="1753101" cy="17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6DD9E04-F768-4B87-BCDF-7B95CDD63109}"/>
              </a:ext>
            </a:extLst>
          </p:cNvPr>
          <p:cNvSpPr>
            <a:spLocks noGrp="1"/>
          </p:cNvSpPr>
          <p:nvPr>
            <p:ph idx="1"/>
          </p:nvPr>
        </p:nvSpPr>
        <p:spPr>
          <a:xfrm>
            <a:off x="323528" y="1052736"/>
            <a:ext cx="8229600" cy="4389120"/>
          </a:xfrm>
        </p:spPr>
        <p:txBody>
          <a:bodyPr/>
          <a:lstStyle/>
          <a:p>
            <a:r>
              <a:rPr lang="sl-SI" dirty="0"/>
              <a:t>Kako imenujemo notni zapis na sliki, katerega so uporabljali renesančni glasbeniki?</a:t>
            </a:r>
            <a:br>
              <a:rPr lang="sl-SI" dirty="0"/>
            </a:br>
            <a:r>
              <a:rPr lang="sl-SI" dirty="0"/>
              <a:t>____________________. </a:t>
            </a:r>
            <a:r>
              <a:rPr lang="sl-SI" sz="1800" i="1" dirty="0"/>
              <a:t>(rešitev najdi v učbeniku)</a:t>
            </a:r>
          </a:p>
          <a:p>
            <a:pPr marL="0" indent="0">
              <a:buNone/>
            </a:pPr>
            <a:endParaRPr lang="sl-SI" dirty="0"/>
          </a:p>
        </p:txBody>
      </p:sp>
      <p:pic>
        <p:nvPicPr>
          <p:cNvPr id="4" name="Picture 4" descr="Passions of philosophers outside of philosophy -- Helen De Cruz - The  Philosophers' Cocoon">
            <a:extLst>
              <a:ext uri="{FF2B5EF4-FFF2-40B4-BE49-F238E27FC236}">
                <a16:creationId xmlns:a16="http://schemas.microsoft.com/office/drawing/2014/main" id="{5234E1C1-DDB1-4CAE-AD62-6F3401D69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590" y="2468880"/>
            <a:ext cx="6407475" cy="4389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5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3074C10-382C-4EF7-856B-D6692F0B8653}"/>
              </a:ext>
            </a:extLst>
          </p:cNvPr>
          <p:cNvSpPr>
            <a:spLocks noGrp="1"/>
          </p:cNvSpPr>
          <p:nvPr>
            <p:ph idx="1"/>
          </p:nvPr>
        </p:nvSpPr>
        <p:spPr>
          <a:xfrm>
            <a:off x="457200" y="1340768"/>
            <a:ext cx="8229600" cy="4389120"/>
          </a:xfrm>
        </p:spPr>
        <p:txBody>
          <a:bodyPr/>
          <a:lstStyle/>
          <a:p>
            <a:r>
              <a:rPr lang="sl-SI" dirty="0"/>
              <a:t>Kateri renesančni skladatelj je bil rojen na slovenskih tleh, ter kaj so po njem poimenovali? </a:t>
            </a:r>
            <a:br>
              <a:rPr lang="sl-SI" dirty="0"/>
            </a:br>
            <a:r>
              <a:rPr lang="sl-SI" dirty="0"/>
              <a:t>_________________________________.</a:t>
            </a:r>
            <a:br>
              <a:rPr lang="sl-SI" dirty="0"/>
            </a:br>
            <a:r>
              <a:rPr lang="sl-SI" sz="2000" i="1" dirty="0"/>
              <a:t>(Jakob Petelin Gallus. Ime dvorane, ki je poimenovana po njem, najdete pod sliko v učbeniku.)</a:t>
            </a:r>
            <a:endParaRPr lang="sl-SI" i="1" dirty="0"/>
          </a:p>
        </p:txBody>
      </p:sp>
      <p:pic>
        <p:nvPicPr>
          <p:cNvPr id="4" name="Picture 2" descr="Image result for jakob petelin gallus">
            <a:extLst>
              <a:ext uri="{FF2B5EF4-FFF2-40B4-BE49-F238E27FC236}">
                <a16:creationId xmlns:a16="http://schemas.microsoft.com/office/drawing/2014/main" id="{75462E62-B6C2-4DFD-9A9F-2351F495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69" r="1" b="12170"/>
          <a:stretch/>
        </p:blipFill>
        <p:spPr bwMode="auto">
          <a:xfrm>
            <a:off x="5436096" y="3140968"/>
            <a:ext cx="3310884" cy="3635725"/>
          </a:xfrm>
          <a:prstGeom prst="rect">
            <a:avLst/>
          </a:prstGeom>
          <a:solidFill>
            <a:srgbClr val="FFFFFF"/>
          </a:solidFill>
          <a:ln>
            <a:noFill/>
          </a:ln>
          <a:effectLst>
            <a:softEdge rad="112500"/>
          </a:effectLst>
        </p:spPr>
      </p:pic>
    </p:spTree>
    <p:extLst>
      <p:ext uri="{BB962C8B-B14F-4D97-AF65-F5344CB8AC3E}">
        <p14:creationId xmlns:p14="http://schemas.microsoft.com/office/powerpoint/2010/main" val="202400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AE0623-1CEC-4406-A800-F748DD5C6AD4}"/>
              </a:ext>
            </a:extLst>
          </p:cNvPr>
          <p:cNvSpPr>
            <a:spLocks noGrp="1"/>
          </p:cNvSpPr>
          <p:nvPr>
            <p:ph type="title"/>
          </p:nvPr>
        </p:nvSpPr>
        <p:spPr>
          <a:xfrm>
            <a:off x="457200" y="704088"/>
            <a:ext cx="8229600" cy="780696"/>
          </a:xfrm>
        </p:spPr>
        <p:txBody>
          <a:bodyPr>
            <a:normAutofit/>
          </a:bodyPr>
          <a:lstStyle/>
          <a:p>
            <a:r>
              <a:rPr lang="sl-SI" sz="3600" dirty="0"/>
              <a:t>PREPOZNAJ. </a:t>
            </a:r>
            <a:r>
              <a:rPr lang="sl-SI" sz="3600" dirty="0">
                <a:sym typeface="Wingdings" panose="05000000000000000000" pitchFamily="2" charset="2"/>
              </a:rPr>
              <a:t></a:t>
            </a:r>
            <a:endParaRPr lang="sl-SI" sz="3600" dirty="0"/>
          </a:p>
        </p:txBody>
      </p:sp>
      <p:sp>
        <p:nvSpPr>
          <p:cNvPr id="3" name="Označba mesta vsebine 2">
            <a:extLst>
              <a:ext uri="{FF2B5EF4-FFF2-40B4-BE49-F238E27FC236}">
                <a16:creationId xmlns:a16="http://schemas.microsoft.com/office/drawing/2014/main" id="{F5641CC3-CD24-44D5-BBBB-0558F78CE431}"/>
              </a:ext>
            </a:extLst>
          </p:cNvPr>
          <p:cNvSpPr>
            <a:spLocks noGrp="1"/>
          </p:cNvSpPr>
          <p:nvPr>
            <p:ph idx="1"/>
          </p:nvPr>
        </p:nvSpPr>
        <p:spPr>
          <a:xfrm>
            <a:off x="174341" y="1700808"/>
            <a:ext cx="8512459" cy="4623792"/>
          </a:xfrm>
        </p:spPr>
        <p:txBody>
          <a:bodyPr/>
          <a:lstStyle/>
          <a:p>
            <a:pPr marL="0" indent="0">
              <a:buNone/>
            </a:pPr>
            <a:r>
              <a:rPr lang="sl-SI" sz="2000" i="1" dirty="0"/>
              <a:t>(ob testu vam bom zavrtel identične posnetke, kot so tukaj, vendar ne vse)</a:t>
            </a:r>
          </a:p>
          <a:p>
            <a:r>
              <a:rPr lang="sl-SI" dirty="0"/>
              <a:t>Zapiši glasbeno obliko vokalne glasbe izvajane na posnetku. </a:t>
            </a:r>
            <a:br>
              <a:rPr lang="sl-SI" dirty="0"/>
            </a:br>
            <a:r>
              <a:rPr lang="sl-SI" sz="1800" dirty="0">
                <a:hlinkClick r:id="rId2"/>
              </a:rPr>
              <a:t>https://www.youtube.com/watch?v=VokSTvnFQqI</a:t>
            </a:r>
            <a:r>
              <a:rPr lang="sl-SI" sz="1800" dirty="0"/>
              <a:t> </a:t>
            </a:r>
            <a:br>
              <a:rPr lang="sl-SI" sz="1800" dirty="0"/>
            </a:br>
            <a:br>
              <a:rPr lang="sl-SI" sz="1800" dirty="0"/>
            </a:br>
            <a:r>
              <a:rPr lang="sl-SI" sz="1800" dirty="0"/>
              <a:t>________________________________________________________ </a:t>
            </a:r>
            <a:r>
              <a:rPr lang="sl-SI" sz="1400" i="1" dirty="0"/>
              <a:t>(</a:t>
            </a:r>
            <a:r>
              <a:rPr lang="sl-SI" sz="1400" i="1" dirty="0" err="1"/>
              <a:t>gregorjanski</a:t>
            </a:r>
            <a:r>
              <a:rPr lang="sl-SI" sz="1400" i="1" dirty="0"/>
              <a:t> koral) </a:t>
            </a:r>
            <a:br>
              <a:rPr lang="sl-SI" sz="1400" i="1" dirty="0"/>
            </a:br>
            <a:endParaRPr lang="sl-SI" sz="1800" i="1" dirty="0"/>
          </a:p>
          <a:p>
            <a:r>
              <a:rPr lang="sl-SI" sz="2400" dirty="0"/>
              <a:t>Primer št. 2. – poslušaj in prepoznaj glasbilo.</a:t>
            </a:r>
          </a:p>
          <a:p>
            <a:pPr marL="0" indent="0">
              <a:buNone/>
            </a:pPr>
            <a:r>
              <a:rPr lang="sl-SI" sz="1600" dirty="0">
                <a:hlinkClick r:id="rId3"/>
              </a:rPr>
              <a:t>glasbilo </a:t>
            </a:r>
            <a:br>
              <a:rPr lang="sl-SI" sz="1600" dirty="0"/>
            </a:br>
            <a:br>
              <a:rPr lang="sl-SI" sz="1600" dirty="0"/>
            </a:br>
            <a:r>
              <a:rPr lang="sl-SI" sz="1600" dirty="0"/>
              <a:t>______________________________ </a:t>
            </a:r>
            <a:r>
              <a:rPr lang="sl-SI" sz="1600" i="1" dirty="0"/>
              <a:t>(</a:t>
            </a:r>
            <a:r>
              <a:rPr lang="sl-SI" sz="1600" i="1" dirty="0" err="1"/>
              <a:t>portativ</a:t>
            </a:r>
            <a:r>
              <a:rPr lang="sl-SI" sz="1600" i="1" dirty="0"/>
              <a:t>)</a:t>
            </a:r>
            <a:endParaRPr lang="sl-SI" sz="2400" i="1" dirty="0"/>
          </a:p>
        </p:txBody>
      </p:sp>
      <p:pic>
        <p:nvPicPr>
          <p:cNvPr id="1028" name="Picture 4" descr="Tihi ocean Primer rezervoar portativ instrument - audacieuxmagazine.com">
            <a:extLst>
              <a:ext uri="{FF2B5EF4-FFF2-40B4-BE49-F238E27FC236}">
                <a16:creationId xmlns:a16="http://schemas.microsoft.com/office/drawing/2014/main" id="{BFE5E0A7-546D-469E-B33E-BAFE1AFEE1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206"/>
          <a:stretch/>
        </p:blipFill>
        <p:spPr bwMode="auto">
          <a:xfrm>
            <a:off x="6156176" y="4437112"/>
            <a:ext cx="2813483" cy="2194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Listening 5th week | English Corner">
            <a:extLst>
              <a:ext uri="{FF2B5EF4-FFF2-40B4-BE49-F238E27FC236}">
                <a16:creationId xmlns:a16="http://schemas.microsoft.com/office/drawing/2014/main" id="{40F1CB0F-F42E-407B-85C9-FD36BA49C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365" y="-32398"/>
            <a:ext cx="1719635" cy="1719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9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19E0947-0549-4EDF-A441-40B76675D90C}"/>
              </a:ext>
            </a:extLst>
          </p:cNvPr>
          <p:cNvSpPr>
            <a:spLocks noGrp="1"/>
          </p:cNvSpPr>
          <p:nvPr>
            <p:ph idx="1"/>
          </p:nvPr>
        </p:nvSpPr>
        <p:spPr>
          <a:xfrm>
            <a:off x="457200" y="1052736"/>
            <a:ext cx="8507288" cy="4570824"/>
          </a:xfrm>
        </p:spPr>
        <p:txBody>
          <a:bodyPr>
            <a:normAutofit/>
          </a:bodyPr>
          <a:lstStyle/>
          <a:p>
            <a:pPr marL="0" indent="0">
              <a:buNone/>
            </a:pPr>
            <a:endParaRPr lang="sl-SI" dirty="0"/>
          </a:p>
          <a:p>
            <a:r>
              <a:rPr lang="sl-SI" dirty="0"/>
              <a:t>Prepoznaj skladbo, ki jo slišiš ter zapiši naslov in njenega skladatelja.</a:t>
            </a:r>
            <a:br>
              <a:rPr lang="sl-SI" dirty="0"/>
            </a:br>
            <a:r>
              <a:rPr lang="sl-SI" sz="2000" dirty="0">
                <a:hlinkClick r:id="rId2"/>
              </a:rPr>
              <a:t>https://www.youtube.com/watch?v=GXFSK0ogeg4 – </a:t>
            </a:r>
            <a:br>
              <a:rPr lang="sl-SI" sz="2000" dirty="0"/>
            </a:br>
            <a:br>
              <a:rPr lang="sl-SI" sz="2000" dirty="0"/>
            </a:br>
            <a:r>
              <a:rPr lang="sl-SI" sz="2000" dirty="0"/>
              <a:t>_______________________________________________ </a:t>
            </a:r>
            <a:br>
              <a:rPr lang="sl-SI" sz="2000" dirty="0"/>
            </a:br>
            <a:r>
              <a:rPr lang="sl-SI" sz="2000" i="1" dirty="0"/>
              <a:t>(Carl Orff – </a:t>
            </a:r>
            <a:r>
              <a:rPr lang="sl-SI" sz="2000" i="1" dirty="0" err="1"/>
              <a:t>Carmina</a:t>
            </a:r>
            <a:r>
              <a:rPr lang="sl-SI" sz="2000" i="1" dirty="0"/>
              <a:t> </a:t>
            </a:r>
            <a:r>
              <a:rPr lang="sl-SI" sz="2000" i="1" dirty="0" err="1"/>
              <a:t>Burana</a:t>
            </a:r>
            <a:r>
              <a:rPr lang="sl-SI" sz="2000" i="1" dirty="0"/>
              <a:t>)</a:t>
            </a:r>
          </a:p>
          <a:p>
            <a:endParaRPr lang="sl-SI" sz="2000" dirty="0"/>
          </a:p>
          <a:p>
            <a:r>
              <a:rPr lang="sl-SI" sz="2400" dirty="0"/>
              <a:t>Prepoznaj renesančno glasbilo. Vidiš ga tudi na sliki. </a:t>
            </a:r>
            <a:br>
              <a:rPr lang="sl-SI" sz="2000" dirty="0"/>
            </a:br>
            <a:r>
              <a:rPr lang="en-US" sz="2000" dirty="0">
                <a:hlinkClick r:id="rId3"/>
              </a:rPr>
              <a:t>Greensleeves Daniel </a:t>
            </a:r>
            <a:r>
              <a:rPr lang="en-US" sz="2000" dirty="0" err="1">
                <a:hlinkClick r:id="rId3"/>
              </a:rPr>
              <a:t>Estrem</a:t>
            </a:r>
            <a:endParaRPr lang="sl-SI" sz="2000" dirty="0"/>
          </a:p>
          <a:p>
            <a:pPr marL="0" indent="0">
              <a:buNone/>
            </a:pPr>
            <a:r>
              <a:rPr lang="sl-SI" sz="2000" dirty="0"/>
              <a:t>  ____________________ </a:t>
            </a:r>
            <a:r>
              <a:rPr lang="sl-SI" sz="1800" i="1" dirty="0"/>
              <a:t>(lutnja)</a:t>
            </a:r>
            <a:br>
              <a:rPr lang="sl-SI" sz="2000" dirty="0"/>
            </a:br>
            <a:endParaRPr lang="sl-SI" dirty="0"/>
          </a:p>
        </p:txBody>
      </p:sp>
      <p:pic>
        <p:nvPicPr>
          <p:cNvPr id="2" name="Slika 1">
            <a:extLst>
              <a:ext uri="{FF2B5EF4-FFF2-40B4-BE49-F238E27FC236}">
                <a16:creationId xmlns:a16="http://schemas.microsoft.com/office/drawing/2014/main" id="{8973BBEE-CFDC-40FA-B3B2-69A5C01231B7}"/>
              </a:ext>
            </a:extLst>
          </p:cNvPr>
          <p:cNvPicPr>
            <a:picLocks noChangeAspect="1"/>
          </p:cNvPicPr>
          <p:nvPr/>
        </p:nvPicPr>
        <p:blipFill>
          <a:blip r:embed="rId4"/>
          <a:stretch>
            <a:fillRect/>
          </a:stretch>
        </p:blipFill>
        <p:spPr>
          <a:xfrm>
            <a:off x="4710844" y="4581128"/>
            <a:ext cx="2819400" cy="1619250"/>
          </a:xfrm>
          <a:prstGeom prst="rect">
            <a:avLst/>
          </a:prstGeom>
        </p:spPr>
      </p:pic>
      <p:pic>
        <p:nvPicPr>
          <p:cNvPr id="4" name="Slika 3">
            <a:extLst>
              <a:ext uri="{FF2B5EF4-FFF2-40B4-BE49-F238E27FC236}">
                <a16:creationId xmlns:a16="http://schemas.microsoft.com/office/drawing/2014/main" id="{856075D6-878F-4402-B849-40E6083EDE16}"/>
              </a:ext>
            </a:extLst>
          </p:cNvPr>
          <p:cNvPicPr>
            <a:picLocks noChangeAspect="1"/>
          </p:cNvPicPr>
          <p:nvPr/>
        </p:nvPicPr>
        <p:blipFill>
          <a:blip r:embed="rId5"/>
          <a:stretch>
            <a:fillRect/>
          </a:stretch>
        </p:blipFill>
        <p:spPr>
          <a:xfrm>
            <a:off x="7156380" y="-10143"/>
            <a:ext cx="2015248" cy="1564781"/>
          </a:xfrm>
          <a:prstGeom prst="rect">
            <a:avLst/>
          </a:prstGeom>
          <a:ln>
            <a:noFill/>
          </a:ln>
          <a:effectLst>
            <a:softEdge rad="112500"/>
          </a:effectLst>
        </p:spPr>
      </p:pic>
    </p:spTree>
    <p:extLst>
      <p:ext uri="{BB962C8B-B14F-4D97-AF65-F5344CB8AC3E}">
        <p14:creationId xmlns:p14="http://schemas.microsoft.com/office/powerpoint/2010/main" val="258864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8EE646C-AA17-4BD9-AAD6-3F3C82BD7F9D}"/>
              </a:ext>
            </a:extLst>
          </p:cNvPr>
          <p:cNvSpPr>
            <a:spLocks noGrp="1"/>
          </p:cNvSpPr>
          <p:nvPr>
            <p:ph idx="1"/>
          </p:nvPr>
        </p:nvSpPr>
        <p:spPr>
          <a:xfrm>
            <a:off x="457200" y="1234440"/>
            <a:ext cx="8229600" cy="4389120"/>
          </a:xfrm>
        </p:spPr>
        <p:txBody>
          <a:bodyPr/>
          <a:lstStyle/>
          <a:p>
            <a:r>
              <a:rPr lang="sl-SI" sz="2800" dirty="0"/>
              <a:t>Prepoznaj renesančno glasbilo na posnetku.</a:t>
            </a:r>
          </a:p>
          <a:p>
            <a:pPr marL="0" indent="0">
              <a:buNone/>
            </a:pPr>
            <a:r>
              <a:rPr lang="sl-SI" dirty="0">
                <a:hlinkClick r:id="rId2"/>
              </a:rPr>
              <a:t>Les </a:t>
            </a:r>
            <a:r>
              <a:rPr lang="sl-SI" dirty="0" err="1">
                <a:hlinkClick r:id="rId2"/>
              </a:rPr>
              <a:t>Cyclopes</a:t>
            </a:r>
            <a:r>
              <a:rPr lang="sl-SI" dirty="0">
                <a:hlinkClick r:id="rId2"/>
              </a:rPr>
              <a:t>: </a:t>
            </a:r>
            <a:r>
              <a:rPr lang="sl-SI" dirty="0" err="1">
                <a:hlinkClick r:id="rId2"/>
              </a:rPr>
              <a:t>Harpsichord</a:t>
            </a:r>
            <a:r>
              <a:rPr lang="sl-SI" dirty="0">
                <a:hlinkClick r:id="rId2"/>
              </a:rPr>
              <a:t> Solo </a:t>
            </a:r>
            <a:endParaRPr lang="sl-SI" dirty="0"/>
          </a:p>
          <a:p>
            <a:pPr marL="0" indent="0">
              <a:buNone/>
            </a:pPr>
            <a:r>
              <a:rPr lang="sl-SI" dirty="0"/>
              <a:t>____________________________________ </a:t>
            </a:r>
            <a:r>
              <a:rPr lang="sl-SI" sz="2000" i="1" dirty="0"/>
              <a:t>(čembalo)</a:t>
            </a:r>
          </a:p>
          <a:p>
            <a:pPr marL="0" indent="0">
              <a:buNone/>
            </a:pPr>
            <a:endParaRPr lang="sl-SI" dirty="0"/>
          </a:p>
          <a:p>
            <a:pPr marL="0" indent="0" algn="ctr">
              <a:buNone/>
            </a:pPr>
            <a:r>
              <a:rPr lang="sl-SI" sz="2000" i="1" dirty="0"/>
              <a:t>To je to! Prišli smo do konca preverjanja. Verjamem, da je vse jasno in razumljivo. </a:t>
            </a:r>
            <a:r>
              <a:rPr lang="sl-SI" sz="2000" i="1" dirty="0">
                <a:sym typeface="Wingdings" panose="05000000000000000000" pitchFamily="2" charset="2"/>
              </a:rPr>
              <a:t> V nasprotnem primeru sem vam na voljo za vprašanja in mi lahko napišete </a:t>
            </a:r>
            <a:endParaRPr lang="sl-SI" sz="2000" i="1" dirty="0"/>
          </a:p>
        </p:txBody>
      </p:sp>
      <p:pic>
        <p:nvPicPr>
          <p:cNvPr id="5" name="Slika 4">
            <a:extLst>
              <a:ext uri="{FF2B5EF4-FFF2-40B4-BE49-F238E27FC236}">
                <a16:creationId xmlns:a16="http://schemas.microsoft.com/office/drawing/2014/main" id="{B8FA8F1B-40FB-456E-B498-B4C9D2EAA83B}"/>
              </a:ext>
            </a:extLst>
          </p:cNvPr>
          <p:cNvPicPr>
            <a:picLocks noChangeAspect="1"/>
          </p:cNvPicPr>
          <p:nvPr/>
        </p:nvPicPr>
        <p:blipFill>
          <a:blip r:embed="rId3"/>
          <a:stretch>
            <a:fillRect/>
          </a:stretch>
        </p:blipFill>
        <p:spPr>
          <a:xfrm>
            <a:off x="3655868" y="4263569"/>
            <a:ext cx="1839159" cy="1359991"/>
          </a:xfrm>
          <a:prstGeom prst="rect">
            <a:avLst/>
          </a:prstGeom>
        </p:spPr>
      </p:pic>
      <p:pic>
        <p:nvPicPr>
          <p:cNvPr id="7" name="Slika 6">
            <a:extLst>
              <a:ext uri="{FF2B5EF4-FFF2-40B4-BE49-F238E27FC236}">
                <a16:creationId xmlns:a16="http://schemas.microsoft.com/office/drawing/2014/main" id="{5769456B-60AD-4918-A96A-2C3646082A58}"/>
              </a:ext>
            </a:extLst>
          </p:cNvPr>
          <p:cNvPicPr>
            <a:picLocks noChangeAspect="1"/>
          </p:cNvPicPr>
          <p:nvPr/>
        </p:nvPicPr>
        <p:blipFill>
          <a:blip r:embed="rId4"/>
          <a:stretch>
            <a:fillRect/>
          </a:stretch>
        </p:blipFill>
        <p:spPr>
          <a:xfrm>
            <a:off x="2888118" y="5373216"/>
            <a:ext cx="3367763" cy="1253759"/>
          </a:xfrm>
          <a:prstGeom prst="rect">
            <a:avLst/>
          </a:prstGeom>
          <a:ln>
            <a:noFill/>
          </a:ln>
          <a:effectLst>
            <a:softEdge rad="112500"/>
          </a:effectLst>
        </p:spPr>
      </p:pic>
      <p:pic>
        <p:nvPicPr>
          <p:cNvPr id="8" name="Slika 7">
            <a:extLst>
              <a:ext uri="{FF2B5EF4-FFF2-40B4-BE49-F238E27FC236}">
                <a16:creationId xmlns:a16="http://schemas.microsoft.com/office/drawing/2014/main" id="{23C39D62-A3AC-45E3-877D-1109FDBE6E53}"/>
              </a:ext>
            </a:extLst>
          </p:cNvPr>
          <p:cNvPicPr>
            <a:picLocks noChangeAspect="1"/>
          </p:cNvPicPr>
          <p:nvPr/>
        </p:nvPicPr>
        <p:blipFill rotWithShape="1">
          <a:blip r:embed="rId5"/>
          <a:srcRect l="18838" r="18563"/>
          <a:stretch/>
        </p:blipFill>
        <p:spPr>
          <a:xfrm>
            <a:off x="7029045" y="4609720"/>
            <a:ext cx="2114955" cy="2248280"/>
          </a:xfrm>
          <a:prstGeom prst="rect">
            <a:avLst/>
          </a:prstGeom>
        </p:spPr>
      </p:pic>
      <p:pic>
        <p:nvPicPr>
          <p:cNvPr id="9" name="Slika 8">
            <a:extLst>
              <a:ext uri="{FF2B5EF4-FFF2-40B4-BE49-F238E27FC236}">
                <a16:creationId xmlns:a16="http://schemas.microsoft.com/office/drawing/2014/main" id="{0786C608-D42B-469D-8A5D-6DF7318934CC}"/>
              </a:ext>
            </a:extLst>
          </p:cNvPr>
          <p:cNvPicPr>
            <a:picLocks noChangeAspect="1"/>
          </p:cNvPicPr>
          <p:nvPr/>
        </p:nvPicPr>
        <p:blipFill>
          <a:blip r:embed="rId6"/>
          <a:stretch>
            <a:fillRect/>
          </a:stretch>
        </p:blipFill>
        <p:spPr>
          <a:xfrm>
            <a:off x="71251" y="5445272"/>
            <a:ext cx="2043703" cy="1359991"/>
          </a:xfrm>
          <a:prstGeom prst="rect">
            <a:avLst/>
          </a:prstGeom>
        </p:spPr>
      </p:pic>
    </p:spTree>
    <p:extLst>
      <p:ext uri="{BB962C8B-B14F-4D97-AF65-F5344CB8AC3E}">
        <p14:creationId xmlns:p14="http://schemas.microsoft.com/office/powerpoint/2010/main" val="421509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B6BF245-D642-49E3-8DDE-5A79E324B68B}"/>
              </a:ext>
            </a:extLst>
          </p:cNvPr>
          <p:cNvSpPr>
            <a:spLocks noGrp="1"/>
          </p:cNvSpPr>
          <p:nvPr>
            <p:ph idx="1"/>
          </p:nvPr>
        </p:nvSpPr>
        <p:spPr>
          <a:xfrm>
            <a:off x="457200" y="764704"/>
            <a:ext cx="8229600" cy="4389120"/>
          </a:xfrm>
        </p:spPr>
        <p:txBody>
          <a:bodyPr/>
          <a:lstStyle/>
          <a:p>
            <a:r>
              <a:rPr lang="sl-SI" b="1" i="1" dirty="0"/>
              <a:t>Dragi učenci! </a:t>
            </a:r>
            <a:r>
              <a:rPr lang="sl-SI" b="1" dirty="0">
                <a:sym typeface="Wingdings" panose="05000000000000000000" pitchFamily="2" charset="2"/>
              </a:rPr>
              <a:t> </a:t>
            </a:r>
            <a:br>
              <a:rPr lang="sl-SI" i="1" dirty="0">
                <a:sym typeface="Wingdings" panose="05000000000000000000" pitchFamily="2" charset="2"/>
              </a:rPr>
            </a:br>
            <a:br>
              <a:rPr lang="sl-SI" i="1" dirty="0">
                <a:sym typeface="Wingdings" panose="05000000000000000000" pitchFamily="2" charset="2"/>
              </a:rPr>
            </a:br>
            <a:r>
              <a:rPr lang="sl-SI" i="1" dirty="0">
                <a:sym typeface="Wingdings" panose="05000000000000000000" pitchFamily="2" charset="2"/>
              </a:rPr>
              <a:t>Kot sem vam povedal že zadnjič, test ne bo težak, saj bo sestavljen iz vprašanj in nalog, ki so pred vami. Nekaj vprašanj smo že rešili, sedaj samo preverite, če ste si prav zapomnili oz. zapisali.</a:t>
            </a:r>
            <a:br>
              <a:rPr lang="sl-SI" i="1" dirty="0">
                <a:sym typeface="Wingdings" panose="05000000000000000000" pitchFamily="2" charset="2"/>
              </a:rPr>
            </a:br>
            <a:br>
              <a:rPr lang="sl-SI" i="1" dirty="0">
                <a:sym typeface="Wingdings" panose="05000000000000000000" pitchFamily="2" charset="2"/>
              </a:rPr>
            </a:br>
            <a:r>
              <a:rPr lang="sl-SI" i="1" dirty="0">
                <a:sym typeface="Wingdings" panose="05000000000000000000" pitchFamily="2" charset="2"/>
              </a:rPr>
              <a:t>Uspešno pripravo, vem, da vam bo šlo super!  </a:t>
            </a:r>
            <a:endParaRPr lang="sl-SI" i="1" dirty="0"/>
          </a:p>
        </p:txBody>
      </p:sp>
      <p:pic>
        <p:nvPicPr>
          <p:cNvPr id="4" name="Slika 3">
            <a:extLst>
              <a:ext uri="{FF2B5EF4-FFF2-40B4-BE49-F238E27FC236}">
                <a16:creationId xmlns:a16="http://schemas.microsoft.com/office/drawing/2014/main" id="{B4D0D836-1A36-42E9-A076-CC83934358B6}"/>
              </a:ext>
            </a:extLst>
          </p:cNvPr>
          <p:cNvPicPr>
            <a:picLocks noChangeAspect="1"/>
          </p:cNvPicPr>
          <p:nvPr/>
        </p:nvPicPr>
        <p:blipFill>
          <a:blip r:embed="rId2"/>
          <a:stretch>
            <a:fillRect/>
          </a:stretch>
        </p:blipFill>
        <p:spPr>
          <a:xfrm>
            <a:off x="7069832" y="5160193"/>
            <a:ext cx="2074168" cy="1697807"/>
          </a:xfrm>
          <a:prstGeom prst="rect">
            <a:avLst/>
          </a:prstGeom>
        </p:spPr>
      </p:pic>
      <p:pic>
        <p:nvPicPr>
          <p:cNvPr id="5" name="Slika 4">
            <a:extLst>
              <a:ext uri="{FF2B5EF4-FFF2-40B4-BE49-F238E27FC236}">
                <a16:creationId xmlns:a16="http://schemas.microsoft.com/office/drawing/2014/main" id="{68BDEF42-02D8-430A-93B9-F2D128BDBFC4}"/>
              </a:ext>
            </a:extLst>
          </p:cNvPr>
          <p:cNvPicPr>
            <a:picLocks noChangeAspect="1"/>
          </p:cNvPicPr>
          <p:nvPr/>
        </p:nvPicPr>
        <p:blipFill rotWithShape="1">
          <a:blip r:embed="rId3"/>
          <a:srcRect l="-498" t="20192" r="498" b="9137"/>
          <a:stretch/>
        </p:blipFill>
        <p:spPr>
          <a:xfrm>
            <a:off x="0" y="4293096"/>
            <a:ext cx="2263751" cy="2564904"/>
          </a:xfrm>
          <a:prstGeom prst="rect">
            <a:avLst/>
          </a:prstGeom>
          <a:ln>
            <a:noFill/>
          </a:ln>
          <a:effectLst>
            <a:softEdge rad="112500"/>
          </a:effectLst>
        </p:spPr>
      </p:pic>
      <p:pic>
        <p:nvPicPr>
          <p:cNvPr id="7" name="Slika 6">
            <a:extLst>
              <a:ext uri="{FF2B5EF4-FFF2-40B4-BE49-F238E27FC236}">
                <a16:creationId xmlns:a16="http://schemas.microsoft.com/office/drawing/2014/main" id="{B2F74C5E-AB78-43C5-AA4C-0428F1AA5545}"/>
              </a:ext>
            </a:extLst>
          </p:cNvPr>
          <p:cNvPicPr>
            <a:picLocks noChangeAspect="1"/>
          </p:cNvPicPr>
          <p:nvPr/>
        </p:nvPicPr>
        <p:blipFill rotWithShape="1">
          <a:blip r:embed="rId4"/>
          <a:srcRect b="4537"/>
          <a:stretch/>
        </p:blipFill>
        <p:spPr>
          <a:xfrm>
            <a:off x="4211960" y="4230220"/>
            <a:ext cx="2751896" cy="1872208"/>
          </a:xfrm>
          <a:prstGeom prst="rect">
            <a:avLst/>
          </a:prstGeom>
          <a:ln>
            <a:noFill/>
          </a:ln>
          <a:effectLst>
            <a:softEdge rad="112500"/>
          </a:effectLst>
        </p:spPr>
      </p:pic>
    </p:spTree>
    <p:extLst>
      <p:ext uri="{BB962C8B-B14F-4D97-AF65-F5344CB8AC3E}">
        <p14:creationId xmlns:p14="http://schemas.microsoft.com/office/powerpoint/2010/main" val="178357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660CDD3-9236-4B59-8847-BEF54A9AECD8}"/>
              </a:ext>
            </a:extLst>
          </p:cNvPr>
          <p:cNvSpPr>
            <a:spLocks noGrp="1"/>
          </p:cNvSpPr>
          <p:nvPr>
            <p:ph idx="1"/>
          </p:nvPr>
        </p:nvSpPr>
        <p:spPr>
          <a:xfrm>
            <a:off x="457200" y="1234440"/>
            <a:ext cx="8229600" cy="4389120"/>
          </a:xfrm>
        </p:spPr>
        <p:txBody>
          <a:bodyPr/>
          <a:lstStyle/>
          <a:p>
            <a:r>
              <a:rPr lang="sl-SI" dirty="0"/>
              <a:t>Preslikajmo se v življenje srednjega veka in raziskujmo takratno življenje! </a:t>
            </a:r>
            <a:r>
              <a:rPr lang="sl-SI" dirty="0">
                <a:sym typeface="Wingdings" panose="05000000000000000000" pitchFamily="2" charset="2"/>
              </a:rPr>
              <a:t> </a:t>
            </a:r>
          </a:p>
          <a:p>
            <a:pPr marL="0" indent="0">
              <a:buNone/>
            </a:pPr>
            <a:r>
              <a:rPr lang="sl-SI" sz="2000" i="1" dirty="0">
                <a:sym typeface="Wingdings" panose="05000000000000000000" pitchFamily="2" charset="2"/>
              </a:rPr>
              <a:t>(pred vami so vprašanja in odgovori o srednjem veku)</a:t>
            </a:r>
          </a:p>
          <a:p>
            <a:endParaRPr lang="sl-SI" dirty="0"/>
          </a:p>
        </p:txBody>
      </p:sp>
      <p:pic>
        <p:nvPicPr>
          <p:cNvPr id="5" name="Slika 4">
            <a:extLst>
              <a:ext uri="{FF2B5EF4-FFF2-40B4-BE49-F238E27FC236}">
                <a16:creationId xmlns:a16="http://schemas.microsoft.com/office/drawing/2014/main" id="{22F237DA-9504-4D37-B932-F218A3A72E57}"/>
              </a:ext>
            </a:extLst>
          </p:cNvPr>
          <p:cNvPicPr>
            <a:picLocks noChangeAspect="1"/>
          </p:cNvPicPr>
          <p:nvPr/>
        </p:nvPicPr>
        <p:blipFill>
          <a:blip r:embed="rId2"/>
          <a:stretch>
            <a:fillRect/>
          </a:stretch>
        </p:blipFill>
        <p:spPr>
          <a:xfrm>
            <a:off x="3563888" y="2636912"/>
            <a:ext cx="5471822" cy="3080106"/>
          </a:xfrm>
          <a:prstGeom prst="rect">
            <a:avLst/>
          </a:prstGeom>
          <a:ln>
            <a:noFill/>
          </a:ln>
          <a:effectLst>
            <a:softEdge rad="112500"/>
          </a:effectLst>
        </p:spPr>
      </p:pic>
      <p:pic>
        <p:nvPicPr>
          <p:cNvPr id="6" name="Slika 5">
            <a:extLst>
              <a:ext uri="{FF2B5EF4-FFF2-40B4-BE49-F238E27FC236}">
                <a16:creationId xmlns:a16="http://schemas.microsoft.com/office/drawing/2014/main" id="{DE29A954-C5A7-47CB-BF02-E5030AB641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29" b="95827" l="10000" r="88000"/>
                    </a14:imgEffect>
                  </a14:imgLayer>
                </a14:imgProps>
              </a:ext>
            </a:extLst>
          </a:blip>
          <a:stretch>
            <a:fillRect/>
          </a:stretch>
        </p:blipFill>
        <p:spPr>
          <a:xfrm>
            <a:off x="32544" y="2348880"/>
            <a:ext cx="2963410" cy="4655846"/>
          </a:xfrm>
          <a:prstGeom prst="rect">
            <a:avLst/>
          </a:prstGeom>
        </p:spPr>
      </p:pic>
    </p:spTree>
    <p:extLst>
      <p:ext uri="{BB962C8B-B14F-4D97-AF65-F5344CB8AC3E}">
        <p14:creationId xmlns:p14="http://schemas.microsoft.com/office/powerpoint/2010/main" val="50518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5EDB68F-108D-4A2A-AFF4-99AAC40529A2}"/>
              </a:ext>
            </a:extLst>
          </p:cNvPr>
          <p:cNvSpPr>
            <a:spLocks noGrp="1"/>
          </p:cNvSpPr>
          <p:nvPr>
            <p:ph idx="1"/>
          </p:nvPr>
        </p:nvSpPr>
        <p:spPr>
          <a:xfrm>
            <a:off x="107504" y="908720"/>
            <a:ext cx="7920880" cy="4389120"/>
          </a:xfrm>
        </p:spPr>
        <p:txBody>
          <a:bodyPr/>
          <a:lstStyle/>
          <a:p>
            <a:r>
              <a:rPr lang="sl-SI" dirty="0">
                <a:sym typeface="Wingdings" panose="05000000000000000000" pitchFamily="2" charset="2"/>
              </a:rPr>
              <a:t>1</a:t>
            </a:r>
            <a:r>
              <a:rPr lang="sl-SI" b="1" dirty="0">
                <a:sym typeface="Wingdings" panose="05000000000000000000" pitchFamily="2" charset="2"/>
              </a:rPr>
              <a:t>. V srednjem veku se odpraviš v šolo. Kje bi se učil, kdo bi te poučeval in zakaj ravno on oz. oni? </a:t>
            </a:r>
          </a:p>
          <a:p>
            <a:pPr marL="0" indent="0">
              <a:buNone/>
            </a:pPr>
            <a:endParaRPr lang="sl-SI" dirty="0">
              <a:sym typeface="Wingdings" panose="05000000000000000000" pitchFamily="2" charset="2"/>
            </a:endParaRPr>
          </a:p>
          <a:p>
            <a:pPr marL="0" indent="0">
              <a:buNone/>
            </a:pPr>
            <a:r>
              <a:rPr lang="sl-SI" dirty="0">
                <a:sym typeface="Wingdings" panose="05000000000000000000" pitchFamily="2" charset="2"/>
              </a:rPr>
              <a:t>Učil bi se v samostanu, kjer bi me poučevali duhovniki oz. menihi, ki so bili v tistem času najbolj izobraženi.</a:t>
            </a:r>
          </a:p>
          <a:p>
            <a:pPr marL="0" indent="0">
              <a:buNone/>
            </a:pPr>
            <a:endParaRPr lang="sl-SI" dirty="0"/>
          </a:p>
        </p:txBody>
      </p:sp>
      <p:pic>
        <p:nvPicPr>
          <p:cNvPr id="7" name="Slika 6">
            <a:extLst>
              <a:ext uri="{FF2B5EF4-FFF2-40B4-BE49-F238E27FC236}">
                <a16:creationId xmlns:a16="http://schemas.microsoft.com/office/drawing/2014/main" id="{C687135A-4251-4A4F-BE62-D3B5D9F7782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55" b="97595" l="578" r="93642"/>
                    </a14:imgEffect>
                  </a14:imgLayer>
                </a14:imgProps>
              </a:ext>
            </a:extLst>
          </a:blip>
          <a:stretch>
            <a:fillRect/>
          </a:stretch>
        </p:blipFill>
        <p:spPr>
          <a:xfrm>
            <a:off x="7381984" y="3996980"/>
            <a:ext cx="1728491" cy="2907463"/>
          </a:xfrm>
          <a:prstGeom prst="rect">
            <a:avLst/>
          </a:prstGeom>
        </p:spPr>
      </p:pic>
      <p:pic>
        <p:nvPicPr>
          <p:cNvPr id="2" name="Slika 1">
            <a:extLst>
              <a:ext uri="{FF2B5EF4-FFF2-40B4-BE49-F238E27FC236}">
                <a16:creationId xmlns:a16="http://schemas.microsoft.com/office/drawing/2014/main" id="{23EA2B8A-F4AF-4E75-A340-12B9FF6238C6}"/>
              </a:ext>
            </a:extLst>
          </p:cNvPr>
          <p:cNvPicPr>
            <a:picLocks noChangeAspect="1"/>
          </p:cNvPicPr>
          <p:nvPr/>
        </p:nvPicPr>
        <p:blipFill>
          <a:blip r:embed="rId4"/>
          <a:stretch>
            <a:fillRect/>
          </a:stretch>
        </p:blipFill>
        <p:spPr>
          <a:xfrm>
            <a:off x="539552" y="3861048"/>
            <a:ext cx="3393152" cy="2432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916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FE62939-4E44-4BD5-B167-812934870ABA}"/>
              </a:ext>
            </a:extLst>
          </p:cNvPr>
          <p:cNvSpPr>
            <a:spLocks noGrp="1"/>
          </p:cNvSpPr>
          <p:nvPr>
            <p:ph idx="1"/>
          </p:nvPr>
        </p:nvSpPr>
        <p:spPr>
          <a:xfrm>
            <a:off x="457200" y="908720"/>
            <a:ext cx="8219256" cy="5832648"/>
          </a:xfrm>
        </p:spPr>
        <p:txBody>
          <a:bodyPr/>
          <a:lstStyle/>
          <a:p>
            <a:r>
              <a:rPr lang="sl-SI" dirty="0">
                <a:sym typeface="Wingdings" panose="05000000000000000000" pitchFamily="2" charset="2"/>
              </a:rPr>
              <a:t>2. </a:t>
            </a:r>
            <a:r>
              <a:rPr lang="sl-SI" b="1" dirty="0">
                <a:sym typeface="Wingdings" panose="05000000000000000000" pitchFamily="2" charset="2"/>
              </a:rPr>
              <a:t>Sprehodiš se mimo cerkve, ko iz nje zaslišiš petje. Slišiš da pojejo enoglasno. Povej kdo poje in kaj pojejo ter opiši ta način petja. </a:t>
            </a:r>
            <a:br>
              <a:rPr lang="sl-SI" dirty="0">
                <a:sym typeface="Wingdings" panose="05000000000000000000" pitchFamily="2" charset="2"/>
              </a:rPr>
            </a:br>
            <a:br>
              <a:rPr lang="sl-SI" dirty="0">
                <a:sym typeface="Wingdings" panose="05000000000000000000" pitchFamily="2" charset="2"/>
              </a:rPr>
            </a:br>
            <a:r>
              <a:rPr lang="sl-SI" dirty="0">
                <a:sym typeface="Wingdings" panose="05000000000000000000" pitchFamily="2" charset="2"/>
              </a:rPr>
              <a:t>Duhovniki oz. menihi prepevajo gregorijanski koral. Gre za uglasbene molitve ali psalme. Notni zapis je v obliki kvadratne notacije. </a:t>
            </a:r>
            <a:br>
              <a:rPr lang="sl-SI" dirty="0">
                <a:sym typeface="Wingdings" panose="05000000000000000000" pitchFamily="2" charset="2"/>
              </a:rPr>
            </a:br>
            <a:endParaRPr lang="sl-SI" dirty="0">
              <a:sym typeface="Wingdings" panose="05000000000000000000" pitchFamily="2" charset="2"/>
            </a:endParaRPr>
          </a:p>
          <a:p>
            <a:r>
              <a:rPr lang="sl-SI" b="1" dirty="0">
                <a:sym typeface="Wingdings" panose="05000000000000000000" pitchFamily="2" charset="2"/>
              </a:rPr>
              <a:t>3. Poslušaš še naprej. Ali lahko poleg petja iz cerkve slišiš še kakšno glasbilo in zakaj ja oz. ne? </a:t>
            </a:r>
          </a:p>
          <a:p>
            <a:pPr marL="0" indent="0">
              <a:buNone/>
            </a:pPr>
            <a:br>
              <a:rPr lang="sl-SI" b="1" dirty="0">
                <a:sym typeface="Wingdings" panose="05000000000000000000" pitchFamily="2" charset="2"/>
              </a:rPr>
            </a:br>
            <a:r>
              <a:rPr lang="sl-SI" dirty="0">
                <a:sym typeface="Wingdings" panose="05000000000000000000" pitchFamily="2" charset="2"/>
              </a:rPr>
              <a:t>Ne ne moremo, kajti bili so prepričani, da bi potem ljudje v cerkvi v glasbi začeli uživati. </a:t>
            </a:r>
          </a:p>
          <a:p>
            <a:endParaRPr lang="sl-SI" dirty="0"/>
          </a:p>
        </p:txBody>
      </p:sp>
      <p:pic>
        <p:nvPicPr>
          <p:cNvPr id="6" name="Slika 5">
            <a:extLst>
              <a:ext uri="{FF2B5EF4-FFF2-40B4-BE49-F238E27FC236}">
                <a16:creationId xmlns:a16="http://schemas.microsoft.com/office/drawing/2014/main" id="{A85B34C9-519C-48C7-AE67-64085F2FD7FE}"/>
              </a:ext>
            </a:extLst>
          </p:cNvPr>
          <p:cNvPicPr>
            <a:picLocks noChangeAspect="1"/>
          </p:cNvPicPr>
          <p:nvPr/>
        </p:nvPicPr>
        <p:blipFill>
          <a:blip r:embed="rId2"/>
          <a:stretch>
            <a:fillRect/>
          </a:stretch>
        </p:blipFill>
        <p:spPr>
          <a:xfrm>
            <a:off x="7884368" y="-99392"/>
            <a:ext cx="1372815" cy="1244841"/>
          </a:xfrm>
          <a:prstGeom prst="rect">
            <a:avLst/>
          </a:prstGeom>
          <a:ln>
            <a:noFill/>
          </a:ln>
          <a:effectLst>
            <a:softEdge rad="112500"/>
          </a:effectLst>
        </p:spPr>
      </p:pic>
    </p:spTree>
    <p:extLst>
      <p:ext uri="{BB962C8B-B14F-4D97-AF65-F5344CB8AC3E}">
        <p14:creationId xmlns:p14="http://schemas.microsoft.com/office/powerpoint/2010/main" val="84126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EA3B5CA-5A78-4FD5-A697-C9BE5576F0A6}"/>
              </a:ext>
            </a:extLst>
          </p:cNvPr>
          <p:cNvSpPr>
            <a:spLocks noGrp="1"/>
          </p:cNvSpPr>
          <p:nvPr>
            <p:ph idx="1"/>
          </p:nvPr>
        </p:nvSpPr>
        <p:spPr>
          <a:xfrm>
            <a:off x="457200" y="836712"/>
            <a:ext cx="8229600" cy="4389120"/>
          </a:xfrm>
        </p:spPr>
        <p:txBody>
          <a:bodyPr/>
          <a:lstStyle/>
          <a:p>
            <a:r>
              <a:rPr lang="sl-SI" dirty="0"/>
              <a:t>4. </a:t>
            </a:r>
            <a:r>
              <a:rPr lang="sl-SI" b="1" dirty="0"/>
              <a:t>Ravno to popoldne si se sprehodi/-la, do sosednje vasi, ki se imenuje </a:t>
            </a:r>
            <a:r>
              <a:rPr lang="sl-SI" b="1" dirty="0" err="1"/>
              <a:t>Arezzo</a:t>
            </a:r>
            <a:r>
              <a:rPr lang="sl-SI" b="1" dirty="0"/>
              <a:t>. Tam pred samostanom zagledaš nekega duhovnika, ki poje na poseben način. Kdo je ta duhovnik in zakaj je pomemben? </a:t>
            </a:r>
            <a:br>
              <a:rPr lang="sl-SI" dirty="0"/>
            </a:br>
            <a:br>
              <a:rPr lang="sl-SI" dirty="0"/>
            </a:br>
            <a:r>
              <a:rPr lang="sl-SI" dirty="0"/>
              <a:t>Ta duhovnik je </a:t>
            </a:r>
            <a:r>
              <a:rPr lang="sl-SI" dirty="0" err="1"/>
              <a:t>Guido</a:t>
            </a:r>
            <a:r>
              <a:rPr lang="sl-SI" dirty="0"/>
              <a:t> iz </a:t>
            </a:r>
            <a:r>
              <a:rPr lang="sl-SI" dirty="0" err="1"/>
              <a:t>Arezza</a:t>
            </a:r>
            <a:r>
              <a:rPr lang="sl-SI" dirty="0"/>
              <a:t>. On se je kot prvi domislil solmizacijskih zlogov, ki jih kasneje dopolnijo in jih uporabljamo še danes. </a:t>
            </a:r>
          </a:p>
          <a:p>
            <a:endParaRPr lang="sl-SI" dirty="0"/>
          </a:p>
        </p:txBody>
      </p:sp>
      <p:pic>
        <p:nvPicPr>
          <p:cNvPr id="5" name="Slika 4">
            <a:extLst>
              <a:ext uri="{FF2B5EF4-FFF2-40B4-BE49-F238E27FC236}">
                <a16:creationId xmlns:a16="http://schemas.microsoft.com/office/drawing/2014/main" id="{7410556F-E145-487D-9707-E6C8FCDFD36D}"/>
              </a:ext>
            </a:extLst>
          </p:cNvPr>
          <p:cNvPicPr>
            <a:picLocks noChangeAspect="1"/>
          </p:cNvPicPr>
          <p:nvPr/>
        </p:nvPicPr>
        <p:blipFill rotWithShape="1">
          <a:blip r:embed="rId2"/>
          <a:srcRect l="21082" r="23309" b="22482"/>
          <a:stretch/>
        </p:blipFill>
        <p:spPr>
          <a:xfrm>
            <a:off x="4932040" y="4005064"/>
            <a:ext cx="1910671" cy="2822262"/>
          </a:xfrm>
          <a:prstGeom prst="rect">
            <a:avLst/>
          </a:prstGeom>
        </p:spPr>
      </p:pic>
    </p:spTree>
    <p:extLst>
      <p:ext uri="{BB962C8B-B14F-4D97-AF65-F5344CB8AC3E}">
        <p14:creationId xmlns:p14="http://schemas.microsoft.com/office/powerpoint/2010/main" val="296985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A1365AD-1216-49A9-AA89-63127C0BA35F}"/>
              </a:ext>
            </a:extLst>
          </p:cNvPr>
          <p:cNvSpPr>
            <a:spLocks noGrp="1"/>
          </p:cNvSpPr>
          <p:nvPr>
            <p:ph idx="1"/>
          </p:nvPr>
        </p:nvSpPr>
        <p:spPr>
          <a:xfrm>
            <a:off x="0" y="260648"/>
            <a:ext cx="8964488" cy="6336704"/>
          </a:xfrm>
        </p:spPr>
        <p:txBody>
          <a:bodyPr>
            <a:normAutofit fontScale="92500" lnSpcReduction="10000"/>
          </a:bodyPr>
          <a:lstStyle/>
          <a:p>
            <a:r>
              <a:rPr lang="sl-SI" dirty="0"/>
              <a:t>5</a:t>
            </a:r>
            <a:r>
              <a:rPr lang="sl-SI" b="1" dirty="0"/>
              <a:t>. Ugotoviš, da okoli tebe ne obstaja samo cerkvena glasba, ampak tudi posvetna? Čakaj, kaj že pomeni izraz posvetna glasba? </a:t>
            </a:r>
            <a:br>
              <a:rPr lang="sl-SI" dirty="0"/>
            </a:br>
            <a:br>
              <a:rPr lang="sl-SI" dirty="0"/>
            </a:br>
            <a:r>
              <a:rPr lang="sl-SI" dirty="0"/>
              <a:t>Posvetna glasba je glasba, ki je nasprotna cerkveni in je namenjena predvsem zabavi in petju ob vsakdanjih dejavnostih. </a:t>
            </a:r>
          </a:p>
          <a:p>
            <a:pPr marL="0" indent="0">
              <a:buNone/>
            </a:pPr>
            <a:r>
              <a:rPr lang="sl-SI" dirty="0"/>
              <a:t> </a:t>
            </a:r>
          </a:p>
          <a:p>
            <a:r>
              <a:rPr lang="sl-SI" b="1" dirty="0"/>
              <a:t>6. Prehajaš se po mestu in grajskem dvorišču kjer povsod vidiš glasbenike. Na kakšen način izvajajo glasbo, ob kakšnih priložnostih ter o čem prepevajo? </a:t>
            </a:r>
            <a:br>
              <a:rPr lang="sl-SI" b="1" dirty="0"/>
            </a:br>
            <a:br>
              <a:rPr lang="sl-SI" b="1" dirty="0"/>
            </a:br>
            <a:r>
              <a:rPr lang="sl-SI" dirty="0"/>
              <a:t>Glasbeniki pojejo in zraven igrajo različna glasbila. Izvajala se je na srednjeveških dvorih za kralje in mestnih trgih, predvsem za zabavo ali ob različnih obredjih, praznovanjih in sprejemih. Prepevajo o ljubeznih, pomembnih vojnih junakih in njihovih bitkah, o ljudskih mitih, … </a:t>
            </a:r>
            <a:br>
              <a:rPr lang="sl-SI" b="1" dirty="0"/>
            </a:br>
            <a:br>
              <a:rPr lang="sl-SI" b="1" dirty="0"/>
            </a:br>
            <a:endParaRPr lang="sl-SI" b="1" dirty="0"/>
          </a:p>
          <a:p>
            <a:endParaRPr lang="sl-SI" dirty="0"/>
          </a:p>
        </p:txBody>
      </p:sp>
      <p:pic>
        <p:nvPicPr>
          <p:cNvPr id="7" name="Slika 6">
            <a:extLst>
              <a:ext uri="{FF2B5EF4-FFF2-40B4-BE49-F238E27FC236}">
                <a16:creationId xmlns:a16="http://schemas.microsoft.com/office/drawing/2014/main" id="{DEE33279-2DD2-497E-BB78-4B1F696EF6D9}"/>
              </a:ext>
            </a:extLst>
          </p:cNvPr>
          <p:cNvPicPr>
            <a:picLocks noChangeAspect="1"/>
          </p:cNvPicPr>
          <p:nvPr/>
        </p:nvPicPr>
        <p:blipFill>
          <a:blip r:embed="rId2"/>
          <a:stretch>
            <a:fillRect/>
          </a:stretch>
        </p:blipFill>
        <p:spPr>
          <a:xfrm>
            <a:off x="7933090" y="5417840"/>
            <a:ext cx="1210910" cy="1440160"/>
          </a:xfrm>
          <a:prstGeom prst="rect">
            <a:avLst/>
          </a:prstGeom>
        </p:spPr>
      </p:pic>
    </p:spTree>
    <p:extLst>
      <p:ext uri="{BB962C8B-B14F-4D97-AF65-F5344CB8AC3E}">
        <p14:creationId xmlns:p14="http://schemas.microsoft.com/office/powerpoint/2010/main" val="342048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A63FFB9-FE78-473F-B6B7-DA3F66683ED0}"/>
              </a:ext>
            </a:extLst>
          </p:cNvPr>
          <p:cNvSpPr>
            <a:spLocks noGrp="1"/>
          </p:cNvSpPr>
          <p:nvPr>
            <p:ph idx="1"/>
          </p:nvPr>
        </p:nvSpPr>
        <p:spPr>
          <a:xfrm>
            <a:off x="107504" y="404664"/>
            <a:ext cx="9036496" cy="6336704"/>
          </a:xfrm>
        </p:spPr>
        <p:txBody>
          <a:bodyPr>
            <a:normAutofit/>
          </a:bodyPr>
          <a:lstStyle/>
          <a:p>
            <a:r>
              <a:rPr lang="sl-SI" b="1" dirty="0"/>
              <a:t>7. Kako so se potujoči pevci in vitezi, ki so se ukvarjali z glasbo imenovali v Franciji in kako v Nemčiji?</a:t>
            </a:r>
            <a:br>
              <a:rPr lang="sl-SI" dirty="0"/>
            </a:br>
            <a:endParaRPr lang="sl-SI" dirty="0"/>
          </a:p>
          <a:p>
            <a:r>
              <a:rPr lang="sl-SI" dirty="0"/>
              <a:t>V Franciji so se imenovali trubadurji, v Nemčiji pa </a:t>
            </a:r>
            <a:r>
              <a:rPr lang="sl-SI" dirty="0" err="1"/>
              <a:t>minezengerji</a:t>
            </a:r>
            <a:r>
              <a:rPr lang="sl-SI" dirty="0"/>
              <a:t>.  </a:t>
            </a:r>
          </a:p>
          <a:p>
            <a:r>
              <a:rPr lang="sl-SI" b="1" dirty="0"/>
              <a:t>8. Po svojem razmišljanju in mnenju obrazloži in opiši način življenja potujočih pevcev. </a:t>
            </a:r>
            <a:br>
              <a:rPr lang="sl-SI" b="1" dirty="0"/>
            </a:br>
            <a:br>
              <a:rPr lang="sl-SI" b="1" dirty="0"/>
            </a:br>
            <a:r>
              <a:rPr lang="sl-SI" dirty="0"/>
              <a:t>Navadno je šlo za skupino pevcev, pripovedovalcev, žonglerjev, … ki so hodili in mesta v mesto ter s petjem, pripovedovanjem in različnimi triki zabavali ljudi ter se tako tudi preživljali. </a:t>
            </a:r>
          </a:p>
          <a:p>
            <a:endParaRPr lang="sl-SI" dirty="0"/>
          </a:p>
          <a:p>
            <a:endParaRPr lang="sl-SI" dirty="0"/>
          </a:p>
        </p:txBody>
      </p:sp>
      <p:pic>
        <p:nvPicPr>
          <p:cNvPr id="5" name="Slika 4">
            <a:extLst>
              <a:ext uri="{FF2B5EF4-FFF2-40B4-BE49-F238E27FC236}">
                <a16:creationId xmlns:a16="http://schemas.microsoft.com/office/drawing/2014/main" id="{B1856665-3411-4BE7-8233-766F4B1111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38" b="97769" l="10000" r="90000"/>
                    </a14:imgEffect>
                  </a14:imgLayer>
                </a14:imgProps>
              </a:ext>
            </a:extLst>
          </a:blip>
          <a:stretch>
            <a:fillRect/>
          </a:stretch>
        </p:blipFill>
        <p:spPr>
          <a:xfrm>
            <a:off x="7452320" y="5008735"/>
            <a:ext cx="1479412" cy="1849265"/>
          </a:xfrm>
          <a:prstGeom prst="rect">
            <a:avLst/>
          </a:prstGeom>
        </p:spPr>
      </p:pic>
    </p:spTree>
    <p:extLst>
      <p:ext uri="{BB962C8B-B14F-4D97-AF65-F5344CB8AC3E}">
        <p14:creationId xmlns:p14="http://schemas.microsoft.com/office/powerpoint/2010/main" val="231813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0CAB7DA-02CA-44FA-9A85-5A30E48B34FB}"/>
              </a:ext>
            </a:extLst>
          </p:cNvPr>
          <p:cNvSpPr>
            <a:spLocks noGrp="1"/>
          </p:cNvSpPr>
          <p:nvPr>
            <p:ph idx="1"/>
          </p:nvPr>
        </p:nvSpPr>
        <p:spPr>
          <a:xfrm>
            <a:off x="27615" y="764704"/>
            <a:ext cx="9088770" cy="4533136"/>
          </a:xfrm>
        </p:spPr>
        <p:txBody>
          <a:bodyPr/>
          <a:lstStyle/>
          <a:p>
            <a:r>
              <a:rPr lang="sl-SI" b="1" dirty="0"/>
              <a:t>9. Kaj veš o glasbenem delu </a:t>
            </a:r>
            <a:r>
              <a:rPr lang="sl-SI" b="1" i="1" dirty="0" err="1"/>
              <a:t>Carmina</a:t>
            </a:r>
            <a:r>
              <a:rPr lang="sl-SI" b="1" i="1" dirty="0"/>
              <a:t> </a:t>
            </a:r>
            <a:r>
              <a:rPr lang="sl-SI" b="1" i="1" dirty="0" err="1"/>
              <a:t>Burana</a:t>
            </a:r>
            <a:r>
              <a:rPr lang="sl-SI" b="1" dirty="0"/>
              <a:t>, kdo je je uglasbil in iz kje je črpal idejo? Za kakšno izvajalsko zasedbo je napisana? </a:t>
            </a:r>
            <a:br>
              <a:rPr lang="sl-SI" dirty="0"/>
            </a:br>
            <a:br>
              <a:rPr lang="sl-SI" dirty="0"/>
            </a:br>
            <a:r>
              <a:rPr lang="sl-SI" dirty="0"/>
              <a:t>Je zbirka pesmi, ki je nastala v srednjem veku. Pesmi govorijo o ljubezni, vinu, zabavi in sreči. Tukaj je skladatelj Carl Orff našel idejo in uglasbil nekaj teh </a:t>
            </a:r>
            <a:r>
              <a:rPr lang="sl-SI" dirty="0" err="1"/>
              <a:t>pesmi.Izvaja</a:t>
            </a:r>
            <a:r>
              <a:rPr lang="sl-SI" dirty="0"/>
              <a:t> jih simfonični orkester ter zbor. </a:t>
            </a:r>
          </a:p>
        </p:txBody>
      </p:sp>
      <p:pic>
        <p:nvPicPr>
          <p:cNvPr id="7" name="Slika 6">
            <a:extLst>
              <a:ext uri="{FF2B5EF4-FFF2-40B4-BE49-F238E27FC236}">
                <a16:creationId xmlns:a16="http://schemas.microsoft.com/office/drawing/2014/main" id="{3F0DDA34-4465-4FD2-ACE4-3FD306B86401}"/>
              </a:ext>
            </a:extLst>
          </p:cNvPr>
          <p:cNvPicPr>
            <a:picLocks noChangeAspect="1"/>
          </p:cNvPicPr>
          <p:nvPr/>
        </p:nvPicPr>
        <p:blipFill>
          <a:blip r:embed="rId2"/>
          <a:stretch>
            <a:fillRect/>
          </a:stretch>
        </p:blipFill>
        <p:spPr>
          <a:xfrm>
            <a:off x="4669364" y="3813926"/>
            <a:ext cx="4459851" cy="2967828"/>
          </a:xfrm>
          <a:prstGeom prst="rect">
            <a:avLst/>
          </a:prstGeom>
        </p:spPr>
      </p:pic>
    </p:spTree>
    <p:extLst>
      <p:ext uri="{BB962C8B-B14F-4D97-AF65-F5344CB8AC3E}">
        <p14:creationId xmlns:p14="http://schemas.microsoft.com/office/powerpoint/2010/main" val="1646697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1347</TotalTime>
  <Words>1061</Words>
  <Application>Microsoft Office PowerPoint</Application>
  <PresentationFormat>Diaprojekcija na zaslonu (4:3)</PresentationFormat>
  <Paragraphs>45</Paragraphs>
  <Slides>17</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17</vt:i4>
      </vt:variant>
    </vt:vector>
  </HeadingPairs>
  <TitlesOfParts>
    <vt:vector size="23" baseType="lpstr">
      <vt:lpstr>Calibri</vt:lpstr>
      <vt:lpstr>Constantia</vt:lpstr>
      <vt:lpstr>Segoe UI Emoji</vt:lpstr>
      <vt:lpstr>Times New Roman</vt:lpstr>
      <vt:lpstr>Wingdings 2</vt:lpstr>
      <vt:lpstr>Potek</vt:lpstr>
      <vt:lpstr>SREDNJI VEK</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RENESANSA   </vt:lpstr>
      <vt:lpstr>PowerPointova predstavitev</vt:lpstr>
      <vt:lpstr>PowerPointova predstavitev</vt:lpstr>
      <vt:lpstr>PowerPointova predstavitev</vt:lpstr>
      <vt:lpstr>PREPOZNAJ. </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SREDNJI VEK</dc:title>
  <dc:creator>Uporabnik</dc:creator>
  <cp:lastModifiedBy>Uporabnik</cp:lastModifiedBy>
  <cp:revision>67</cp:revision>
  <dcterms:created xsi:type="dcterms:W3CDTF">2016-11-08T21:38:57Z</dcterms:created>
  <dcterms:modified xsi:type="dcterms:W3CDTF">2021-05-13T22:57:24Z</dcterms:modified>
</cp:coreProperties>
</file>