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9874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492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506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571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1492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597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396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811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907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524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152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92FF4-B5F7-415C-A7FC-01CE4BC1F439}" type="datetimeFigureOut">
              <a:rPr lang="sl-SI" smtClean="0"/>
              <a:t>28. 08. 2019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FE9A-A4D7-49A7-8747-D05AE2EFAD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646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PRAVILA OCENJEVANJA SŠTS ŠIŠKA</a:t>
            </a:r>
          </a:p>
          <a:p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(pripravila: mag. Staša Sever)</a:t>
            </a:r>
            <a:endParaRPr lang="sl-SI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721" y="764704"/>
            <a:ext cx="2219325" cy="2571750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402286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sz="32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KAKO BO V ŠOLSKEM LETU </a:t>
            </a:r>
            <a:r>
              <a:rPr lang="sl-SI" sz="32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2019/2020 </a:t>
            </a:r>
            <a:r>
              <a:rPr lang="sl-SI" sz="32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POTEKALO OCENJEVANJE?</a:t>
            </a:r>
            <a:endParaRPr lang="sl-SI" sz="3200" b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rgbClr val="FF9933"/>
              </a:buClr>
              <a:buFont typeface="Webdings" panose="05030102010509060703" pitchFamily="18" charset="2"/>
              <a:buChar char=""/>
            </a:pP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datumi testov bodo vpisani v dnevnik (</a:t>
            </a:r>
            <a:r>
              <a:rPr lang="sl-SI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eAsistenta</a:t>
            </a: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) v 14 dneh po začetku vsakega ocenjevalnega obdobja (Šolska pravila ocenjevanja, 6. člen)</a:t>
            </a:r>
          </a:p>
          <a:p>
            <a:pPr>
              <a:buClr>
                <a:srgbClr val="FF9933"/>
              </a:buClr>
              <a:buFont typeface="Webdings" panose="05030102010509060703" pitchFamily="18" charset="2"/>
              <a:buChar char=""/>
            </a:pPr>
            <a:r>
              <a:rPr lang="sl-SI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pridobil bom </a:t>
            </a:r>
            <a:r>
              <a:rPr lang="sl-SI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PISNE</a:t>
            </a:r>
            <a:r>
              <a:rPr lang="sl-SI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in </a:t>
            </a:r>
            <a:r>
              <a:rPr lang="sl-SI" b="1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USTNE</a:t>
            </a:r>
            <a:r>
              <a:rPr lang="sl-SI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ocene </a:t>
            </a: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(Šolska pravila ocenjevanja, 12. člen):</a:t>
            </a:r>
          </a:p>
          <a:p>
            <a:pPr lvl="1">
              <a:buClr>
                <a:srgbClr val="FF9933"/>
              </a:buClr>
              <a:buFont typeface="Webdings" panose="05030102010509060703" pitchFamily="18" charset="2"/>
              <a:buChar char="h"/>
            </a:pP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Ustno oceno pridobim takoj po zagovoru </a:t>
            </a:r>
          </a:p>
          <a:p>
            <a:pPr lvl="1">
              <a:buClr>
                <a:srgbClr val="FF9933"/>
              </a:buClr>
              <a:buFont typeface="Webdings" panose="05030102010509060703" pitchFamily="18" charset="2"/>
              <a:buChar char="h"/>
            </a:pP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Pisno oceno zvem, ko dobim test na vpogled (Šolska pravila ocenjevanja, 14. člen)</a:t>
            </a:r>
          </a:p>
          <a:p>
            <a:pPr>
              <a:buClr>
                <a:srgbClr val="FF9933"/>
              </a:buClr>
              <a:buFont typeface="Webdings" panose="05030102010509060703" pitchFamily="18" charset="2"/>
              <a:buChar char=""/>
            </a:pPr>
            <a:r>
              <a:rPr lang="sl-SI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pred testom bom vedno imel </a:t>
            </a:r>
            <a:r>
              <a:rPr lang="sl-SI" u="sng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PREVERJANJE</a:t>
            </a: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znanja (Šolska pravila ocenjevanja, 9. člen)</a:t>
            </a:r>
          </a:p>
        </p:txBody>
      </p:sp>
    </p:spTree>
    <p:extLst>
      <p:ext uri="{BB962C8B-B14F-4D97-AF65-F5344CB8AC3E}">
        <p14:creationId xmlns:p14="http://schemas.microsoft.com/office/powerpoint/2010/main" val="405027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688632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FFC000"/>
              </a:buClr>
              <a:buFont typeface="Webdings" panose="05030102010509060703" pitchFamily="18" charset="2"/>
              <a:buChar char="!"/>
            </a:pP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interesne dejavnosti </a:t>
            </a: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 se ne ocenijo z oceno, ampak morajo biti opravljene za dokončanje letnika </a:t>
            </a: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(Šolska pravila ocenjevanja, 7. člen)</a:t>
            </a:r>
            <a:endParaRPr lang="sl-SI" dirty="0" smtClean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>
              <a:buClr>
                <a:srgbClr val="FFC000"/>
              </a:buClr>
              <a:buFont typeface="Webdings" panose="05030102010509060703" pitchFamily="18" charset="2"/>
              <a:buChar char="!"/>
            </a:pPr>
            <a:r>
              <a:rPr lang="sl-SI" dirty="0" smtClean="0"/>
              <a:t> </a:t>
            </a: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letnik lahko ponavljam </a:t>
            </a:r>
            <a:r>
              <a:rPr lang="sl-SI" u="sng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enkrat v programu</a:t>
            </a: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(Šolska pravila ocenjevanja, 19. člen)</a:t>
            </a:r>
          </a:p>
          <a:p>
            <a:pPr>
              <a:buClr>
                <a:srgbClr val="FFC000"/>
              </a:buClr>
              <a:buFont typeface="Webdings" panose="05030102010509060703" pitchFamily="18" charset="2"/>
              <a:buChar char="!"/>
            </a:pPr>
            <a:r>
              <a:rPr lang="sl-SI" dirty="0">
                <a:solidFill>
                  <a:srgbClr val="FF0000"/>
                </a:solidFill>
                <a:latin typeface="Comic Sans MS" panose="030F0702030302020204" pitchFamily="66" charset="0"/>
              </a:rPr>
              <a:t>č</a:t>
            </a: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 sem na koncu leta pri predmetu </a:t>
            </a:r>
            <a:r>
              <a:rPr lang="sl-SI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NEOCENJEN:</a:t>
            </a:r>
          </a:p>
          <a:p>
            <a:pPr lvl="1">
              <a:buClr>
                <a:srgbClr val="FFC000"/>
              </a:buClr>
              <a:buFont typeface="Webdings" panose="05030102010509060703" pitchFamily="18" charset="2"/>
              <a:buChar char="h"/>
            </a:pP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opravljam </a:t>
            </a:r>
            <a:r>
              <a:rPr lang="sl-SI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DOPOLNILNI IZPIT </a:t>
            </a:r>
            <a:r>
              <a:rPr lang="sl-SI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 moram ga opraviti pred popravnimi izpiti </a:t>
            </a:r>
            <a:r>
              <a:rPr lang="sl-SI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(Šolska pravila ocenjevanja, 34. člen) </a:t>
            </a:r>
          </a:p>
          <a:p>
            <a:pPr>
              <a:buClr>
                <a:srgbClr val="FFC000"/>
              </a:buClr>
              <a:buFont typeface="Webdings" panose="05030102010509060703" pitchFamily="18" charset="2"/>
              <a:buChar char="!"/>
            </a:pP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če imam na koncu leta </a:t>
            </a:r>
            <a:r>
              <a:rPr lang="sl-SI" u="sng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NAJVEČ 3 NEGATIVNE OCENE:</a:t>
            </a:r>
          </a:p>
          <a:p>
            <a:pPr lvl="1">
              <a:buClr>
                <a:srgbClr val="FFC000"/>
              </a:buClr>
              <a:buFont typeface="Webdings" panose="05030102010509060703" pitchFamily="18" charset="2"/>
              <a:buChar char="h"/>
            </a:pPr>
            <a:r>
              <a:rPr lang="sl-SI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opravljam POPRAVNE IZPITE </a:t>
            </a: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(Šolska pravila ocenjevanja, 35. člen) </a:t>
            </a: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 Kako?</a:t>
            </a:r>
          </a:p>
          <a:p>
            <a:pPr lvl="2">
              <a:buClr>
                <a:srgbClr val="FFC000"/>
              </a:buClr>
              <a:buFont typeface="Webdings" panose="05030102010509060703" pitchFamily="18" charset="2"/>
              <a:buChar char="h"/>
            </a:pPr>
            <a:r>
              <a:rPr lang="sl-SI" b="1" dirty="0" smtClean="0">
                <a:solidFill>
                  <a:srgbClr val="FFFF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Največ 2 izpita na rok</a:t>
            </a:r>
          </a:p>
          <a:p>
            <a:pPr lvl="2">
              <a:buClr>
                <a:srgbClr val="FFC000"/>
              </a:buClr>
              <a:buFont typeface="Webdings" panose="05030102010509060703" pitchFamily="18" charset="2"/>
              <a:buChar char="h"/>
            </a:pPr>
            <a:r>
              <a:rPr lang="sl-SI" b="1" dirty="0" smtClean="0">
                <a:solidFill>
                  <a:srgbClr val="FFFF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Največ 1 izpit na dan </a:t>
            </a:r>
            <a:r>
              <a:rPr lang="sl-SI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(Šolska pravila ocenjevanja, 37. člen)</a:t>
            </a:r>
            <a:endParaRPr lang="sl-SI" b="1" dirty="0" smtClean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79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TESTI V ŠOLSKEM LETU </a:t>
            </a:r>
            <a:r>
              <a:rPr lang="sl-SI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2019/2020</a:t>
            </a:r>
            <a:endParaRPr lang="sl-SI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chemeClr val="bg1"/>
              </a:buClr>
              <a:buFont typeface="Webdings" panose="05030102010509060703" pitchFamily="18" charset="2"/>
              <a:buChar char=""/>
            </a:pPr>
            <a:r>
              <a:rPr lang="sl-SI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Koliko testov lahko pišem? </a:t>
            </a:r>
            <a:r>
              <a:rPr lang="sl-SI" sz="2800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(Šolska pravila ocenjevanja, 45. člen)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"/>
            </a:pPr>
            <a:r>
              <a:rPr lang="sl-SI" dirty="0">
                <a:solidFill>
                  <a:srgbClr val="FF00FF"/>
                </a:solidFill>
                <a:latin typeface="Comic Sans MS" panose="030F0702030302020204" pitchFamily="66" charset="0"/>
              </a:rPr>
              <a:t> </a:t>
            </a:r>
            <a:r>
              <a:rPr lang="sl-SI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največ 3 testi na TEDEN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"/>
            </a:pPr>
            <a:r>
              <a:rPr lang="sl-SI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 največ 1 test na DAN </a:t>
            </a:r>
          </a:p>
          <a:p>
            <a:pPr>
              <a:buClr>
                <a:schemeClr val="bg1"/>
              </a:buClr>
              <a:buFont typeface="Webdings" panose="05030102010509060703" pitchFamily="18" charset="2"/>
              <a:buChar char=""/>
            </a:pPr>
            <a:r>
              <a:rPr lang="sl-SI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Ko so testi ocenjeni: </a:t>
            </a:r>
            <a:r>
              <a:rPr lang="sl-SI" sz="28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(Šolska pravila ocenjevanja, 44. člen)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"/>
            </a:pPr>
            <a:r>
              <a:rPr lang="sl-SI" sz="2400" dirty="0">
                <a:solidFill>
                  <a:srgbClr val="00FFFF"/>
                </a:solidFill>
                <a:latin typeface="Comic Sans MS" panose="030F0702030302020204" pitchFamily="66" charset="0"/>
              </a:rPr>
              <a:t> 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test dobim </a:t>
            </a:r>
            <a:r>
              <a:rPr lang="sl-SI" sz="2400" u="sng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na vpogled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 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</a:t>
            </a:r>
            <a:r>
              <a:rPr lang="sl-SI" sz="2400" dirty="0" smtClean="0">
                <a:solidFill>
                  <a:srgbClr val="FF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pri pouku test analiziramo, povemo najpogostejše napake in napišemo popravo  profesor teste pobere nazaj in jih zadrži 5 delovnih dni:</a:t>
            </a:r>
          </a:p>
          <a:p>
            <a:pPr marL="914400" lvl="2" indent="0">
              <a:buClr>
                <a:schemeClr val="bg1"/>
              </a:buClr>
              <a:buNone/>
            </a:pPr>
            <a:r>
              <a:rPr lang="sl-SI" sz="2000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 po 5 delovnih dneh po vpisu ocene v redovalnico profesor vrne teste (v primeru ugovora se test vrne dijaku najkasneje v 30 dneh po vpisu ocene v redovalnico)</a:t>
            </a:r>
          </a:p>
          <a:p>
            <a:pPr marL="914400" lvl="2" indent="0">
              <a:buClr>
                <a:schemeClr val="bg1"/>
              </a:buClr>
              <a:buNone/>
            </a:pPr>
            <a:r>
              <a:rPr lang="sl-SI" sz="2000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 v teh 5 dneh imajo moji starši tudi možnost </a:t>
            </a:r>
            <a:r>
              <a:rPr lang="sl-SI" sz="2000" b="1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PISNO </a:t>
            </a:r>
            <a:r>
              <a:rPr lang="sl-SI" sz="2000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zahtevati </a:t>
            </a:r>
            <a:r>
              <a:rPr lang="sl-SI" sz="2000" u="sng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vpogled</a:t>
            </a:r>
            <a:r>
              <a:rPr lang="sl-SI" sz="2000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v fotokopijo izdelka (če sem polnoleten, imam to možnost sam!)</a:t>
            </a:r>
            <a:endParaRPr lang="sl-SI" sz="2000" u="sng" dirty="0" smtClean="0">
              <a:solidFill>
                <a:srgbClr val="00FF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313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 </a:t>
            </a:r>
            <a:r>
              <a:rPr lang="sl-SI" u="sng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NAPOVEDOVANJE</a:t>
            </a:r>
            <a:r>
              <a:rPr lang="sl-SI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 ocenjevanja znanja: </a:t>
            </a:r>
            <a:r>
              <a:rPr lang="sl-SI" sz="2800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(Šolska pravila ocenjevanja, 45. člen)</a:t>
            </a:r>
            <a:endParaRPr lang="sl-SI" dirty="0" smtClean="0">
              <a:solidFill>
                <a:srgbClr val="FF00FF"/>
              </a:solidFill>
              <a:latin typeface="Comic Sans MS" panose="030F0702030302020204" pitchFamily="66" charset="0"/>
            </a:endParaRP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dirty="0">
                <a:solidFill>
                  <a:srgbClr val="FF00FF"/>
                </a:solidFill>
                <a:latin typeface="Comic Sans MS" panose="030F0702030302020204" pitchFamily="66" charset="0"/>
              </a:rPr>
              <a:t> </a:t>
            </a:r>
            <a:r>
              <a:rPr lang="sl-SI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na začetku ocenjevalnega obdobja učitelj napove roke za </a:t>
            </a:r>
            <a:r>
              <a:rPr lang="sl-SI" u="sng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pisanje pisnih izdelkov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dirty="0">
                <a:solidFill>
                  <a:srgbClr val="FF00FF"/>
                </a:solidFill>
                <a:latin typeface="Comic Sans MS" panose="030F0702030302020204" pitchFamily="66" charset="0"/>
              </a:rPr>
              <a:t> </a:t>
            </a:r>
            <a:r>
              <a:rPr lang="sl-SI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če učitelj napove </a:t>
            </a:r>
            <a:r>
              <a:rPr lang="sl-SI" u="sng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ustno ocenjevanje</a:t>
            </a:r>
            <a:r>
              <a:rPr lang="sl-SI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, pa na svoj določeni datum manjkam ali se opravičim, me lahko učitelj vpraša tudi NENAPOVEDANO!!!</a:t>
            </a:r>
          </a:p>
          <a:p>
            <a:pPr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dirty="0">
                <a:solidFill>
                  <a:srgbClr val="FF00FF"/>
                </a:solidFill>
                <a:latin typeface="Comic Sans MS" panose="030F0702030302020204" pitchFamily="66" charset="0"/>
              </a:rPr>
              <a:t> </a:t>
            </a:r>
            <a:r>
              <a:rPr lang="sl-SI" u="sng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ŠTEVILO OCENJEVANJ: </a:t>
            </a:r>
            <a:r>
              <a:rPr lang="sl-SI" sz="28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(Šolska pravila ocenjevanja, 45. člen)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sz="2400" dirty="0">
                <a:solidFill>
                  <a:srgbClr val="00FFFF"/>
                </a:solidFill>
                <a:latin typeface="Comic Sans MS" panose="030F0702030302020204" pitchFamily="66" charset="0"/>
              </a:rPr>
              <a:t> 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3 pisna ocenjevanja na teden, 1 pisno ocenjevanje na dan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sz="2400" dirty="0">
                <a:solidFill>
                  <a:srgbClr val="00FFFF"/>
                </a:solidFill>
                <a:latin typeface="Comic Sans MS" panose="030F0702030302020204" pitchFamily="66" charset="0"/>
              </a:rPr>
              <a:t> 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če se ocenjuje posamezne dijake ALI če je kdo ponovno ocenjen 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 pravilo „3 na teden, 1 na dan“ NE VELJA !!!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sz="2400" dirty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14 dni pred konferenco se ne piše več testov !!! (razen če dijaki tako želijo ali če ravnateljica določi drugače)</a:t>
            </a:r>
            <a:endParaRPr lang="sl-SI" sz="2400" dirty="0" smtClean="0">
              <a:solidFill>
                <a:srgbClr val="00FFFF"/>
              </a:solidFill>
              <a:latin typeface="Comic Sans MS" panose="030F0702030302020204" pitchFamily="66" charset="0"/>
            </a:endParaRPr>
          </a:p>
          <a:p>
            <a:pPr>
              <a:buClr>
                <a:schemeClr val="bg1"/>
              </a:buClr>
              <a:buFont typeface="Webdings" panose="05030102010509060703" pitchFamily="18" charset="2"/>
              <a:buChar char="&quot;"/>
            </a:pPr>
            <a:endParaRPr lang="sl-SI" dirty="0">
              <a:solidFill>
                <a:srgbClr val="00FF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38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dirty="0" smtClean="0"/>
              <a:t> </a:t>
            </a:r>
            <a:r>
              <a:rPr lang="sl-SI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NEGATIVNE OCENE: </a:t>
            </a:r>
            <a:r>
              <a:rPr lang="sl-SI" sz="2800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(Šolska pravila ocenjevanja, 46. člen)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sz="2400" dirty="0">
                <a:solidFill>
                  <a:srgbClr val="FF00FF"/>
                </a:solidFill>
                <a:latin typeface="Comic Sans MS" panose="030F0702030302020204" pitchFamily="66" charset="0"/>
              </a:rPr>
              <a:t> </a:t>
            </a:r>
            <a:r>
              <a:rPr lang="sl-SI" sz="2400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če TRETJINA ali več dijakov piše negativno </a:t>
            </a:r>
            <a:r>
              <a:rPr lang="sl-SI" sz="2400" dirty="0" smtClean="0">
                <a:solidFill>
                  <a:srgbClr val="FF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 se ocenjevanj enkrat ponovi  </a:t>
            </a:r>
            <a:r>
              <a:rPr lang="sl-SI" sz="2400" b="1" dirty="0" smtClean="0">
                <a:solidFill>
                  <a:srgbClr val="FF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VPIŠETA SE OBE OCENI !!!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sz="2400" b="1" dirty="0">
                <a:solidFill>
                  <a:srgbClr val="FF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r>
              <a:rPr lang="sl-SI" sz="2400" dirty="0" smtClean="0">
                <a:solidFill>
                  <a:srgbClr val="FF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ponavljanje = izven rednih ur pouka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sz="2400" dirty="0">
                <a:solidFill>
                  <a:srgbClr val="FF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r>
              <a:rPr lang="sl-SI" sz="2400" dirty="0" smtClean="0">
                <a:solidFill>
                  <a:srgbClr val="FF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če dijak piše popravljanje na lastno željo  test vsebuje soglasje dijaka, ki ga s svojim podpisom potrdi</a:t>
            </a:r>
          </a:p>
          <a:p>
            <a:pPr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dirty="0">
                <a:solidFill>
                  <a:srgbClr val="FF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r>
              <a:rPr lang="sl-SI" b="1" u="sng" dirty="0" smtClean="0">
                <a:solidFill>
                  <a:srgbClr val="00FF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KRŠITVE PRAVIL PRI TESTIH IN DRUGIH OBLIKAH PRIDOBIVANJA OCEN: </a:t>
            </a:r>
            <a:r>
              <a:rPr lang="sl-SI" sz="28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(Šolska pravila ocenjevanja, 53. člen)</a:t>
            </a:r>
          </a:p>
          <a:p>
            <a:pPr lvl="1">
              <a:buClr>
                <a:schemeClr val="bg1"/>
              </a:buClr>
              <a:buFont typeface="Webdings" panose="05030102010509060703" pitchFamily="18" charset="2"/>
              <a:buChar char="&quot;"/>
            </a:pPr>
            <a:r>
              <a:rPr lang="sl-SI" sz="2400" dirty="0">
                <a:solidFill>
                  <a:srgbClr val="00FFFF"/>
                </a:solidFill>
                <a:latin typeface="Comic Sans MS" panose="030F0702030302020204" pitchFamily="66" charset="0"/>
              </a:rPr>
              <a:t> 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sledi </a:t>
            </a:r>
            <a:r>
              <a:rPr lang="sl-SI" sz="2400" u="sng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negativna ocena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 in predlog učitelja za uvedbo </a:t>
            </a:r>
            <a:r>
              <a:rPr lang="sl-SI" sz="2400" u="sng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vzgojnega ukrepa</a:t>
            </a:r>
            <a:r>
              <a:rPr lang="sl-SI" sz="2400" dirty="0" smtClean="0">
                <a:solidFill>
                  <a:srgbClr val="00FFFF"/>
                </a:solidFill>
                <a:latin typeface="Comic Sans MS" panose="030F0702030302020204" pitchFamily="66" charset="0"/>
              </a:rPr>
              <a:t> !!!</a:t>
            </a:r>
          </a:p>
          <a:p>
            <a:pPr marL="0" indent="0">
              <a:buClr>
                <a:schemeClr val="bg1"/>
              </a:buClr>
              <a:buNone/>
            </a:pPr>
            <a:endParaRPr lang="sl-SI" dirty="0" smtClean="0">
              <a:solidFill>
                <a:srgbClr val="00FFFF"/>
              </a:solidFill>
              <a:latin typeface="Comic Sans MS" panose="030F0702030302020204" pitchFamily="66" charset="0"/>
            </a:endParaRPr>
          </a:p>
          <a:p>
            <a:pPr>
              <a:buClr>
                <a:schemeClr val="bg1"/>
              </a:buClr>
              <a:buFont typeface="Webdings" panose="05030102010509060703" pitchFamily="18" charset="2"/>
              <a:buChar char="&quot;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4015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565</Words>
  <Application>Microsoft Office PowerPoint</Application>
  <PresentationFormat>Diaprojekcija na zaslonu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Officeova tema</vt:lpstr>
      <vt:lpstr>PowerPointova predstavitev</vt:lpstr>
      <vt:lpstr>KAKO BO V ŠOLSKEM LETU 2019/2020 POTEKALO OCENJEVANJE?</vt:lpstr>
      <vt:lpstr>PowerPointova predstavitev</vt:lpstr>
      <vt:lpstr>TESTI V ŠOLSKEM LETU 2019/2020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Sever Staša</dc:creator>
  <cp:lastModifiedBy>Sever Staša</cp:lastModifiedBy>
  <cp:revision>10</cp:revision>
  <dcterms:created xsi:type="dcterms:W3CDTF">2018-09-02T16:26:00Z</dcterms:created>
  <dcterms:modified xsi:type="dcterms:W3CDTF">2019-08-28T17:51:38Z</dcterms:modified>
</cp:coreProperties>
</file>