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rez sloga, brez mrež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tski slog 1 – poudarek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C4B1156A-380E-4F78-BDF5-A606A8083BF9}" styleName="Srednji slog 4 – poudarek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Srednji slog 4 – poudarek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174"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sl-SI"/>
              <a:t>Kliknite, če želite urediti slog naslova matrice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3F5737F1-1740-4E50-B36B-6B2A4C012A1E}" type="datetimeFigureOut">
              <a:rPr lang="sl-SI" smtClean="0"/>
              <a:t>18. 11. 2020</a:t>
            </a:fld>
            <a:endParaRPr lang="sl-SI"/>
          </a:p>
        </p:txBody>
      </p:sp>
      <p:sp>
        <p:nvSpPr>
          <p:cNvPr id="5" name="Footer Placeholder 4"/>
          <p:cNvSpPr>
            <a:spLocks noGrp="1"/>
          </p:cNvSpPr>
          <p:nvPr>
            <p:ph type="ftr" sz="quarter" idx="11"/>
          </p:nvPr>
        </p:nvSpPr>
        <p:spPr>
          <a:xfrm>
            <a:off x="2416500" y="329307"/>
            <a:ext cx="4973915" cy="309201"/>
          </a:xfrm>
        </p:spPr>
        <p:txBody>
          <a:bodyPr/>
          <a:lstStyle/>
          <a:p>
            <a:endParaRPr lang="sl-SI"/>
          </a:p>
        </p:txBody>
      </p:sp>
      <p:sp>
        <p:nvSpPr>
          <p:cNvPr id="6" name="Slide Number Placeholder 5"/>
          <p:cNvSpPr>
            <a:spLocks noGrp="1"/>
          </p:cNvSpPr>
          <p:nvPr>
            <p:ph type="sldNum" sz="quarter" idx="12"/>
          </p:nvPr>
        </p:nvSpPr>
        <p:spPr>
          <a:xfrm>
            <a:off x="1437664" y="798973"/>
            <a:ext cx="811019" cy="503578"/>
          </a:xfrm>
        </p:spPr>
        <p:txBody>
          <a:bodyPr/>
          <a:lstStyle/>
          <a:p>
            <a:fld id="{8DB1511A-F4D7-4619-8ABD-B7BD4DC0602E}" type="slidenum">
              <a:rPr lang="sl-SI" smtClean="0"/>
              <a:t>‹#›</a:t>
            </a:fld>
            <a:endParaRPr lang="sl-SI"/>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2351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3F5737F1-1740-4E50-B36B-6B2A4C012A1E}" type="datetimeFigureOut">
              <a:rPr lang="sl-SI" smtClean="0"/>
              <a:t>18. 11. 2020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DB1511A-F4D7-4619-8ABD-B7BD4DC0602E}" type="slidenum">
              <a:rPr lang="sl-SI" smtClean="0"/>
              <a:t>‹#›</a:t>
            </a:fld>
            <a:endParaRPr lang="sl-SI"/>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53157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3F5737F1-1740-4E50-B36B-6B2A4C012A1E}" type="datetimeFigureOut">
              <a:rPr lang="sl-SI" smtClean="0"/>
              <a:t>18. 11. 2020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DB1511A-F4D7-4619-8ABD-B7BD4DC0602E}" type="slidenum">
              <a:rPr lang="sl-SI" smtClean="0"/>
              <a:t>‹#›</a:t>
            </a:fld>
            <a:endParaRPr lang="sl-SI"/>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4066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ncho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3F5737F1-1740-4E50-B36B-6B2A4C012A1E}" type="datetimeFigureOut">
              <a:rPr lang="sl-SI" smtClean="0"/>
              <a:t>18. 11. 2020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DB1511A-F4D7-4619-8ABD-B7BD4DC0602E}" type="slidenum">
              <a:rPr lang="sl-SI" smtClean="0"/>
              <a:t>‹#›</a:t>
            </a:fld>
            <a:endParaRPr lang="sl-SI"/>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983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sl-SI"/>
              <a:t>Kliknite, če želite urediti slog naslova matrice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3F5737F1-1740-4E50-B36B-6B2A4C012A1E}" type="datetimeFigureOut">
              <a:rPr lang="sl-SI" smtClean="0"/>
              <a:t>18. 11. 2020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DB1511A-F4D7-4619-8ABD-B7BD4DC0602E}" type="slidenum">
              <a:rPr lang="sl-SI" smtClean="0"/>
              <a:t>‹#›</a:t>
            </a:fld>
            <a:endParaRPr lang="sl-SI"/>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6287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3F5737F1-1740-4E50-B36B-6B2A4C012A1E}" type="datetimeFigureOut">
              <a:rPr lang="sl-SI" smtClean="0"/>
              <a:t>18. 11. 2020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8DB1511A-F4D7-4619-8ABD-B7BD4DC0602E}" type="slidenum">
              <a:rPr lang="sl-SI" smtClean="0"/>
              <a:t>‹#›</a:t>
            </a:fld>
            <a:endParaRPr lang="sl-SI"/>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18883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1447191" y="2824269"/>
            <a:ext cx="4645152" cy="2644457"/>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Content Placeholder 5"/>
          <p:cNvSpPr>
            <a:spLocks noGrp="1"/>
          </p:cNvSpPr>
          <p:nvPr>
            <p:ph sz="quarter" idx="4"/>
          </p:nvPr>
        </p:nvSpPr>
        <p:spPr>
          <a:xfrm>
            <a:off x="6412362" y="2821491"/>
            <a:ext cx="4645152" cy="2637371"/>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3F5737F1-1740-4E50-B36B-6B2A4C012A1E}" type="datetimeFigureOut">
              <a:rPr lang="sl-SI" smtClean="0"/>
              <a:t>18. 11. 2020</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8DB1511A-F4D7-4619-8ABD-B7BD4DC0602E}" type="slidenum">
              <a:rPr lang="sl-SI" smtClean="0"/>
              <a:t>‹#›</a:t>
            </a:fld>
            <a:endParaRPr lang="sl-SI"/>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9559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3F5737F1-1740-4E50-B36B-6B2A4C012A1E}" type="datetimeFigureOut">
              <a:rPr lang="sl-SI" smtClean="0"/>
              <a:t>18. 11. 2020</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8DB1511A-F4D7-4619-8ABD-B7BD4DC0602E}" type="slidenum">
              <a:rPr lang="sl-SI" smtClean="0"/>
              <a:t>‹#›</a:t>
            </a:fld>
            <a:endParaRPr lang="sl-SI"/>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0134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5737F1-1740-4E50-B36B-6B2A4C012A1E}" type="datetimeFigureOut">
              <a:rPr lang="sl-SI" smtClean="0"/>
              <a:t>18. 11. 2020</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8DB1511A-F4D7-4619-8ABD-B7BD4DC0602E}" type="slidenum">
              <a:rPr lang="sl-SI" smtClean="0"/>
              <a:t>‹#›</a:t>
            </a:fld>
            <a:endParaRPr lang="sl-SI"/>
          </a:p>
        </p:txBody>
      </p:sp>
    </p:spTree>
    <p:extLst>
      <p:ext uri="{BB962C8B-B14F-4D97-AF65-F5344CB8AC3E}">
        <p14:creationId xmlns:p14="http://schemas.microsoft.com/office/powerpoint/2010/main" val="3030453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sl-SI"/>
              <a:t>Kliknite, če želite urediti slog naslova matrice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3F5737F1-1740-4E50-B36B-6B2A4C012A1E}" type="datetimeFigureOut">
              <a:rPr lang="sl-SI" smtClean="0"/>
              <a:t>18. 11. 2020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8DB1511A-F4D7-4619-8ABD-B7BD4DC0602E}" type="slidenum">
              <a:rPr lang="sl-SI" smtClean="0"/>
              <a:t>‹#›</a:t>
            </a:fld>
            <a:endParaRPr lang="sl-SI"/>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9748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F5737F1-1740-4E50-B36B-6B2A4C012A1E}" type="datetimeFigureOut">
              <a:rPr lang="sl-SI" smtClean="0"/>
              <a:t>18. 11. 2020</a:t>
            </a:fld>
            <a:endParaRPr lang="sl-SI"/>
          </a:p>
        </p:txBody>
      </p:sp>
      <p:sp>
        <p:nvSpPr>
          <p:cNvPr id="6" name="Footer Placeholder 5"/>
          <p:cNvSpPr>
            <a:spLocks noGrp="1"/>
          </p:cNvSpPr>
          <p:nvPr>
            <p:ph type="ftr" sz="quarter" idx="11"/>
          </p:nvPr>
        </p:nvSpPr>
        <p:spPr>
          <a:xfrm>
            <a:off x="1447382" y="318640"/>
            <a:ext cx="5541004" cy="320931"/>
          </a:xfrm>
        </p:spPr>
        <p:txBody>
          <a:bodyPr/>
          <a:lstStyle/>
          <a:p>
            <a:endParaRPr lang="sl-SI"/>
          </a:p>
        </p:txBody>
      </p:sp>
      <p:sp>
        <p:nvSpPr>
          <p:cNvPr id="7" name="Slide Number Placeholder 6"/>
          <p:cNvSpPr>
            <a:spLocks noGrp="1"/>
          </p:cNvSpPr>
          <p:nvPr>
            <p:ph type="sldNum" sz="quarter" idx="12"/>
          </p:nvPr>
        </p:nvSpPr>
        <p:spPr/>
        <p:txBody>
          <a:bodyPr/>
          <a:lstStyle/>
          <a:p>
            <a:fld id="{8DB1511A-F4D7-4619-8ABD-B7BD4DC0602E}" type="slidenum">
              <a:rPr lang="sl-SI" smtClean="0"/>
              <a:t>‹#›</a:t>
            </a:fld>
            <a:endParaRPr lang="sl-SI"/>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167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F5737F1-1740-4E50-B36B-6B2A4C012A1E}" type="datetimeFigureOut">
              <a:rPr lang="sl-SI" smtClean="0"/>
              <a:t>18. 11. 2020</a:t>
            </a:fld>
            <a:endParaRPr lang="sl-SI"/>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DB1511A-F4D7-4619-8ABD-B7BD4DC0602E}" type="slidenum">
              <a:rPr lang="sl-SI" smtClean="0"/>
              <a:t>‹#›</a:t>
            </a:fld>
            <a:endParaRPr lang="sl-SI"/>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36031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youtube.com/watch?v=TUXRko6gDr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2D3980F3-A306-40AF-A90C-B2552C06234E}"/>
              </a:ext>
            </a:extLst>
          </p:cNvPr>
          <p:cNvSpPr>
            <a:spLocks noGrp="1"/>
          </p:cNvSpPr>
          <p:nvPr>
            <p:ph type="ctrTitle"/>
          </p:nvPr>
        </p:nvSpPr>
        <p:spPr/>
        <p:txBody>
          <a:bodyPr/>
          <a:lstStyle/>
          <a:p>
            <a:r>
              <a:rPr lang="sl-SI" dirty="0"/>
              <a:t>ŠPORT </a:t>
            </a:r>
            <a:br>
              <a:rPr lang="sl-SI" dirty="0"/>
            </a:br>
            <a:endParaRPr lang="sl-SI" sz="2800" dirty="0"/>
          </a:p>
        </p:txBody>
      </p:sp>
      <p:sp>
        <p:nvSpPr>
          <p:cNvPr id="3" name="Podnaslov 2">
            <a:extLst>
              <a:ext uri="{FF2B5EF4-FFF2-40B4-BE49-F238E27FC236}">
                <a16:creationId xmlns="" xmlns:a16="http://schemas.microsoft.com/office/drawing/2014/main" id="{DFEB9974-F0A0-4943-A71D-106D3B338FF4}"/>
              </a:ext>
            </a:extLst>
          </p:cNvPr>
          <p:cNvSpPr>
            <a:spLocks noGrp="1"/>
          </p:cNvSpPr>
          <p:nvPr>
            <p:ph type="subTitle" idx="1"/>
          </p:nvPr>
        </p:nvSpPr>
        <p:spPr>
          <a:xfrm>
            <a:off x="1524000" y="3602037"/>
            <a:ext cx="9740348" cy="2133599"/>
          </a:xfrm>
        </p:spPr>
        <p:txBody>
          <a:bodyPr>
            <a:normAutofit fontScale="55000" lnSpcReduction="20000"/>
          </a:bodyPr>
          <a:lstStyle/>
          <a:p>
            <a:r>
              <a:rPr lang="sl-SI" sz="9600" b="1" dirty="0"/>
              <a:t>IGRE na prostem </a:t>
            </a:r>
          </a:p>
          <a:p>
            <a:r>
              <a:rPr lang="sl-SI" sz="9600" b="1" dirty="0"/>
              <a:t>NEKOČ IN DANES</a:t>
            </a:r>
          </a:p>
        </p:txBody>
      </p:sp>
      <p:pic>
        <p:nvPicPr>
          <p:cNvPr id="1026" name="Picture 2" descr="Victorian Croquet- maybe a texture on the bottom that could mimic the lines of the mallet- still sophisticated but a bit fun">
            <a:extLst>
              <a:ext uri="{FF2B5EF4-FFF2-40B4-BE49-F238E27FC236}">
                <a16:creationId xmlns="" xmlns:a16="http://schemas.microsoft.com/office/drawing/2014/main" id="{81BC4DD3-8B10-46CC-BF34-B358B89BC574}"/>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rot="21217324">
            <a:off x="8969774" y="2440788"/>
            <a:ext cx="2448381" cy="326450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rstomet: igra, ki ponuja veliko veselja | Občina Log - Dragomer ...">
            <a:extLst>
              <a:ext uri="{FF2B5EF4-FFF2-40B4-BE49-F238E27FC236}">
                <a16:creationId xmlns="" xmlns:a16="http://schemas.microsoft.com/office/drawing/2014/main" id="{7924CD01-1371-4465-B697-BB2AC57FEB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22029" y="397359"/>
            <a:ext cx="3587923" cy="238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0701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E8E1FAC9-1E03-4C91-BD15-922F60243FF0}"/>
              </a:ext>
            </a:extLst>
          </p:cNvPr>
          <p:cNvSpPr>
            <a:spLocks noGrp="1"/>
          </p:cNvSpPr>
          <p:nvPr>
            <p:ph type="ctrTitle"/>
          </p:nvPr>
        </p:nvSpPr>
        <p:spPr>
          <a:xfrm>
            <a:off x="424069" y="463826"/>
            <a:ext cx="11343861" cy="1768751"/>
          </a:xfrm>
        </p:spPr>
        <p:txBody>
          <a:bodyPr>
            <a:normAutofit fontScale="90000"/>
          </a:bodyPr>
          <a:lstStyle/>
          <a:p>
            <a:pPr algn="just"/>
            <a:r>
              <a:rPr lang="sl-SI" sz="3200" dirty="0"/>
              <a:t>Ta teden bodo ure športa povezane s </a:t>
            </a:r>
            <a:r>
              <a:rPr lang="sl-SI" sz="3200" b="1" dirty="0"/>
              <a:t>preteklostjo. </a:t>
            </a:r>
            <a:r>
              <a:rPr lang="sl-SI" sz="3200" dirty="0"/>
              <a:t/>
            </a:r>
            <a:br>
              <a:rPr lang="sl-SI" sz="3200" dirty="0"/>
            </a:br>
            <a:r>
              <a:rPr lang="sl-SI" sz="3200" dirty="0"/>
              <a:t>Aktivni boste skozi igre vaših staršev, babic in dedkov, morda prababic in pradedkov. </a:t>
            </a:r>
          </a:p>
        </p:txBody>
      </p:sp>
      <p:pic>
        <p:nvPicPr>
          <p:cNvPr id="5" name="Slika 4">
            <a:extLst>
              <a:ext uri="{FF2B5EF4-FFF2-40B4-BE49-F238E27FC236}">
                <a16:creationId xmlns="" xmlns:a16="http://schemas.microsoft.com/office/drawing/2014/main" id="{27787FDD-9848-40E9-970A-E4570F8A7DAB}"/>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993499" y="3107220"/>
            <a:ext cx="3512240" cy="3512240"/>
          </a:xfrm>
          <a:prstGeom prst="rect">
            <a:avLst/>
          </a:prstGeom>
        </p:spPr>
      </p:pic>
      <p:pic>
        <p:nvPicPr>
          <p:cNvPr id="2050" name="Picture 2" descr="Victorian Era Toys and Games – Michael Youngkin">
            <a:extLst>
              <a:ext uri="{FF2B5EF4-FFF2-40B4-BE49-F238E27FC236}">
                <a16:creationId xmlns="" xmlns:a16="http://schemas.microsoft.com/office/drawing/2014/main" id="{715A57F6-E088-40DD-94FE-951E45708D7C}"/>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795547" y="2602673"/>
            <a:ext cx="2562225" cy="379150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0961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5CF86BFC-0649-498F-A0E5-89879BC4FB5B}"/>
              </a:ext>
            </a:extLst>
          </p:cNvPr>
          <p:cNvSpPr>
            <a:spLocks noGrp="1"/>
          </p:cNvSpPr>
          <p:nvPr>
            <p:ph type="title"/>
          </p:nvPr>
        </p:nvSpPr>
        <p:spPr>
          <a:xfrm>
            <a:off x="126978" y="1998842"/>
            <a:ext cx="6472605" cy="3797544"/>
          </a:xfrm>
        </p:spPr>
        <p:txBody>
          <a:bodyPr>
            <a:noAutofit/>
          </a:bodyPr>
          <a:lstStyle/>
          <a:p>
            <a:r>
              <a:rPr lang="sl-SI" sz="2400" dirty="0"/>
              <a:t>Naše babice in dedki so imeli veliko obveznosti doma. Njihovo otroštvo je bilo povezano s hišnimi, domačimi, tudi  kmečkimi opravili. </a:t>
            </a:r>
            <a:br>
              <a:rPr lang="sl-SI" sz="2400" dirty="0"/>
            </a:br>
            <a:r>
              <a:rPr lang="sl-SI" sz="2400" dirty="0"/>
              <a:t>Vendarle pa so bili vseeno otroci in so se radi igrali, tako kot se radi igrate vi. Ker so imeli manj prostega časa, so velikokrat čas za igro izkoristili kar med delom. Igrače ali športne rekvizite pa so si naredili sami. </a:t>
            </a:r>
          </a:p>
        </p:txBody>
      </p:sp>
      <p:pic>
        <p:nvPicPr>
          <p:cNvPr id="3074" name="Picture 2" descr="Skipping Rope - Wood Handles With Red Detail">
            <a:extLst>
              <a:ext uri="{FF2B5EF4-FFF2-40B4-BE49-F238E27FC236}">
                <a16:creationId xmlns="" xmlns:a16="http://schemas.microsoft.com/office/drawing/2014/main" id="{F2E07A51-5FA0-49CA-B961-02CCE14D1FB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991946" y="3176200"/>
            <a:ext cx="3937438" cy="262018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076" name="Picture 4" descr="Čas je za igro babica…">
            <a:extLst>
              <a:ext uri="{FF2B5EF4-FFF2-40B4-BE49-F238E27FC236}">
                <a16:creationId xmlns="" xmlns:a16="http://schemas.microsoft.com/office/drawing/2014/main" id="{759A0545-670F-4497-85BE-932E71CBA1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1436" y="270271"/>
            <a:ext cx="3830564" cy="259580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7" name="Slika 6">
            <a:extLst>
              <a:ext uri="{FF2B5EF4-FFF2-40B4-BE49-F238E27FC236}">
                <a16:creationId xmlns="" xmlns:a16="http://schemas.microsoft.com/office/drawing/2014/main" id="{CB74BFBE-17FE-472D-9B5B-858100C75697}"/>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a:ext>
            </a:extLst>
          </a:blip>
          <a:stretch>
            <a:fillRect/>
          </a:stretch>
        </p:blipFill>
        <p:spPr>
          <a:xfrm>
            <a:off x="5585035" y="-361950"/>
            <a:ext cx="3790950" cy="3790950"/>
          </a:xfrm>
          <a:prstGeom prst="rect">
            <a:avLst/>
          </a:prstGeom>
        </p:spPr>
      </p:pic>
    </p:spTree>
    <p:extLst>
      <p:ext uri="{BB962C8B-B14F-4D97-AF65-F5344CB8AC3E}">
        <p14:creationId xmlns:p14="http://schemas.microsoft.com/office/powerpoint/2010/main" val="4255812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211A15D8-1805-4354-B0B4-A2574A32F8AA}"/>
              </a:ext>
            </a:extLst>
          </p:cNvPr>
          <p:cNvSpPr>
            <a:spLocks noGrp="1"/>
          </p:cNvSpPr>
          <p:nvPr>
            <p:ph type="title"/>
          </p:nvPr>
        </p:nvSpPr>
        <p:spPr/>
        <p:txBody>
          <a:bodyPr/>
          <a:lstStyle/>
          <a:p>
            <a:r>
              <a:rPr lang="sl-SI" dirty="0"/>
              <a:t>Največkrat so peli ljudske pesmi, </a:t>
            </a:r>
            <a:br>
              <a:rPr lang="sl-SI" dirty="0"/>
            </a:br>
            <a:r>
              <a:rPr lang="sl-SI" dirty="0"/>
              <a:t>ob petju so tudi zaplesali. </a:t>
            </a:r>
          </a:p>
        </p:txBody>
      </p:sp>
      <p:sp>
        <p:nvSpPr>
          <p:cNvPr id="3" name="Označba mesta vsebine 2">
            <a:extLst>
              <a:ext uri="{FF2B5EF4-FFF2-40B4-BE49-F238E27FC236}">
                <a16:creationId xmlns="" xmlns:a16="http://schemas.microsoft.com/office/drawing/2014/main" id="{CDCC8DB5-DFE2-47AB-8931-98F6FD239564}"/>
              </a:ext>
            </a:extLst>
          </p:cNvPr>
          <p:cNvSpPr>
            <a:spLocks noGrp="1"/>
          </p:cNvSpPr>
          <p:nvPr>
            <p:ph idx="1"/>
          </p:nvPr>
        </p:nvSpPr>
        <p:spPr/>
        <p:txBody>
          <a:bodyPr/>
          <a:lstStyle/>
          <a:p>
            <a:pPr marL="0" indent="0">
              <a:buNone/>
            </a:pPr>
            <a:r>
              <a:rPr lang="sl-SI" b="1" dirty="0">
                <a:solidFill>
                  <a:srgbClr val="FF0000"/>
                </a:solidFill>
              </a:rPr>
              <a:t>1. </a:t>
            </a:r>
            <a:r>
              <a:rPr lang="sl-SI" sz="1800" b="1" cap="all" dirty="0" err="1">
                <a:solidFill>
                  <a:srgbClr val="FF0000"/>
                </a:solidFill>
              </a:rPr>
              <a:t>deJAVNOST</a:t>
            </a:r>
            <a:r>
              <a:rPr lang="sl-SI" sz="1800" b="1" cap="all" dirty="0">
                <a:solidFill>
                  <a:srgbClr val="FF0000"/>
                </a:solidFill>
              </a:rPr>
              <a:t>: </a:t>
            </a:r>
            <a:r>
              <a:rPr lang="sl-SI" b="1" dirty="0">
                <a:solidFill>
                  <a:srgbClr val="FF0000"/>
                </a:solidFill>
              </a:rPr>
              <a:t>: </a:t>
            </a:r>
          </a:p>
          <a:p>
            <a:pPr marL="0" indent="0">
              <a:buNone/>
            </a:pPr>
            <a:r>
              <a:rPr lang="sl-SI" dirty="0"/>
              <a:t>Če </a:t>
            </a:r>
            <a:r>
              <a:rPr lang="sl-SI" dirty="0" smtClean="0"/>
              <a:t>še ne poznaš pesmi </a:t>
            </a:r>
            <a:r>
              <a:rPr lang="sl-SI" b="1" dirty="0" smtClean="0"/>
              <a:t>Zajček </a:t>
            </a:r>
            <a:r>
              <a:rPr lang="sl-SI" b="1" dirty="0" err="1"/>
              <a:t>al</a:t>
            </a:r>
            <a:r>
              <a:rPr lang="sl-SI" b="1" dirty="0"/>
              <a:t>‘ se ne bojiš</a:t>
            </a:r>
            <a:r>
              <a:rPr lang="sl-SI" dirty="0"/>
              <a:t>, </a:t>
            </a:r>
            <a:r>
              <a:rPr lang="sl-SI" dirty="0" smtClean="0"/>
              <a:t>imaš </a:t>
            </a:r>
            <a:r>
              <a:rPr lang="sl-SI" dirty="0"/>
              <a:t>ta teden </a:t>
            </a:r>
            <a:r>
              <a:rPr lang="sl-SI" dirty="0" smtClean="0"/>
              <a:t>čas</a:t>
            </a:r>
            <a:r>
              <a:rPr lang="sl-SI" dirty="0"/>
              <a:t> </a:t>
            </a:r>
            <a:r>
              <a:rPr lang="sl-SI" dirty="0" smtClean="0"/>
              <a:t>za to. Na spodnjem posnetku jo poslušaj in zapleši. </a:t>
            </a:r>
            <a:r>
              <a:rPr lang="sl-SI" dirty="0" smtClean="0">
                <a:sym typeface="Wingdings" panose="05000000000000000000" pitchFamily="2" charset="2"/>
              </a:rPr>
              <a:t></a:t>
            </a:r>
          </a:p>
          <a:p>
            <a:pPr marL="0" indent="0">
              <a:buNone/>
            </a:pPr>
            <a:r>
              <a:rPr lang="sl-SI" dirty="0">
                <a:sym typeface="Wingdings" panose="05000000000000000000" pitchFamily="2" charset="2"/>
                <a:hlinkClick r:id="rId2"/>
              </a:rPr>
              <a:t>https://</a:t>
            </a:r>
            <a:r>
              <a:rPr lang="sl-SI" dirty="0" smtClean="0">
                <a:sym typeface="Wingdings" panose="05000000000000000000" pitchFamily="2" charset="2"/>
                <a:hlinkClick r:id="rId2"/>
              </a:rPr>
              <a:t>www.youtube.com/watch?v=TUXRko6gDrs</a:t>
            </a:r>
            <a:endParaRPr lang="sl-SI" dirty="0" smtClean="0">
              <a:sym typeface="Wingdings" panose="05000000000000000000" pitchFamily="2" charset="2"/>
            </a:endParaRPr>
          </a:p>
          <a:p>
            <a:pPr marL="0" indent="0">
              <a:buNone/>
            </a:pPr>
            <a:r>
              <a:rPr lang="sl-SI" dirty="0" smtClean="0">
                <a:sym typeface="Wingdings" panose="05000000000000000000" pitchFamily="2" charset="2"/>
              </a:rPr>
              <a:t/>
            </a:r>
            <a:br>
              <a:rPr lang="sl-SI" dirty="0" smtClean="0">
                <a:sym typeface="Wingdings" panose="05000000000000000000" pitchFamily="2" charset="2"/>
              </a:rPr>
            </a:br>
            <a:endParaRPr lang="sl-SI" dirty="0"/>
          </a:p>
        </p:txBody>
      </p:sp>
      <p:pic>
        <p:nvPicPr>
          <p:cNvPr id="4098" name="Picture 2" descr="UNIVERZA V NOVI GORICI FAKULTETA ZA PODIPLOMSKI ŠTUDIJ ŠTAJERIŠ NA ...">
            <a:extLst>
              <a:ext uri="{FF2B5EF4-FFF2-40B4-BE49-F238E27FC236}">
                <a16:creationId xmlns="" xmlns:a16="http://schemas.microsoft.com/office/drawing/2014/main" id="{866A8435-24C7-47B2-A054-803C4E6C84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7075" y="3051048"/>
            <a:ext cx="3663813" cy="273376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3373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BD454B6B-D9A6-4CD5-ACB4-199106E092DA}"/>
              </a:ext>
            </a:extLst>
          </p:cNvPr>
          <p:cNvSpPr>
            <a:spLocks noGrp="1"/>
          </p:cNvSpPr>
          <p:nvPr>
            <p:ph type="title"/>
          </p:nvPr>
        </p:nvSpPr>
        <p:spPr>
          <a:xfrm>
            <a:off x="838200" y="365125"/>
            <a:ext cx="10515600" cy="1569692"/>
          </a:xfrm>
        </p:spPr>
        <p:txBody>
          <a:bodyPr>
            <a:normAutofit/>
          </a:bodyPr>
          <a:lstStyle/>
          <a:p>
            <a:r>
              <a:rPr lang="sl-SI" dirty="0"/>
              <a:t>Ena izmed priljubljenih iger je bila tudi </a:t>
            </a:r>
            <a:r>
              <a:rPr lang="sl-SI" dirty="0" err="1"/>
              <a:t>Ristanc</a:t>
            </a:r>
            <a:r>
              <a:rPr lang="sl-SI" dirty="0"/>
              <a:t>. Tudi ta igra se je, tako kot ljudski ples, ohranila vse do danes. </a:t>
            </a:r>
          </a:p>
        </p:txBody>
      </p:sp>
      <p:pic>
        <p:nvPicPr>
          <p:cNvPr id="5122" name="Picture 2" descr="Špelinice: Ristanc">
            <a:extLst>
              <a:ext uri="{FF2B5EF4-FFF2-40B4-BE49-F238E27FC236}">
                <a16:creationId xmlns="" xmlns:a16="http://schemas.microsoft.com/office/drawing/2014/main" id="{91A2FD75-A4B2-4F20-AE44-83F0985BD24F}"/>
              </a:ext>
            </a:extLst>
          </p:cNvPr>
          <p:cNvPicPr>
            <a:picLocks noGrp="1" noChangeAspect="1" noChangeArrowheads="1"/>
          </p:cNvPicPr>
          <p:nvPr>
            <p:ph idx="1"/>
          </p:nvPr>
        </p:nvPicPr>
        <p:blipFill rotWithShape="1">
          <a:blip r:embed="rId2" cstate="email">
            <a:extLst>
              <a:ext uri="{28A0092B-C50C-407E-A947-70E740481C1C}">
                <a14:useLocalDpi xmlns:a14="http://schemas.microsoft.com/office/drawing/2010/main"/>
              </a:ext>
            </a:extLst>
          </a:blip>
          <a:srcRect/>
          <a:stretch/>
        </p:blipFill>
        <p:spPr bwMode="auto">
          <a:xfrm>
            <a:off x="3986005" y="2035207"/>
            <a:ext cx="2705100" cy="3089206"/>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Igre na prostem, ki smo se jih včasih igrali">
            <a:extLst>
              <a:ext uri="{FF2B5EF4-FFF2-40B4-BE49-F238E27FC236}">
                <a16:creationId xmlns="" xmlns:a16="http://schemas.microsoft.com/office/drawing/2014/main" id="{348D5AA2-01FB-4011-888D-5CCC53F6D879}"/>
              </a:ext>
            </a:extLst>
          </p:cNvPr>
          <p:cNvPicPr>
            <a:picLocks noChangeAspect="1" noChangeArrowheads="1"/>
          </p:cNvPicPr>
          <p:nvPr/>
        </p:nvPicPr>
        <p:blipFill>
          <a:blip r:embed="rId3">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614155" y="2003561"/>
            <a:ext cx="2917964" cy="3275828"/>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Viviana's Childhood Treasures: Ristanc! Igrajmo se kar doma">
            <a:extLst>
              <a:ext uri="{FF2B5EF4-FFF2-40B4-BE49-F238E27FC236}">
                <a16:creationId xmlns="" xmlns:a16="http://schemas.microsoft.com/office/drawing/2014/main" id="{85A7D3F8-2E18-48D4-874A-2FFF43E80748}"/>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979340" y="2267669"/>
            <a:ext cx="4894608" cy="2570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5601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 xmlns:a16="http://schemas.microsoft.com/office/drawing/2014/main" id="{92395E9B-6A67-49F9-9362-D3D5F649A0B9}"/>
              </a:ext>
            </a:extLst>
          </p:cNvPr>
          <p:cNvSpPr>
            <a:spLocks noGrp="1"/>
          </p:cNvSpPr>
          <p:nvPr>
            <p:ph idx="1"/>
          </p:nvPr>
        </p:nvSpPr>
        <p:spPr>
          <a:xfrm>
            <a:off x="695325" y="1123951"/>
            <a:ext cx="8943975" cy="3895724"/>
          </a:xfrm>
        </p:spPr>
        <p:txBody>
          <a:bodyPr>
            <a:normAutofit fontScale="77500" lnSpcReduction="20000"/>
          </a:bodyPr>
          <a:lstStyle/>
          <a:p>
            <a:pPr marL="0" indent="0">
              <a:buNone/>
            </a:pPr>
            <a:r>
              <a:rPr lang="sl-SI" sz="2500" b="1" cap="all" dirty="0">
                <a:solidFill>
                  <a:srgbClr val="FF0000"/>
                </a:solidFill>
                <a:ea typeface="+mj-ea"/>
                <a:cs typeface="+mj-cs"/>
              </a:rPr>
              <a:t>2.  </a:t>
            </a:r>
            <a:r>
              <a:rPr lang="sl-SI" sz="2500" b="1" cap="all" dirty="0" err="1">
                <a:solidFill>
                  <a:srgbClr val="FF0000"/>
                </a:solidFill>
                <a:ea typeface="+mj-ea"/>
                <a:cs typeface="+mj-cs"/>
              </a:rPr>
              <a:t>deJAVNOST</a:t>
            </a:r>
            <a:r>
              <a:rPr lang="sl-SI" sz="2500" b="1" cap="all" dirty="0">
                <a:solidFill>
                  <a:srgbClr val="FF0000"/>
                </a:solidFill>
                <a:ea typeface="+mj-ea"/>
                <a:cs typeface="+mj-cs"/>
              </a:rPr>
              <a:t>: </a:t>
            </a:r>
            <a:br>
              <a:rPr lang="sl-SI" sz="2500" b="1" cap="all" dirty="0">
                <a:solidFill>
                  <a:srgbClr val="FF0000"/>
                </a:solidFill>
                <a:ea typeface="+mj-ea"/>
                <a:cs typeface="+mj-cs"/>
              </a:rPr>
            </a:br>
            <a:r>
              <a:rPr lang="sl-SI" sz="2600" cap="all" dirty="0">
                <a:solidFill>
                  <a:prstClr val="black"/>
                </a:solidFill>
              </a:rPr>
              <a:t>Pripravil  boš svoj </a:t>
            </a:r>
            <a:r>
              <a:rPr lang="sl-SI" sz="2600" cap="all" dirty="0" err="1">
                <a:solidFill>
                  <a:prstClr val="black"/>
                </a:solidFill>
              </a:rPr>
              <a:t>Ristanc</a:t>
            </a:r>
            <a:r>
              <a:rPr lang="sl-SI" sz="2600" cap="all" dirty="0">
                <a:solidFill>
                  <a:prstClr val="black"/>
                </a:solidFill>
              </a:rPr>
              <a:t>.</a:t>
            </a:r>
            <a:endParaRPr lang="sl-SI" sz="2600" b="1" cap="all" dirty="0">
              <a:solidFill>
                <a:srgbClr val="FF0000"/>
              </a:solidFill>
              <a:ea typeface="+mj-ea"/>
              <a:cs typeface="+mj-cs"/>
            </a:endParaRPr>
          </a:p>
          <a:p>
            <a:pPr marL="0" indent="0">
              <a:buNone/>
            </a:pPr>
            <a:r>
              <a:rPr lang="sl-SI" sz="2600" cap="all" dirty="0" smtClean="0">
                <a:solidFill>
                  <a:prstClr val="black"/>
                </a:solidFill>
                <a:ea typeface="+mj-ea"/>
                <a:cs typeface="+mj-cs"/>
              </a:rPr>
              <a:t>Lahko </a:t>
            </a:r>
            <a:r>
              <a:rPr lang="sl-SI" sz="2600" cap="all" dirty="0">
                <a:solidFill>
                  <a:prstClr val="black"/>
                </a:solidFill>
                <a:ea typeface="+mj-ea"/>
                <a:cs typeface="+mj-cs"/>
              </a:rPr>
              <a:t>ga narišeš s kredo, lahko ga narediš z vejami, s kamenjem. </a:t>
            </a:r>
            <a:br>
              <a:rPr lang="sl-SI" sz="2600" cap="all" dirty="0">
                <a:solidFill>
                  <a:prstClr val="black"/>
                </a:solidFill>
                <a:ea typeface="+mj-ea"/>
                <a:cs typeface="+mj-cs"/>
              </a:rPr>
            </a:br>
            <a:r>
              <a:rPr lang="sl-SI" sz="2600" cap="all" dirty="0">
                <a:solidFill>
                  <a:prstClr val="black"/>
                </a:solidFill>
                <a:ea typeface="+mj-ea"/>
                <a:cs typeface="+mj-cs"/>
              </a:rPr>
              <a:t>Če nimaš možnosti biti zunaj, ga lahko narediš v </a:t>
            </a:r>
            <a:r>
              <a:rPr lang="sl-SI" sz="2600" cap="all" dirty="0" smtClean="0">
                <a:solidFill>
                  <a:prstClr val="black"/>
                </a:solidFill>
                <a:ea typeface="+mj-ea"/>
                <a:cs typeface="+mj-cs"/>
              </a:rPr>
              <a:t>stanovanju.</a:t>
            </a:r>
            <a:r>
              <a:rPr lang="sl-SI" sz="2600" cap="all" dirty="0">
                <a:solidFill>
                  <a:prstClr val="black"/>
                </a:solidFill>
                <a:ea typeface="+mj-ea"/>
                <a:cs typeface="+mj-cs"/>
              </a:rPr>
              <a:t/>
            </a:r>
            <a:br>
              <a:rPr lang="sl-SI" sz="2600" cap="all" dirty="0">
                <a:solidFill>
                  <a:prstClr val="black"/>
                </a:solidFill>
                <a:ea typeface="+mj-ea"/>
                <a:cs typeface="+mj-cs"/>
              </a:rPr>
            </a:br>
            <a:r>
              <a:rPr lang="sl-SI" sz="2600" cap="all" dirty="0">
                <a:solidFill>
                  <a:prstClr val="black"/>
                </a:solidFill>
                <a:ea typeface="+mj-ea"/>
                <a:cs typeface="+mj-cs"/>
              </a:rPr>
              <a:t>Tvoja igra bo imela malo drugačna pravila. Namreč naredil ga boš tako, da boš namesto številk pisal črke. (Črke si lahko izmisliš Sam, na naslednji strani imaš samo primer).</a:t>
            </a:r>
            <a:br>
              <a:rPr lang="sl-SI" sz="2600" cap="all" dirty="0">
                <a:solidFill>
                  <a:prstClr val="black"/>
                </a:solidFill>
                <a:ea typeface="+mj-ea"/>
                <a:cs typeface="+mj-cs"/>
              </a:rPr>
            </a:br>
            <a:r>
              <a:rPr lang="sl-SI" sz="2600" cap="all" dirty="0">
                <a:solidFill>
                  <a:prstClr val="black"/>
                </a:solidFill>
                <a:ea typeface="+mj-ea"/>
                <a:cs typeface="+mj-cs"/>
              </a:rPr>
              <a:t>Pomembno pa je, da na tisto črko, kjer je kamen, vsakič, ko skočiš poveš določeno stvar, ki si jo izbereš med spodnjimi(seveda si lahko izmisliš tudi svoje)</a:t>
            </a:r>
            <a:br>
              <a:rPr lang="sl-SI" sz="2600" cap="all" dirty="0">
                <a:solidFill>
                  <a:prstClr val="black"/>
                </a:solidFill>
                <a:ea typeface="+mj-ea"/>
                <a:cs typeface="+mj-cs"/>
              </a:rPr>
            </a:br>
            <a:r>
              <a:rPr lang="sl-SI" sz="2600" cap="all" dirty="0" smtClean="0">
                <a:solidFill>
                  <a:prstClr val="black"/>
                </a:solidFill>
                <a:ea typeface="+mj-ea"/>
                <a:cs typeface="+mj-cs"/>
              </a:rPr>
              <a:t>ŽIVAL      MESTO</a:t>
            </a:r>
            <a:r>
              <a:rPr lang="sl-SI" sz="2600" cap="all" dirty="0" smtClean="0">
                <a:solidFill>
                  <a:prstClr val="black"/>
                </a:solidFill>
                <a:ea typeface="+mj-ea"/>
                <a:cs typeface="+mj-cs"/>
              </a:rPr>
              <a:t>     </a:t>
            </a:r>
            <a:r>
              <a:rPr lang="sl-SI" sz="2600" cap="all" dirty="0" smtClean="0">
                <a:solidFill>
                  <a:prstClr val="black"/>
                </a:solidFill>
                <a:ea typeface="+mj-ea"/>
                <a:cs typeface="+mj-cs"/>
              </a:rPr>
              <a:t>IME</a:t>
            </a:r>
            <a:r>
              <a:rPr lang="sl-SI" sz="2600" cap="all" dirty="0" smtClean="0">
                <a:solidFill>
                  <a:prstClr val="black"/>
                </a:solidFill>
                <a:ea typeface="+mj-ea"/>
                <a:cs typeface="+mj-cs"/>
              </a:rPr>
              <a:t>      </a:t>
            </a:r>
            <a:r>
              <a:rPr lang="sl-SI" sz="2600" cap="all" dirty="0" smtClean="0">
                <a:solidFill>
                  <a:prstClr val="black"/>
                </a:solidFill>
                <a:ea typeface="+mj-ea"/>
                <a:cs typeface="+mj-cs"/>
              </a:rPr>
              <a:t>PREDMET</a:t>
            </a:r>
            <a:r>
              <a:rPr lang="sl-SI" sz="2600" cap="all" dirty="0">
                <a:solidFill>
                  <a:prstClr val="black"/>
                </a:solidFill>
                <a:ea typeface="+mj-ea"/>
                <a:cs typeface="+mj-cs"/>
              </a:rPr>
              <a:t> </a:t>
            </a:r>
            <a:r>
              <a:rPr lang="sl-SI" sz="2600" cap="all" dirty="0" smtClean="0">
                <a:solidFill>
                  <a:prstClr val="black"/>
                </a:solidFill>
                <a:ea typeface="+mj-ea"/>
                <a:cs typeface="+mj-cs"/>
              </a:rPr>
              <a:t>    </a:t>
            </a:r>
            <a:r>
              <a:rPr lang="sl-SI" sz="2600" cap="all" dirty="0" smtClean="0">
                <a:solidFill>
                  <a:prstClr val="black"/>
                </a:solidFill>
                <a:ea typeface="+mj-ea"/>
                <a:cs typeface="+mj-cs"/>
              </a:rPr>
              <a:t>DRŽAVA</a:t>
            </a:r>
            <a:r>
              <a:rPr lang="sl-SI" sz="2600" cap="all" dirty="0">
                <a:solidFill>
                  <a:prstClr val="black"/>
                </a:solidFill>
                <a:ea typeface="+mj-ea"/>
                <a:cs typeface="+mj-cs"/>
              </a:rPr>
              <a:t> </a:t>
            </a:r>
            <a:r>
              <a:rPr lang="sl-SI" sz="2600" cap="all" dirty="0" smtClean="0">
                <a:solidFill>
                  <a:prstClr val="black"/>
                </a:solidFill>
                <a:ea typeface="+mj-ea"/>
                <a:cs typeface="+mj-cs"/>
              </a:rPr>
              <a:t>   </a:t>
            </a:r>
            <a:r>
              <a:rPr lang="sl-SI" sz="2600" cap="all" dirty="0" smtClean="0">
                <a:solidFill>
                  <a:prstClr val="black"/>
                </a:solidFill>
                <a:ea typeface="+mj-ea"/>
                <a:cs typeface="+mj-cs"/>
              </a:rPr>
              <a:t>ŠPORTNA </a:t>
            </a:r>
            <a:r>
              <a:rPr lang="sl-SI" sz="2600" cap="all" dirty="0">
                <a:solidFill>
                  <a:prstClr val="black"/>
                </a:solidFill>
                <a:ea typeface="+mj-ea"/>
                <a:cs typeface="+mj-cs"/>
              </a:rPr>
              <a:t>DISCIPLINA</a:t>
            </a:r>
            <a:endParaRPr lang="sl-SI" sz="2600" dirty="0"/>
          </a:p>
        </p:txBody>
      </p:sp>
      <p:pic>
        <p:nvPicPr>
          <p:cNvPr id="6146" name="Picture 2" descr="DELO NA DOMU (2. a)">
            <a:extLst>
              <a:ext uri="{FF2B5EF4-FFF2-40B4-BE49-F238E27FC236}">
                <a16:creationId xmlns="" xmlns:a16="http://schemas.microsoft.com/office/drawing/2014/main" id="{02E78C6A-88DB-4D28-9159-B3052BA1E482}"/>
              </a:ext>
            </a:extLst>
          </p:cNvPr>
          <p:cNvPicPr>
            <a:picLocks noChangeAspect="1" noChangeArrowheads="1"/>
          </p:cNvPicPr>
          <p:nvPr/>
        </p:nvPicPr>
        <p:blipFill>
          <a:blip r:embed="rId2">
            <a:clrChange>
              <a:clrFrom>
                <a:srgbClr val="5D5C58"/>
              </a:clrFrom>
              <a:clrTo>
                <a:srgbClr val="5D5C58">
                  <a:alpha val="0"/>
                </a:srgbClr>
              </a:clrTo>
            </a:clrChange>
            <a:extLst>
              <a:ext uri="{BEBA8EAE-BF5A-486C-A8C5-ECC9F3942E4B}">
                <a14:imgProps xmlns:a14="http://schemas.microsoft.com/office/drawing/2010/main">
                  <a14:imgLayer r:embed="rId3">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rot="16200000">
            <a:off x="8868801" y="1967534"/>
            <a:ext cx="3571066" cy="21899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3436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AEE2E79A-99F4-4F20-9D67-7DF8320A00D1}"/>
              </a:ext>
            </a:extLst>
          </p:cNvPr>
          <p:cNvSpPr>
            <a:spLocks noGrp="1"/>
          </p:cNvSpPr>
          <p:nvPr>
            <p:ph type="title"/>
          </p:nvPr>
        </p:nvSpPr>
        <p:spPr>
          <a:xfrm>
            <a:off x="255105" y="1200713"/>
            <a:ext cx="4641573" cy="1645185"/>
          </a:xfrm>
        </p:spPr>
        <p:txBody>
          <a:bodyPr>
            <a:normAutofit/>
          </a:bodyPr>
          <a:lstStyle/>
          <a:p>
            <a:r>
              <a:rPr lang="sl-SI" sz="2800" b="1" dirty="0">
                <a:solidFill>
                  <a:srgbClr val="FF0000"/>
                </a:solidFill>
              </a:rPr>
              <a:t/>
            </a:r>
            <a:br>
              <a:rPr lang="sl-SI" sz="2800" b="1" dirty="0">
                <a:solidFill>
                  <a:srgbClr val="FF0000"/>
                </a:solidFill>
              </a:rPr>
            </a:br>
            <a:endParaRPr lang="sl-SI" sz="2800" b="1" dirty="0"/>
          </a:p>
        </p:txBody>
      </p:sp>
      <p:sp>
        <p:nvSpPr>
          <p:cNvPr id="6" name="Pravokotnik 5">
            <a:extLst>
              <a:ext uri="{FF2B5EF4-FFF2-40B4-BE49-F238E27FC236}">
                <a16:creationId xmlns="" xmlns:a16="http://schemas.microsoft.com/office/drawing/2014/main" id="{1066B4F5-2717-47FF-A632-C8921596997E}"/>
              </a:ext>
            </a:extLst>
          </p:cNvPr>
          <p:cNvSpPr/>
          <p:nvPr/>
        </p:nvSpPr>
        <p:spPr>
          <a:xfrm>
            <a:off x="9876182" y="4578636"/>
            <a:ext cx="914400" cy="7288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200" b="1" dirty="0">
                <a:solidFill>
                  <a:schemeClr val="bg2">
                    <a:lumMod val="10000"/>
                  </a:schemeClr>
                </a:solidFill>
              </a:rPr>
              <a:t>L</a:t>
            </a:r>
          </a:p>
        </p:txBody>
      </p:sp>
      <p:sp>
        <p:nvSpPr>
          <p:cNvPr id="7" name="Pravokotnik 6">
            <a:extLst>
              <a:ext uri="{FF2B5EF4-FFF2-40B4-BE49-F238E27FC236}">
                <a16:creationId xmlns="" xmlns:a16="http://schemas.microsoft.com/office/drawing/2014/main" id="{268445C0-0E89-4260-A7DE-EE28FBFBCE51}"/>
              </a:ext>
            </a:extLst>
          </p:cNvPr>
          <p:cNvSpPr/>
          <p:nvPr/>
        </p:nvSpPr>
        <p:spPr>
          <a:xfrm>
            <a:off x="9876182" y="2073963"/>
            <a:ext cx="914400" cy="7288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200" b="1" dirty="0">
                <a:solidFill>
                  <a:schemeClr val="bg2">
                    <a:lumMod val="10000"/>
                  </a:schemeClr>
                </a:solidFill>
              </a:rPr>
              <a:t>T</a:t>
            </a:r>
          </a:p>
        </p:txBody>
      </p:sp>
      <p:sp>
        <p:nvSpPr>
          <p:cNvPr id="8" name="Pravokotnik 7">
            <a:extLst>
              <a:ext uri="{FF2B5EF4-FFF2-40B4-BE49-F238E27FC236}">
                <a16:creationId xmlns="" xmlns:a16="http://schemas.microsoft.com/office/drawing/2014/main" id="{82514DB6-35F5-4477-B836-7948CA671F2F}"/>
              </a:ext>
            </a:extLst>
          </p:cNvPr>
          <p:cNvSpPr/>
          <p:nvPr/>
        </p:nvSpPr>
        <p:spPr>
          <a:xfrm>
            <a:off x="10333382" y="2875718"/>
            <a:ext cx="914400" cy="7288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200" b="1" dirty="0">
                <a:solidFill>
                  <a:schemeClr val="bg2">
                    <a:lumMod val="10000"/>
                  </a:schemeClr>
                </a:solidFill>
              </a:rPr>
              <a:t>S</a:t>
            </a:r>
          </a:p>
        </p:txBody>
      </p:sp>
      <p:sp>
        <p:nvSpPr>
          <p:cNvPr id="9" name="Pravokotnik 8">
            <a:extLst>
              <a:ext uri="{FF2B5EF4-FFF2-40B4-BE49-F238E27FC236}">
                <a16:creationId xmlns="" xmlns:a16="http://schemas.microsoft.com/office/drawing/2014/main" id="{DFA28045-2262-4472-A6A6-700417CA2281}"/>
              </a:ext>
            </a:extLst>
          </p:cNvPr>
          <p:cNvSpPr/>
          <p:nvPr/>
        </p:nvSpPr>
        <p:spPr>
          <a:xfrm>
            <a:off x="9385851" y="2865779"/>
            <a:ext cx="914400" cy="7288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200" b="1" dirty="0">
                <a:solidFill>
                  <a:schemeClr val="bg2">
                    <a:lumMod val="10000"/>
                  </a:schemeClr>
                </a:solidFill>
              </a:rPr>
              <a:t>M</a:t>
            </a:r>
          </a:p>
        </p:txBody>
      </p:sp>
      <p:sp>
        <p:nvSpPr>
          <p:cNvPr id="10" name="Pravokotnik 9">
            <a:extLst>
              <a:ext uri="{FF2B5EF4-FFF2-40B4-BE49-F238E27FC236}">
                <a16:creationId xmlns="" xmlns:a16="http://schemas.microsoft.com/office/drawing/2014/main" id="{FD09D861-3FEB-410F-A643-065A0D17FBAF}"/>
              </a:ext>
            </a:extLst>
          </p:cNvPr>
          <p:cNvSpPr/>
          <p:nvPr/>
        </p:nvSpPr>
        <p:spPr>
          <a:xfrm>
            <a:off x="9876182" y="3690734"/>
            <a:ext cx="914400" cy="7288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200" b="1" dirty="0">
                <a:solidFill>
                  <a:schemeClr val="bg2">
                    <a:lumMod val="10000"/>
                  </a:schemeClr>
                </a:solidFill>
              </a:rPr>
              <a:t>K</a:t>
            </a:r>
          </a:p>
        </p:txBody>
      </p:sp>
      <p:sp>
        <p:nvSpPr>
          <p:cNvPr id="15" name="Pravokotnik: zaokrožena zgornja vogala 14">
            <a:extLst>
              <a:ext uri="{FF2B5EF4-FFF2-40B4-BE49-F238E27FC236}">
                <a16:creationId xmlns="" xmlns:a16="http://schemas.microsoft.com/office/drawing/2014/main" id="{D7EE5380-5971-4B34-B782-71CF8CD4F1E8}"/>
              </a:ext>
            </a:extLst>
          </p:cNvPr>
          <p:cNvSpPr/>
          <p:nvPr/>
        </p:nvSpPr>
        <p:spPr>
          <a:xfrm>
            <a:off x="9462052" y="1033669"/>
            <a:ext cx="1742660" cy="967408"/>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200" b="1" dirty="0">
                <a:solidFill>
                  <a:schemeClr val="bg2">
                    <a:lumMod val="10000"/>
                  </a:schemeClr>
                </a:solidFill>
              </a:rPr>
              <a:t>J</a:t>
            </a:r>
          </a:p>
        </p:txBody>
      </p:sp>
      <p:sp>
        <p:nvSpPr>
          <p:cNvPr id="16" name="PoljeZBesedilom 15">
            <a:extLst>
              <a:ext uri="{FF2B5EF4-FFF2-40B4-BE49-F238E27FC236}">
                <a16:creationId xmlns="" xmlns:a16="http://schemas.microsoft.com/office/drawing/2014/main" id="{1EA1CB62-D919-4C7C-BCA6-E5F4630CBD27}"/>
              </a:ext>
            </a:extLst>
          </p:cNvPr>
          <p:cNvSpPr txBox="1"/>
          <p:nvPr/>
        </p:nvSpPr>
        <p:spPr>
          <a:xfrm>
            <a:off x="848139" y="2240967"/>
            <a:ext cx="7553741" cy="3557641"/>
          </a:xfrm>
          <a:prstGeom prst="rect">
            <a:avLst/>
          </a:prstGeom>
          <a:noFill/>
        </p:spPr>
        <p:txBody>
          <a:bodyPr wrap="square" rtlCol="0">
            <a:spAutoFit/>
          </a:bodyPr>
          <a:lstStyle/>
          <a:p>
            <a:r>
              <a:rPr lang="sl-SI" b="1" dirty="0">
                <a:solidFill>
                  <a:srgbClr val="7030A0"/>
                </a:solidFill>
              </a:rPr>
              <a:t>Primer:</a:t>
            </a:r>
          </a:p>
          <a:p>
            <a:r>
              <a:rPr lang="sl-SI" b="1" dirty="0">
                <a:solidFill>
                  <a:srgbClr val="7030A0"/>
                </a:solidFill>
              </a:rPr>
              <a:t>Odločila sem se, da bo moj </a:t>
            </a:r>
            <a:r>
              <a:rPr lang="sl-SI" b="1" dirty="0" err="1">
                <a:solidFill>
                  <a:srgbClr val="7030A0"/>
                </a:solidFill>
              </a:rPr>
              <a:t>Ristanc</a:t>
            </a:r>
            <a:r>
              <a:rPr lang="sl-SI" b="1" dirty="0">
                <a:solidFill>
                  <a:srgbClr val="7030A0"/>
                </a:solidFill>
              </a:rPr>
              <a:t>, </a:t>
            </a:r>
            <a:r>
              <a:rPr lang="sl-SI" b="1" dirty="0" err="1">
                <a:solidFill>
                  <a:srgbClr val="7030A0"/>
                </a:solidFill>
              </a:rPr>
              <a:t>Ristanc</a:t>
            </a:r>
            <a:r>
              <a:rPr lang="sl-SI" b="1" dirty="0">
                <a:solidFill>
                  <a:srgbClr val="7030A0"/>
                </a:solidFill>
              </a:rPr>
              <a:t> živali. </a:t>
            </a:r>
          </a:p>
          <a:p>
            <a:r>
              <a:rPr lang="sl-SI" b="1" dirty="0">
                <a:solidFill>
                  <a:srgbClr val="7030A0"/>
                </a:solidFill>
              </a:rPr>
              <a:t>Kamenček vržem na prvo polje, torej polje s črko L. Vsakič, ko skočim, moram povedati žival na L, vendar samo do vrha </a:t>
            </a:r>
            <a:r>
              <a:rPr lang="sl-SI" b="1" dirty="0" err="1">
                <a:solidFill>
                  <a:srgbClr val="7030A0"/>
                </a:solidFill>
              </a:rPr>
              <a:t>Ristanca</a:t>
            </a:r>
            <a:r>
              <a:rPr lang="sl-SI" b="1" dirty="0">
                <a:solidFill>
                  <a:srgbClr val="7030A0"/>
                </a:solidFill>
              </a:rPr>
              <a:t>, nazaj ne. </a:t>
            </a:r>
          </a:p>
          <a:p>
            <a:r>
              <a:rPr lang="sl-SI" b="1" dirty="0">
                <a:solidFill>
                  <a:srgbClr val="7030A0"/>
                </a:solidFill>
              </a:rPr>
              <a:t>Ker je 6 polj, to pomeni, da naštejem 6 živali (leopard, lev, lisica, lastovka, lenivec, ligenj).</a:t>
            </a:r>
          </a:p>
          <a:p>
            <a:r>
              <a:rPr lang="sl-SI" b="1" dirty="0">
                <a:solidFill>
                  <a:srgbClr val="7030A0"/>
                </a:solidFill>
              </a:rPr>
              <a:t>Nato je na vrsti črka K, ostane samo 5 živali;</a:t>
            </a:r>
          </a:p>
          <a:p>
            <a:pPr>
              <a:lnSpc>
                <a:spcPct val="107000"/>
              </a:lnSpc>
              <a:spcAft>
                <a:spcPts val="800"/>
              </a:spcAft>
            </a:pPr>
            <a:r>
              <a:rPr lang="sl-SI" b="1" dirty="0">
                <a:solidFill>
                  <a:srgbClr val="7030A0"/>
                </a:solidFill>
              </a:rPr>
              <a:t>črka M, so še samo 4 živali, in tako naprej, vse do črke J, kjer povem samo </a:t>
            </a:r>
            <a:r>
              <a:rPr lang="sl-SI"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1 </a:t>
            </a:r>
            <a:r>
              <a:rPr lang="sl-SI" b="1" dirty="0">
                <a:solidFill>
                  <a:srgbClr val="7030A0"/>
                </a:solidFill>
              </a:rPr>
              <a:t>žival. </a:t>
            </a:r>
          </a:p>
          <a:p>
            <a:r>
              <a:rPr lang="sl-SI" b="1" dirty="0">
                <a:solidFill>
                  <a:srgbClr val="7030A0"/>
                </a:solidFill>
              </a:rPr>
              <a:t>Predlagam, da težje črke daš na konec, lažje na začetek. Predvsem pa, želim ti veliko </a:t>
            </a:r>
            <a:r>
              <a:rPr lang="sl-SI" b="1" dirty="0" smtClean="0">
                <a:solidFill>
                  <a:srgbClr val="7030A0"/>
                </a:solidFill>
              </a:rPr>
              <a:t>zabave</a:t>
            </a:r>
            <a:r>
              <a:rPr lang="sl-SI" b="1" dirty="0" smtClean="0">
                <a:solidFill>
                  <a:srgbClr val="7030A0"/>
                </a:solidFill>
              </a:rPr>
              <a:t>! </a:t>
            </a:r>
            <a:r>
              <a:rPr lang="sl-SI" b="1" dirty="0" smtClean="0">
                <a:solidFill>
                  <a:srgbClr val="7030A0"/>
                </a:solidFill>
                <a:sym typeface="Wingdings" panose="05000000000000000000" pitchFamily="2" charset="2"/>
              </a:rPr>
              <a:t></a:t>
            </a:r>
            <a:endParaRPr lang="sl-SI" b="1" dirty="0">
              <a:solidFill>
                <a:srgbClr val="7030A0"/>
              </a:solidFill>
            </a:endParaRPr>
          </a:p>
        </p:txBody>
      </p:sp>
      <p:pic>
        <p:nvPicPr>
          <p:cNvPr id="17" name="Slika 16">
            <a:extLst>
              <a:ext uri="{FF2B5EF4-FFF2-40B4-BE49-F238E27FC236}">
                <a16:creationId xmlns="" xmlns:a16="http://schemas.microsoft.com/office/drawing/2014/main" id="{556C4279-A0F0-4689-B85F-0ACE4CD397C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flipH="1">
            <a:off x="6718614" y="103060"/>
            <a:ext cx="2743438" cy="2731245"/>
          </a:xfrm>
          <a:prstGeom prst="rect">
            <a:avLst/>
          </a:prstGeom>
        </p:spPr>
      </p:pic>
    </p:spTree>
    <p:extLst>
      <p:ext uri="{BB962C8B-B14F-4D97-AF65-F5344CB8AC3E}">
        <p14:creationId xmlns:p14="http://schemas.microsoft.com/office/powerpoint/2010/main" val="2798267956"/>
      </p:ext>
    </p:extLst>
  </p:cSld>
  <p:clrMapOvr>
    <a:masterClrMapping/>
  </p:clrMapOvr>
</p:sld>
</file>

<file path=ppt/theme/theme1.xml><?xml version="1.0" encoding="utf-8"?>
<a:theme xmlns:a="http://schemas.openxmlformats.org/drawingml/2006/main" name="Galerija">
  <a:themeElements>
    <a:clrScheme name="Galerij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j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j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TM10001114[[fn=Galerija]]</Template>
  <TotalTime>22</TotalTime>
  <Words>246</Words>
  <Application>Microsoft Office PowerPoint</Application>
  <PresentationFormat>Po meri</PresentationFormat>
  <Paragraphs>27</Paragraphs>
  <Slides>7</Slides>
  <Notes>0</Notes>
  <HiddenSlides>0</HiddenSlides>
  <MMClips>0</MMClips>
  <ScaleCrop>false</ScaleCrop>
  <HeadingPairs>
    <vt:vector size="4" baseType="variant">
      <vt:variant>
        <vt:lpstr>Tema</vt:lpstr>
      </vt:variant>
      <vt:variant>
        <vt:i4>1</vt:i4>
      </vt:variant>
      <vt:variant>
        <vt:lpstr>Naslovi diapozitivov</vt:lpstr>
      </vt:variant>
      <vt:variant>
        <vt:i4>7</vt:i4>
      </vt:variant>
    </vt:vector>
  </HeadingPairs>
  <TitlesOfParts>
    <vt:vector size="8" baseType="lpstr">
      <vt:lpstr>Galerija</vt:lpstr>
      <vt:lpstr>ŠPORT  </vt:lpstr>
      <vt:lpstr>Ta teden bodo ure športa povezane s preteklostjo.  Aktivni boste skozi igre vaših staršev, babic in dedkov, morda prababic in pradedkov. </vt:lpstr>
      <vt:lpstr>Naše babice in dedki so imeli veliko obveznosti doma. Njihovo otroštvo je bilo povezano s hišnimi, domačimi, tudi  kmečkimi opravili.  Vendarle pa so bili vseeno otroci in so se radi igrali, tako kot se radi igrate vi. Ker so imeli manj prostega časa, so velikokrat čas za igro izkoristili kar med delom. Igrače ali športne rekvizite pa so si naredili sami. </vt:lpstr>
      <vt:lpstr>Največkrat so peli ljudske pesmi,  ob petju so tudi zaplesali. </vt:lpstr>
      <vt:lpstr>Ena izmed priljubljenih iger je bila tudi Ristanc. Tudi ta igra se je, tako kot ljudski ples, ohranila vse do danes. </vt:lpstr>
      <vt:lpstr>PowerPointova predstavitev</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ŠPORT  8. teden</dc:title>
  <dc:creator>HP</dc:creator>
  <cp:lastModifiedBy>NINA</cp:lastModifiedBy>
  <cp:revision>13</cp:revision>
  <dcterms:created xsi:type="dcterms:W3CDTF">2020-05-06T16:29:07Z</dcterms:created>
  <dcterms:modified xsi:type="dcterms:W3CDTF">2020-11-18T15:48:15Z</dcterms:modified>
</cp:coreProperties>
</file>