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67" r:id="rId5"/>
    <p:sldId id="271" r:id="rId6"/>
    <p:sldId id="264" r:id="rId7"/>
    <p:sldId id="265" r:id="rId8"/>
    <p:sldId id="268" r:id="rId9"/>
    <p:sldId id="269" r:id="rId10"/>
    <p:sldId id="266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125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8737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912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045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388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024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930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223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545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381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226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EF51E-06CC-4BDC-AA72-5F728F8E8B80}" type="datetimeFigureOut">
              <a:rPr lang="sl-SI" smtClean="0"/>
              <a:t>23.9.2021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A3916-E3E1-463F-9B21-2DDA1A048D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901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l.pons.com/prevod/angle%C5%A1%C4%8Dina-sloven%C5%A1%C4%8Dina/descendant" TargetMode="External"/><Relationship Id="rId2" Type="http://schemas.openxmlformats.org/officeDocument/2006/relationships/hyperlink" Target="https://sl.pons.com/prevod/angle%C5%A1%C4%8Dina-sloven%C5%A1%C4%8Dina/ancesto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58" y="393783"/>
            <a:ext cx="8048826" cy="614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00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84" y="604924"/>
            <a:ext cx="4248150" cy="37528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84" y="204440"/>
            <a:ext cx="3390900" cy="31432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93" y="4443933"/>
            <a:ext cx="5619750" cy="7810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0865" y="204440"/>
            <a:ext cx="4619625" cy="1924050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260293" y="5494713"/>
            <a:ext cx="5816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Pri pisanju tisočice ločimo z vejico, ne s piko!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Besede </a:t>
            </a:r>
            <a:r>
              <a:rPr lang="sl-SI" dirty="0" err="1" smtClean="0"/>
              <a:t>hundred</a:t>
            </a:r>
            <a:r>
              <a:rPr lang="sl-SI" dirty="0" smtClean="0"/>
              <a:t>, </a:t>
            </a:r>
            <a:r>
              <a:rPr lang="sl-SI" dirty="0" err="1" smtClean="0"/>
              <a:t>thousand</a:t>
            </a:r>
            <a:r>
              <a:rPr lang="sl-SI" dirty="0" smtClean="0"/>
              <a:t> in </a:t>
            </a:r>
            <a:r>
              <a:rPr lang="sl-SI" dirty="0" err="1" smtClean="0"/>
              <a:t>million</a:t>
            </a:r>
            <a:r>
              <a:rPr lang="sl-SI" dirty="0" smtClean="0"/>
              <a:t> nimajo množine!</a:t>
            </a:r>
            <a:endParaRPr lang="sl-SI" dirty="0"/>
          </a:p>
        </p:txBody>
      </p:sp>
      <p:pic>
        <p:nvPicPr>
          <p:cNvPr id="2050" name="Picture 2" descr="Remember Clipart - Clipart Sugge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701" y="5079336"/>
            <a:ext cx="2330767" cy="166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1599" y="3178517"/>
            <a:ext cx="2548891" cy="29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1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069" y="140191"/>
            <a:ext cx="5958234" cy="657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9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39" y="615996"/>
            <a:ext cx="5571957" cy="53600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854" y="520193"/>
            <a:ext cx="5094316" cy="2452819"/>
          </a:xfrm>
          <a:prstGeom prst="rect">
            <a:avLst/>
          </a:prstGeom>
        </p:spPr>
      </p:pic>
      <p:pic>
        <p:nvPicPr>
          <p:cNvPr id="1026" name="Picture 2" descr="8 Facts About the Celts - HISTO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545" y="3396565"/>
            <a:ext cx="4748934" cy="26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863" y="1414808"/>
            <a:ext cx="4267200" cy="376237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6215" y="1746602"/>
            <a:ext cx="5440496" cy="362699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7283" y="4444365"/>
            <a:ext cx="3686353" cy="221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5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41069" y="133004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rgbClr val="00B050"/>
                </a:solidFill>
              </a:rPr>
              <a:t>vocabulary</a:t>
            </a:r>
            <a:endParaRPr lang="sl-SI" dirty="0">
              <a:solidFill>
                <a:srgbClr val="00B05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77338" y="667790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mixture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of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 </a:t>
            </a:r>
            <a:r>
              <a:rPr lang="sl-SI" dirty="0" smtClean="0">
                <a:sym typeface="Wingdings" panose="05000000000000000000" pitchFamily="2" charset="2"/>
              </a:rPr>
              <a:t> to mix (v)    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77337" y="1017910"/>
            <a:ext cx="466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</a:t>
            </a:r>
            <a:r>
              <a:rPr lang="sl-SI" dirty="0" err="1" smtClean="0">
                <a:solidFill>
                  <a:srgbClr val="7030A0"/>
                </a:solidFill>
              </a:rPr>
              <a:t>explain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(v) </a:t>
            </a:r>
            <a:r>
              <a:rPr lang="sl-SI" dirty="0" smtClean="0"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ym typeface="Wingdings" panose="05000000000000000000" pitchFamily="2" charset="2"/>
              </a:rPr>
              <a:t>explanation</a:t>
            </a:r>
            <a:r>
              <a:rPr lang="sl-SI" dirty="0" smtClean="0">
                <a:sym typeface="Wingdings" panose="05000000000000000000" pitchFamily="2" charset="2"/>
              </a:rPr>
              <a:t> (n)  </a:t>
            </a:r>
            <a:r>
              <a:rPr lang="sl-SI" sz="1500" dirty="0" smtClean="0">
                <a:solidFill>
                  <a:srgbClr val="C00000"/>
                </a:solidFill>
                <a:sym typeface="Wingdings" panose="05000000000000000000" pitchFamily="2" charset="2"/>
              </a:rPr>
              <a:t>POJASNITI 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77338" y="1368030"/>
            <a:ext cx="3948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  <a:sym typeface="Wingdings" panose="05000000000000000000" pitchFamily="2" charset="2"/>
              </a:rPr>
              <a:t>s</a:t>
            </a:r>
            <a:r>
              <a:rPr lang="sl-SI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pelling</a:t>
            </a:r>
            <a:r>
              <a:rPr lang="sl-SI" dirty="0" smtClean="0">
                <a:sym typeface="Wingdings" panose="05000000000000000000" pitchFamily="2" charset="2"/>
              </a:rPr>
              <a:t> (n)  to </a:t>
            </a:r>
            <a:r>
              <a:rPr lang="sl-SI" dirty="0" err="1" smtClean="0">
                <a:sym typeface="Wingdings" panose="05000000000000000000" pitchFamily="2" charset="2"/>
              </a:rPr>
              <a:t>spell</a:t>
            </a:r>
            <a:r>
              <a:rPr lang="sl-SI" dirty="0" smtClean="0">
                <a:sym typeface="Wingdings" panose="05000000000000000000" pitchFamily="2" charset="2"/>
              </a:rPr>
              <a:t> a </a:t>
            </a:r>
            <a:r>
              <a:rPr lang="sl-SI" dirty="0" err="1" smtClean="0">
                <a:sym typeface="Wingdings" panose="05000000000000000000" pitchFamily="2" charset="2"/>
              </a:rPr>
              <a:t>word</a:t>
            </a:r>
            <a:r>
              <a:rPr lang="sl-SI" dirty="0" smtClean="0">
                <a:sym typeface="Wingdings" panose="05000000000000000000" pitchFamily="2" charset="2"/>
              </a:rPr>
              <a:t> </a:t>
            </a:r>
            <a:r>
              <a:rPr lang="sl-SI" sz="1500" dirty="0" smtClean="0">
                <a:solidFill>
                  <a:srgbClr val="C00000"/>
                </a:solidFill>
                <a:sym typeface="Wingdings" panose="05000000000000000000" pitchFamily="2" charset="2"/>
              </a:rPr>
              <a:t>ČRKOVANJE</a:t>
            </a:r>
            <a:endParaRPr lang="sl-SI" sz="1500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177337" y="1698938"/>
            <a:ext cx="5874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rgbClr val="7030A0"/>
                </a:solidFill>
              </a:rPr>
              <a:t>the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>
                <a:solidFill>
                  <a:srgbClr val="7030A0"/>
                </a:solidFill>
              </a:rPr>
              <a:t>p</a:t>
            </a:r>
            <a:r>
              <a:rPr lang="sl-SI" dirty="0" err="1" smtClean="0">
                <a:solidFill>
                  <a:srgbClr val="7030A0"/>
                </a:solidFill>
              </a:rPr>
              <a:t>ronunciation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 </a:t>
            </a:r>
            <a:r>
              <a:rPr lang="sl-SI" dirty="0" smtClean="0">
                <a:sym typeface="Wingdings" panose="05000000000000000000" pitchFamily="2" charset="2"/>
              </a:rPr>
              <a:t> to </a:t>
            </a:r>
            <a:r>
              <a:rPr lang="sl-SI" dirty="0" err="1" smtClean="0">
                <a:sym typeface="Wingdings" panose="05000000000000000000" pitchFamily="2" charset="2"/>
              </a:rPr>
              <a:t>pronounce</a:t>
            </a:r>
            <a:r>
              <a:rPr lang="sl-SI" dirty="0" smtClean="0">
                <a:sym typeface="Wingdings" panose="05000000000000000000" pitchFamily="2" charset="2"/>
              </a:rPr>
              <a:t> (v) </a:t>
            </a:r>
            <a:r>
              <a:rPr lang="sl-SI" sz="1500" dirty="0" smtClean="0">
                <a:solidFill>
                  <a:srgbClr val="C00000"/>
                </a:solidFill>
                <a:sym typeface="Wingdings" panose="05000000000000000000" pitchFamily="2" charset="2"/>
              </a:rPr>
              <a:t>IZGOVORJAVA 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191193" y="2049058"/>
            <a:ext cx="4344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s</a:t>
            </a:r>
            <a:r>
              <a:rPr lang="sl-SI" dirty="0" err="1" smtClean="0">
                <a:solidFill>
                  <a:srgbClr val="7030A0"/>
                </a:solidFill>
              </a:rPr>
              <a:t>trange</a:t>
            </a:r>
            <a:r>
              <a:rPr lang="sl-SI" dirty="0" smtClean="0"/>
              <a:t> (</a:t>
            </a:r>
            <a:r>
              <a:rPr lang="sl-SI" dirty="0" err="1" smtClean="0"/>
              <a:t>adj</a:t>
            </a:r>
            <a:r>
              <a:rPr lang="sl-SI" dirty="0" smtClean="0"/>
              <a:t>), </a:t>
            </a:r>
            <a:r>
              <a:rPr lang="sl-SI" dirty="0" err="1" smtClean="0">
                <a:solidFill>
                  <a:srgbClr val="7030A0"/>
                </a:solidFill>
              </a:rPr>
              <a:t>confusing</a:t>
            </a:r>
            <a:r>
              <a:rPr lang="sl-SI" dirty="0" smtClean="0"/>
              <a:t> (</a:t>
            </a:r>
            <a:r>
              <a:rPr lang="sl-SI" dirty="0" err="1" smtClean="0"/>
              <a:t>adj</a:t>
            </a:r>
            <a:r>
              <a:rPr lang="sl-SI" dirty="0" smtClean="0"/>
              <a:t>) </a:t>
            </a:r>
            <a:r>
              <a:rPr lang="sl-SI" sz="1500" dirty="0" smtClean="0">
                <a:solidFill>
                  <a:srgbClr val="C00000"/>
                </a:solidFill>
                <a:sym typeface="Wingdings" panose="05000000000000000000" pitchFamily="2" charset="2"/>
              </a:rPr>
              <a:t>ČUDEN/ZAPLETEN</a:t>
            </a:r>
            <a:r>
              <a:rPr lang="sl-SI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endParaRPr lang="sl-SI" dirty="0">
              <a:solidFill>
                <a:srgbClr val="C00000"/>
              </a:solidFill>
            </a:endParaRPr>
          </a:p>
          <a:p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205048" y="2383293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rgbClr val="7030A0"/>
                </a:solidFill>
              </a:rPr>
              <a:t>alphabet</a:t>
            </a:r>
            <a:r>
              <a:rPr lang="sl-SI" dirty="0" smtClean="0"/>
              <a:t> (n), </a:t>
            </a:r>
            <a:r>
              <a:rPr lang="sl-SI" dirty="0" err="1" smtClean="0">
                <a:solidFill>
                  <a:srgbClr val="7030A0"/>
                </a:solidFill>
              </a:rPr>
              <a:t>numerals</a:t>
            </a:r>
            <a:r>
              <a:rPr lang="sl-SI" dirty="0" smtClean="0"/>
              <a:t> (n)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177338" y="2760264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7030A0"/>
                </a:solidFill>
              </a:rPr>
              <a:t>God/GODDESS</a:t>
            </a:r>
            <a:r>
              <a:rPr lang="sl-SI" dirty="0" smtClean="0"/>
              <a:t> (n)</a:t>
            </a:r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205048" y="3086860"/>
            <a:ext cx="43447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make </a:t>
            </a:r>
            <a:r>
              <a:rPr lang="sl-SI" dirty="0" err="1" smtClean="0">
                <a:solidFill>
                  <a:srgbClr val="7030A0"/>
                </a:solidFill>
              </a:rPr>
              <a:t>an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agreement</a:t>
            </a:r>
            <a:r>
              <a:rPr lang="sl-SI" dirty="0" smtClean="0"/>
              <a:t> = to </a:t>
            </a:r>
            <a:r>
              <a:rPr lang="sl-SI" dirty="0" err="1" smtClean="0"/>
              <a:t>agree</a:t>
            </a:r>
            <a:r>
              <a:rPr lang="sl-SI" dirty="0" smtClean="0"/>
              <a:t> WITH </a:t>
            </a:r>
            <a:r>
              <a:rPr lang="sl-SI" dirty="0" err="1" smtClean="0"/>
              <a:t>sth</a:t>
            </a:r>
            <a:r>
              <a:rPr lang="sl-SI" dirty="0" smtClean="0"/>
              <a:t> </a:t>
            </a:r>
            <a:r>
              <a:rPr lang="sl-SI" sz="1500" dirty="0" smtClean="0">
                <a:solidFill>
                  <a:srgbClr val="C00000"/>
                </a:solidFill>
              </a:rPr>
              <a:t>DOGOVORITI SE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12" name="PoljeZBesedilom 11"/>
          <p:cNvSpPr txBox="1"/>
          <p:nvPr/>
        </p:nvSpPr>
        <p:spPr>
          <a:xfrm>
            <a:off x="5918663" y="904620"/>
            <a:ext cx="559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7030A0"/>
                </a:solidFill>
              </a:rPr>
              <a:t>l</a:t>
            </a:r>
            <a:r>
              <a:rPr lang="sl-SI" dirty="0" err="1" smtClean="0">
                <a:solidFill>
                  <a:srgbClr val="7030A0"/>
                </a:solidFill>
              </a:rPr>
              <a:t>aw</a:t>
            </a:r>
            <a:r>
              <a:rPr lang="sl-SI" dirty="0" smtClean="0">
                <a:solidFill>
                  <a:srgbClr val="7030A0"/>
                </a:solidFill>
              </a:rPr>
              <a:t> (n) </a:t>
            </a:r>
            <a:r>
              <a:rPr lang="sl-SI" dirty="0" smtClean="0">
                <a:solidFill>
                  <a:srgbClr val="7030A0"/>
                </a:solidFill>
                <a:sym typeface="Wingdings" panose="05000000000000000000" pitchFamily="2" charset="2"/>
              </a:rPr>
              <a:t> </a:t>
            </a:r>
            <a:r>
              <a:rPr lang="sl-SI" dirty="0">
                <a:sym typeface="Wingdings" panose="05000000000000000000" pitchFamily="2" charset="2"/>
              </a:rPr>
              <a:t>a</a:t>
            </a:r>
            <a:r>
              <a:rPr lang="sl-SI" dirty="0" smtClean="0">
                <a:sym typeface="Wingdings" panose="05000000000000000000" pitchFamily="2" charset="2"/>
              </a:rPr>
              <a:t> </a:t>
            </a:r>
            <a:r>
              <a:rPr lang="sl-SI" dirty="0" err="1" smtClean="0">
                <a:sym typeface="Wingdings" panose="05000000000000000000" pitchFamily="2" charset="2"/>
              </a:rPr>
              <a:t>new</a:t>
            </a:r>
            <a:r>
              <a:rPr lang="sl-SI" dirty="0" smtClean="0">
                <a:sym typeface="Wingdings" panose="05000000000000000000" pitchFamily="2" charset="2"/>
              </a:rPr>
              <a:t> </a:t>
            </a:r>
            <a:r>
              <a:rPr lang="sl-SI" dirty="0" err="1" smtClean="0">
                <a:sym typeface="Wingdings" panose="05000000000000000000" pitchFamily="2" charset="2"/>
              </a:rPr>
              <a:t>law</a:t>
            </a:r>
            <a:r>
              <a:rPr lang="sl-SI" dirty="0" smtClean="0">
                <a:sym typeface="Wingdings" panose="05000000000000000000" pitchFamily="2" charset="2"/>
              </a:rPr>
              <a:t>                                           </a:t>
            </a:r>
            <a:r>
              <a:rPr lang="sl-SI" dirty="0" err="1" smtClean="0">
                <a:sym typeface="Wingdings" panose="05000000000000000000" pitchFamily="2" charset="2"/>
              </a:rPr>
              <a:t>lawyer</a:t>
            </a:r>
            <a:r>
              <a:rPr lang="sl-SI" dirty="0" smtClean="0">
                <a:sym typeface="Wingdings" panose="05000000000000000000" pitchFamily="2" charset="2"/>
              </a:rPr>
              <a:t>! </a:t>
            </a:r>
            <a:r>
              <a:rPr lang="sl-SI" dirty="0" smtClean="0"/>
              <a:t>  </a:t>
            </a:r>
            <a:endParaRPr lang="sl-SI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5918663" y="1202576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7030A0"/>
                </a:solidFill>
              </a:rPr>
              <a:t>a </a:t>
            </a:r>
            <a:r>
              <a:rPr lang="sl-SI" dirty="0" err="1" smtClean="0">
                <a:solidFill>
                  <a:srgbClr val="7030A0"/>
                </a:solidFill>
              </a:rPr>
              <a:t>parliament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</a:t>
            </a:r>
            <a:endParaRPr lang="sl-SI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5918663" y="1492553"/>
            <a:ext cx="641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rgbClr val="7030A0"/>
                </a:solidFill>
              </a:rPr>
              <a:t>an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inhabitant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   </a:t>
            </a:r>
            <a:r>
              <a:rPr lang="sl-SI" dirty="0" smtClean="0">
                <a:sym typeface="Wingdings" panose="05000000000000000000" pitchFamily="2" charset="2"/>
              </a:rPr>
              <a:t> !</a:t>
            </a:r>
            <a:r>
              <a:rPr lang="sl-SI" b="1" dirty="0" err="1" smtClean="0">
                <a:hlinkClick r:id="rId2"/>
              </a:rPr>
              <a:t>ancestor</a:t>
            </a:r>
            <a:r>
              <a:rPr lang="sl-SI" b="1" dirty="0" smtClean="0"/>
              <a:t> PREDNIK   !</a:t>
            </a:r>
            <a:r>
              <a:rPr lang="sl-SI" b="1" dirty="0" err="1" smtClean="0">
                <a:hlinkClick r:id="rId3"/>
              </a:rPr>
              <a:t>descendant</a:t>
            </a:r>
            <a:r>
              <a:rPr lang="sl-SI" b="1" dirty="0" smtClean="0"/>
              <a:t> POTOMEC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5918663" y="1821724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7030A0"/>
                </a:solidFill>
              </a:rPr>
              <a:t>a </a:t>
            </a:r>
            <a:r>
              <a:rPr lang="sl-SI" dirty="0" err="1" smtClean="0">
                <a:solidFill>
                  <a:srgbClr val="7030A0"/>
                </a:solidFill>
              </a:rPr>
              <a:t>settler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 </a:t>
            </a:r>
            <a:r>
              <a:rPr lang="sl-SI" dirty="0" smtClean="0">
                <a:sym typeface="Wingdings" panose="05000000000000000000" pitchFamily="2" charset="2"/>
              </a:rPr>
              <a:t> to </a:t>
            </a:r>
            <a:r>
              <a:rPr lang="sl-SI" dirty="0" err="1" smtClean="0">
                <a:sym typeface="Wingdings" panose="05000000000000000000" pitchFamily="2" charset="2"/>
              </a:rPr>
              <a:t>settle</a:t>
            </a:r>
            <a:r>
              <a:rPr lang="sl-SI" dirty="0" smtClean="0">
                <a:sym typeface="Wingdings" panose="05000000000000000000" pitchFamily="2" charset="2"/>
              </a:rPr>
              <a:t> (v) </a:t>
            </a:r>
            <a:r>
              <a:rPr lang="sl-SI" sz="1500" dirty="0" smtClean="0">
                <a:solidFill>
                  <a:srgbClr val="C00000"/>
                </a:solidFill>
                <a:sym typeface="Wingdings" panose="05000000000000000000" pitchFamily="2" charset="2"/>
              </a:rPr>
              <a:t>NASELJENEC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17" name="PoljeZBesedilom 16"/>
          <p:cNvSpPr txBox="1"/>
          <p:nvPr/>
        </p:nvSpPr>
        <p:spPr>
          <a:xfrm>
            <a:off x="5918663" y="2150895"/>
            <a:ext cx="434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7030A0"/>
                </a:solidFill>
              </a:rPr>
              <a:t>to </a:t>
            </a:r>
            <a:r>
              <a:rPr lang="sl-SI" dirty="0" err="1" smtClean="0">
                <a:solidFill>
                  <a:srgbClr val="7030A0"/>
                </a:solidFill>
              </a:rPr>
              <a:t>arrive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(v) </a:t>
            </a:r>
            <a:r>
              <a:rPr lang="sl-SI" dirty="0" smtClean="0"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ym typeface="Wingdings" panose="05000000000000000000" pitchFamily="2" charset="2"/>
              </a:rPr>
              <a:t>arrival</a:t>
            </a:r>
            <a:r>
              <a:rPr lang="sl-SI" dirty="0" smtClean="0">
                <a:sym typeface="Wingdings" panose="05000000000000000000" pitchFamily="2" charset="2"/>
              </a:rPr>
              <a:t> (n) </a:t>
            </a:r>
            <a:r>
              <a:rPr lang="sl-SI" sz="1500" dirty="0" smtClean="0">
                <a:solidFill>
                  <a:srgbClr val="C00000"/>
                </a:solidFill>
                <a:sym typeface="Wingdings" panose="05000000000000000000" pitchFamily="2" charset="2"/>
              </a:rPr>
              <a:t>PRISPETI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18" name="PoljeZBesedilom 17"/>
          <p:cNvSpPr txBox="1"/>
          <p:nvPr/>
        </p:nvSpPr>
        <p:spPr>
          <a:xfrm>
            <a:off x="5918663" y="2417130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7030A0"/>
                </a:solidFill>
              </a:rPr>
              <a:t>to </a:t>
            </a:r>
            <a:r>
              <a:rPr lang="sl-SI" dirty="0" err="1" smtClean="0">
                <a:solidFill>
                  <a:srgbClr val="7030A0"/>
                </a:solidFill>
              </a:rPr>
              <a:t>invade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a </a:t>
            </a:r>
            <a:r>
              <a:rPr lang="sl-SI" dirty="0" err="1" smtClean="0"/>
              <a:t>country</a:t>
            </a:r>
            <a:r>
              <a:rPr lang="sl-SI" dirty="0" smtClean="0"/>
              <a:t> (v) </a:t>
            </a:r>
            <a:r>
              <a:rPr lang="sl-SI" dirty="0" smtClean="0"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ym typeface="Wingdings" panose="05000000000000000000" pitchFamily="2" charset="2"/>
              </a:rPr>
              <a:t>invaders</a:t>
            </a:r>
            <a:r>
              <a:rPr lang="sl-SI" dirty="0" smtClean="0">
                <a:sym typeface="Wingdings" panose="05000000000000000000" pitchFamily="2" charset="2"/>
              </a:rPr>
              <a:t> (n)  </a:t>
            </a:r>
            <a:r>
              <a:rPr lang="sl-SI" dirty="0" err="1" smtClean="0">
                <a:sym typeface="Wingdings" panose="05000000000000000000" pitchFamily="2" charset="2"/>
              </a:rPr>
              <a:t>invasion</a:t>
            </a:r>
            <a:r>
              <a:rPr lang="sl-SI" dirty="0" smtClean="0">
                <a:sym typeface="Wingdings" panose="05000000000000000000" pitchFamily="2" charset="2"/>
              </a:rPr>
              <a:t> (n) </a:t>
            </a:r>
            <a:endParaRPr lang="sl-SI" dirty="0"/>
          </a:p>
        </p:txBody>
      </p:sp>
      <p:sp>
        <p:nvSpPr>
          <p:cNvPr id="19" name="PoljeZBesedilom 18"/>
          <p:cNvSpPr txBox="1"/>
          <p:nvPr/>
        </p:nvSpPr>
        <p:spPr>
          <a:xfrm>
            <a:off x="5918663" y="2722498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</a:t>
            </a:r>
            <a:r>
              <a:rPr lang="sl-SI" dirty="0" err="1" smtClean="0">
                <a:solidFill>
                  <a:srgbClr val="7030A0"/>
                </a:solidFill>
              </a:rPr>
              <a:t>defeat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(v) </a:t>
            </a:r>
            <a:r>
              <a:rPr lang="sl-SI" dirty="0" smtClean="0">
                <a:sym typeface="Wingdings" panose="05000000000000000000" pitchFamily="2" charset="2"/>
              </a:rPr>
              <a:t> a </a:t>
            </a:r>
            <a:r>
              <a:rPr lang="sl-SI" dirty="0" err="1" smtClean="0">
                <a:sym typeface="Wingdings" panose="05000000000000000000" pitchFamily="2" charset="2"/>
              </a:rPr>
              <a:t>defeat</a:t>
            </a:r>
            <a:r>
              <a:rPr lang="sl-SI" dirty="0" smtClean="0">
                <a:sym typeface="Wingdings" panose="05000000000000000000" pitchFamily="2" charset="2"/>
              </a:rPr>
              <a:t> (n)=poraz</a:t>
            </a:r>
            <a:endParaRPr lang="sl-SI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5946373" y="3001218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rule </a:t>
            </a:r>
            <a:r>
              <a:rPr lang="sl-SI" dirty="0" smtClean="0"/>
              <a:t>(v)</a:t>
            </a:r>
            <a:endParaRPr lang="sl-SI" dirty="0"/>
          </a:p>
        </p:txBody>
      </p:sp>
      <p:sp>
        <p:nvSpPr>
          <p:cNvPr id="21" name="PoljeZBesedilom 20"/>
          <p:cNvSpPr txBox="1"/>
          <p:nvPr/>
        </p:nvSpPr>
        <p:spPr>
          <a:xfrm>
            <a:off x="5946373" y="3330389"/>
            <a:ext cx="542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</a:t>
            </a:r>
            <a:r>
              <a:rPr lang="sl-SI" dirty="0" err="1" smtClean="0">
                <a:solidFill>
                  <a:srgbClr val="7030A0"/>
                </a:solidFill>
              </a:rPr>
              <a:t>replace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(v) </a:t>
            </a:r>
            <a:r>
              <a:rPr lang="sl-SI" dirty="0" smtClean="0">
                <a:sym typeface="Wingdings" panose="05000000000000000000" pitchFamily="2" charset="2"/>
              </a:rPr>
              <a:t> a </a:t>
            </a:r>
            <a:r>
              <a:rPr lang="sl-SI" dirty="0" err="1" smtClean="0">
                <a:sym typeface="Wingdings" panose="05000000000000000000" pitchFamily="2" charset="2"/>
              </a:rPr>
              <a:t>replacement</a:t>
            </a:r>
            <a:r>
              <a:rPr lang="sl-SI" dirty="0" smtClean="0">
                <a:sym typeface="Wingdings" panose="05000000000000000000" pitchFamily="2" charset="2"/>
              </a:rPr>
              <a:t> (n)</a:t>
            </a:r>
            <a:endParaRPr lang="sl-SI" dirty="0" smtClean="0"/>
          </a:p>
          <a:p>
            <a:r>
              <a:rPr lang="sl-SI" dirty="0" err="1">
                <a:solidFill>
                  <a:srgbClr val="7030A0"/>
                </a:solidFill>
              </a:rPr>
              <a:t>t</a:t>
            </a:r>
            <a:r>
              <a:rPr lang="sl-SI" dirty="0" err="1" smtClean="0">
                <a:solidFill>
                  <a:srgbClr val="7030A0"/>
                </a:solidFill>
              </a:rPr>
              <a:t>he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royal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court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endParaRPr lang="sl-SI" dirty="0">
              <a:solidFill>
                <a:srgbClr val="7030A0"/>
              </a:solidFill>
            </a:endParaRPr>
          </a:p>
        </p:txBody>
      </p:sp>
      <p:sp>
        <p:nvSpPr>
          <p:cNvPr id="23" name="PoljeZBesedilom 22"/>
          <p:cNvSpPr txBox="1"/>
          <p:nvPr/>
        </p:nvSpPr>
        <p:spPr>
          <a:xfrm>
            <a:off x="5946373" y="3936559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</a:t>
            </a:r>
            <a:r>
              <a:rPr lang="sl-SI" dirty="0" err="1" smtClean="0">
                <a:solidFill>
                  <a:srgbClr val="7030A0"/>
                </a:solidFill>
              </a:rPr>
              <a:t>appear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(v) </a:t>
            </a:r>
            <a:r>
              <a:rPr lang="sl-SI" dirty="0" smtClean="0"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ym typeface="Wingdings" panose="05000000000000000000" pitchFamily="2" charset="2"/>
              </a:rPr>
              <a:t>appearance</a:t>
            </a:r>
            <a:r>
              <a:rPr lang="sl-SI" dirty="0" smtClean="0">
                <a:sym typeface="Wingdings" panose="05000000000000000000" pitchFamily="2" charset="2"/>
              </a:rPr>
              <a:t> (n)</a:t>
            </a:r>
            <a:endParaRPr lang="sl-SI" dirty="0"/>
          </a:p>
        </p:txBody>
      </p:sp>
      <p:sp>
        <p:nvSpPr>
          <p:cNvPr id="24" name="PoljeZBesedilom 23"/>
          <p:cNvSpPr txBox="1"/>
          <p:nvPr/>
        </p:nvSpPr>
        <p:spPr>
          <a:xfrm>
            <a:off x="5918663" y="624492"/>
            <a:ext cx="542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dictionary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 </a:t>
            </a:r>
            <a:r>
              <a:rPr lang="sl-SI" sz="1500" dirty="0" smtClean="0">
                <a:solidFill>
                  <a:srgbClr val="C00000"/>
                </a:solidFill>
              </a:rPr>
              <a:t>SLOVAR</a:t>
            </a:r>
            <a:endParaRPr lang="sl-SI" sz="1500" dirty="0">
              <a:solidFill>
                <a:srgbClr val="C00000"/>
              </a:solidFill>
            </a:endParaRPr>
          </a:p>
          <a:p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25" name="PoljeZBesedilom 24"/>
          <p:cNvSpPr txBox="1"/>
          <p:nvPr/>
        </p:nvSpPr>
        <p:spPr>
          <a:xfrm>
            <a:off x="5946373" y="4215279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t</a:t>
            </a:r>
            <a:r>
              <a:rPr lang="sl-SI" dirty="0" smtClean="0">
                <a:solidFill>
                  <a:srgbClr val="7030A0"/>
                </a:solidFill>
              </a:rPr>
              <a:t>o </a:t>
            </a:r>
            <a:r>
              <a:rPr lang="sl-SI" dirty="0" err="1" smtClean="0">
                <a:solidFill>
                  <a:srgbClr val="7030A0"/>
                </a:solidFill>
              </a:rPr>
              <a:t>publish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(v)</a:t>
            </a:r>
            <a:endParaRPr lang="sl-SI" dirty="0"/>
          </a:p>
        </p:txBody>
      </p:sp>
      <p:sp>
        <p:nvSpPr>
          <p:cNvPr id="26" name="PoljeZBesedilom 25"/>
          <p:cNvSpPr txBox="1"/>
          <p:nvPr/>
        </p:nvSpPr>
        <p:spPr>
          <a:xfrm>
            <a:off x="5946373" y="4509883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rgbClr val="7030A0"/>
                </a:solidFill>
              </a:rPr>
              <a:t>an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accent</a:t>
            </a:r>
            <a:r>
              <a:rPr lang="sl-SI" dirty="0" smtClean="0">
                <a:solidFill>
                  <a:srgbClr val="7030A0"/>
                </a:solidFill>
              </a:rPr>
              <a:t>  </a:t>
            </a:r>
            <a:r>
              <a:rPr lang="sl-SI" dirty="0" smtClean="0"/>
              <a:t>(n)</a:t>
            </a:r>
            <a:endParaRPr lang="sl-SI" dirty="0"/>
          </a:p>
        </p:txBody>
      </p:sp>
      <p:sp>
        <p:nvSpPr>
          <p:cNvPr id="27" name="PoljeZBesedilom 26"/>
          <p:cNvSpPr txBox="1"/>
          <p:nvPr/>
        </p:nvSpPr>
        <p:spPr>
          <a:xfrm>
            <a:off x="5946373" y="4818009"/>
            <a:ext cx="54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7030A0"/>
                </a:solidFill>
              </a:rPr>
              <a:t>a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err="1" smtClean="0">
                <a:solidFill>
                  <a:srgbClr val="7030A0"/>
                </a:solidFill>
              </a:rPr>
              <a:t>conversation</a:t>
            </a:r>
            <a:r>
              <a:rPr lang="sl-SI" dirty="0" smtClean="0">
                <a:solidFill>
                  <a:srgbClr val="7030A0"/>
                </a:solidFill>
              </a:rPr>
              <a:t> </a:t>
            </a:r>
            <a:r>
              <a:rPr lang="sl-SI" dirty="0" smtClean="0"/>
              <a:t>(n) </a:t>
            </a:r>
            <a:r>
              <a:rPr lang="sl-SI" dirty="0" smtClean="0">
                <a:sym typeface="Wingdings" panose="05000000000000000000" pitchFamily="2" charset="2"/>
              </a:rPr>
              <a:t> to </a:t>
            </a:r>
            <a:r>
              <a:rPr lang="sl-SI" dirty="0" err="1" smtClean="0">
                <a:sym typeface="Wingdings" panose="05000000000000000000" pitchFamily="2" charset="2"/>
              </a:rPr>
              <a:t>converse</a:t>
            </a:r>
            <a:r>
              <a:rPr lang="sl-SI" dirty="0" smtClean="0">
                <a:sym typeface="Wingdings" panose="05000000000000000000" pitchFamily="2" charset="2"/>
              </a:rPr>
              <a:t> (v)</a:t>
            </a:r>
            <a:endParaRPr lang="sl-SI" dirty="0"/>
          </a:p>
        </p:txBody>
      </p:sp>
      <p:sp>
        <p:nvSpPr>
          <p:cNvPr id="28" name="PoljeZBesedilom 27"/>
          <p:cNvSpPr txBox="1"/>
          <p:nvPr/>
        </p:nvSpPr>
        <p:spPr>
          <a:xfrm>
            <a:off x="10881360" y="2454399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NAPASTI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29" name="PoljeZBesedilom 28"/>
          <p:cNvSpPr txBox="1"/>
          <p:nvPr/>
        </p:nvSpPr>
        <p:spPr>
          <a:xfrm>
            <a:off x="9227126" y="2773605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PREMAGATI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0" name="PoljeZBesedilom 29"/>
          <p:cNvSpPr txBox="1"/>
          <p:nvPr/>
        </p:nvSpPr>
        <p:spPr>
          <a:xfrm>
            <a:off x="6938357" y="3075472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VLADATI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1" name="PoljeZBesedilom 30"/>
          <p:cNvSpPr txBox="1"/>
          <p:nvPr/>
        </p:nvSpPr>
        <p:spPr>
          <a:xfrm>
            <a:off x="9227125" y="3370550"/>
            <a:ext cx="11305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ZAMENJAVA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2" name="PoljeZBesedilom 31"/>
          <p:cNvSpPr txBox="1"/>
          <p:nvPr/>
        </p:nvSpPr>
        <p:spPr>
          <a:xfrm>
            <a:off x="7398324" y="3653555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KRALJEVI DVOR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3" name="PoljeZBesedilom 32"/>
          <p:cNvSpPr txBox="1"/>
          <p:nvPr/>
        </p:nvSpPr>
        <p:spPr>
          <a:xfrm>
            <a:off x="8944490" y="3975207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POJAVITI SE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4" name="PoljeZBesedilom 33"/>
          <p:cNvSpPr txBox="1"/>
          <p:nvPr/>
        </p:nvSpPr>
        <p:spPr>
          <a:xfrm>
            <a:off x="7220988" y="4261446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OBJAVITI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5" name="PoljeZBesedilom 34"/>
          <p:cNvSpPr txBox="1"/>
          <p:nvPr/>
        </p:nvSpPr>
        <p:spPr>
          <a:xfrm>
            <a:off x="7250076" y="4569436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NAGLAS 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6" name="PoljeZBesedilom 35"/>
          <p:cNvSpPr txBox="1"/>
          <p:nvPr/>
        </p:nvSpPr>
        <p:spPr>
          <a:xfrm>
            <a:off x="9309558" y="4880915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POGOVOR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7" name="PoljeZBesedilom 36"/>
          <p:cNvSpPr txBox="1"/>
          <p:nvPr/>
        </p:nvSpPr>
        <p:spPr>
          <a:xfrm>
            <a:off x="10775368" y="926544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ODVETNIK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8" name="PoljeZBesedilom 37"/>
          <p:cNvSpPr txBox="1"/>
          <p:nvPr/>
        </p:nvSpPr>
        <p:spPr>
          <a:xfrm>
            <a:off x="7975709" y="937308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PRAVO/ZAKON</a:t>
            </a:r>
            <a:endParaRPr lang="sl-SI" sz="1500" dirty="0">
              <a:solidFill>
                <a:srgbClr val="C00000"/>
              </a:solidFill>
            </a:endParaRPr>
          </a:p>
        </p:txBody>
      </p:sp>
      <p:sp>
        <p:nvSpPr>
          <p:cNvPr id="39" name="PoljeZBesedilom 38"/>
          <p:cNvSpPr txBox="1"/>
          <p:nvPr/>
        </p:nvSpPr>
        <p:spPr>
          <a:xfrm>
            <a:off x="1946907" y="2814070"/>
            <a:ext cx="1695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 smtClean="0">
                <a:solidFill>
                  <a:srgbClr val="C00000"/>
                </a:solidFill>
              </a:rPr>
              <a:t>BOGINJA</a:t>
            </a:r>
            <a:endParaRPr lang="sl-SI" sz="15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9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44" y="358492"/>
            <a:ext cx="5273636" cy="584980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543" y="1216429"/>
            <a:ext cx="34004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9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Flag with flagpole. Illustration of flag of Sloven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160338"/>
            <a:ext cx="2554674" cy="191354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004" y="160338"/>
            <a:ext cx="2554675" cy="1913540"/>
          </a:xfrm>
          <a:prstGeom prst="rect">
            <a:avLst/>
          </a:prstGeom>
        </p:spPr>
      </p:pic>
      <p:sp>
        <p:nvSpPr>
          <p:cNvPr id="5" name="AutoShape 4" descr="Flag with flagpole. Illustration of flag of Austr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434" y="160336"/>
            <a:ext cx="2554676" cy="1913541"/>
          </a:xfrm>
          <a:prstGeom prst="rect">
            <a:avLst/>
          </a:prstGeom>
        </p:spPr>
      </p:pic>
      <p:sp>
        <p:nvSpPr>
          <p:cNvPr id="7" name="AutoShape 6" descr="Flag with flagpole. Illustration of flag of Hung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6864" y="160335"/>
            <a:ext cx="2554676" cy="1913541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75" y="2463886"/>
            <a:ext cx="2466975" cy="184785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6004" y="2463886"/>
            <a:ext cx="2466975" cy="1847850"/>
          </a:xfrm>
          <a:prstGeom prst="rect">
            <a:avLst/>
          </a:prstGeom>
        </p:spPr>
      </p:pic>
      <p:sp>
        <p:nvSpPr>
          <p:cNvPr id="11" name="AutoShape 8" descr="Flag with flagpole. Illustration of flag of Albani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6433" y="2463886"/>
            <a:ext cx="2466975" cy="1847850"/>
          </a:xfrm>
          <a:prstGeom prst="rect">
            <a:avLst/>
          </a:prstGeom>
        </p:spPr>
      </p:pic>
      <p:sp>
        <p:nvSpPr>
          <p:cNvPr id="13" name="AutoShape 10" descr="Flag with flagpole. Illustration of flag of Bulgari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6862" y="2463886"/>
            <a:ext cx="2466975" cy="184785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575" y="4762243"/>
            <a:ext cx="2466975" cy="1847850"/>
          </a:xfrm>
          <a:prstGeom prst="rect">
            <a:avLst/>
          </a:prstGeom>
        </p:spPr>
      </p:pic>
      <p:sp>
        <p:nvSpPr>
          <p:cNvPr id="16" name="AutoShape 12" descr="Flag with flagpole. Illustration of flag of Denmark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7" name="Slika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6004" y="4762243"/>
            <a:ext cx="2466975" cy="1847850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16432" y="4762243"/>
            <a:ext cx="2466975" cy="1847850"/>
          </a:xfrm>
          <a:prstGeom prst="rect">
            <a:avLst/>
          </a:prstGeom>
        </p:spPr>
      </p:pic>
      <p:sp>
        <p:nvSpPr>
          <p:cNvPr id="19" name="AutoShape 14" descr="Flag with flagpole. Illustration of flag of Greec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20" name="Slika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96862" y="4762243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9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69" y="124340"/>
            <a:ext cx="2466975" cy="184785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766" y="124340"/>
            <a:ext cx="2466975" cy="18478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160" y="124340"/>
            <a:ext cx="2466975" cy="1847850"/>
          </a:xfrm>
          <a:prstGeom prst="rect">
            <a:avLst/>
          </a:prstGeom>
        </p:spPr>
      </p:pic>
      <p:sp>
        <p:nvSpPr>
          <p:cNvPr id="5" name="AutoShape 2" descr="Flag with flagpole. Illustration of flag of Serb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0554" y="124340"/>
            <a:ext cx="2466975" cy="184785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7766" y="2537267"/>
            <a:ext cx="2466975" cy="184785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5063" y="2537267"/>
            <a:ext cx="2466975" cy="184785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0554" y="2537267"/>
            <a:ext cx="2466975" cy="184785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975" y="4718886"/>
            <a:ext cx="2466975" cy="184785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2185" y="4718886"/>
            <a:ext cx="2466975" cy="1847850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3579" y="4718886"/>
            <a:ext cx="2466975" cy="184785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4973" y="4718886"/>
            <a:ext cx="2466975" cy="1847850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630" y="2537267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9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830" y="192506"/>
            <a:ext cx="2466975" cy="18478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065" y="200039"/>
            <a:ext cx="2466975" cy="18478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300" y="192506"/>
            <a:ext cx="2466975" cy="18478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3830" y="2206692"/>
            <a:ext cx="2466975" cy="18478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5065" y="2206692"/>
            <a:ext cx="2466975" cy="184785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300" y="2206692"/>
            <a:ext cx="2466975" cy="184785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97847" y="-27915"/>
            <a:ext cx="3071677" cy="2303758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3830" y="422087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08" y="319953"/>
            <a:ext cx="7525789" cy="628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" y="61653"/>
            <a:ext cx="8115300" cy="60198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197" y="278216"/>
            <a:ext cx="2695575" cy="11144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259" y="1667307"/>
            <a:ext cx="2457450" cy="227647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1263" y="4140778"/>
            <a:ext cx="302895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53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5" y="399733"/>
            <a:ext cx="8987376" cy="599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8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57941" y="108065"/>
            <a:ext cx="44556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 err="1" smtClean="0">
                <a:solidFill>
                  <a:srgbClr val="00B050"/>
                </a:solidFill>
              </a:rPr>
              <a:t>English</a:t>
            </a:r>
            <a:r>
              <a:rPr lang="sl-SI" sz="2200" dirty="0" smtClean="0">
                <a:solidFill>
                  <a:srgbClr val="00B050"/>
                </a:solidFill>
              </a:rPr>
              <a:t> </a:t>
            </a:r>
            <a:r>
              <a:rPr lang="sl-SI" sz="2200" dirty="0" err="1" smtClean="0">
                <a:solidFill>
                  <a:srgbClr val="00B050"/>
                </a:solidFill>
              </a:rPr>
              <a:t>worldwide-vocabulary</a:t>
            </a:r>
            <a:endParaRPr lang="sl-SI" sz="2200" dirty="0">
              <a:solidFill>
                <a:srgbClr val="00B050"/>
              </a:solidFill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157940" y="825731"/>
            <a:ext cx="382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smtClean="0">
                <a:solidFill>
                  <a:srgbClr val="002060"/>
                </a:solidFill>
              </a:rPr>
              <a:t>First </a:t>
            </a:r>
            <a:r>
              <a:rPr lang="sl-SI" dirty="0" err="1" smtClean="0">
                <a:solidFill>
                  <a:srgbClr val="002060"/>
                </a:solidFill>
              </a:rPr>
              <a:t>language-second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r>
              <a:rPr lang="sl-SI" dirty="0" err="1" smtClean="0">
                <a:solidFill>
                  <a:srgbClr val="002060"/>
                </a:solidFill>
              </a:rPr>
              <a:t>language</a:t>
            </a:r>
            <a:r>
              <a:rPr lang="sl-SI" dirty="0" smtClean="0">
                <a:solidFill>
                  <a:srgbClr val="002060"/>
                </a:solidFill>
              </a:rPr>
              <a:t> 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57940" y="1195063"/>
            <a:ext cx="382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Official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language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157940" y="1543397"/>
            <a:ext cx="382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Population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(n) 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57939" y="1859465"/>
            <a:ext cx="703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Population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(n);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Slovenia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has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population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of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2,1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million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people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.  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178722" y="2207799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Travel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abroad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199504" y="2559458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(non)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native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speaker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of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English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220286" y="2872201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Estimate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(n, v)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220286" y="3167271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communicate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(v) 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communication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(n) 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220286" y="3499472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Change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v,n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)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PoljeZBesedilom 11"/>
          <p:cNvSpPr txBox="1"/>
          <p:nvPr/>
        </p:nvSpPr>
        <p:spPr>
          <a:xfrm>
            <a:off x="236910" y="3831673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Research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 (v, n)  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do/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conduct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/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carry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out/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perform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 a </a:t>
            </a:r>
            <a:r>
              <a:rPr lang="sl-SI" dirty="0" err="1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research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PoljeZBesedilom 12"/>
          <p:cNvSpPr txBox="1"/>
          <p:nvPr/>
        </p:nvSpPr>
        <p:spPr>
          <a:xfrm>
            <a:off x="236910" y="4163874"/>
            <a:ext cx="642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One </a:t>
            </a:r>
            <a:r>
              <a:rPr lang="sl-SI" dirty="0" err="1" smtClean="0">
                <a:solidFill>
                  <a:srgbClr val="002060"/>
                </a:solidFill>
                <a:sym typeface="Wingdings" panose="05000000000000000000" pitchFamily="2" charset="2"/>
              </a:rPr>
              <a:t>billion</a:t>
            </a:r>
            <a:r>
              <a:rPr lang="sl-SI" dirty="0" smtClean="0">
                <a:solidFill>
                  <a:srgbClr val="002060"/>
                </a:solidFill>
                <a:sym typeface="Wingdings" panose="05000000000000000000" pitchFamily="2" charset="2"/>
              </a:rPr>
              <a:t>=milijarda!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1026" name="Picture 2" descr="Picture Library Writing Letters Format Clip Art Images - Lead Pencil Clipart  Transparent PNG - 640x480 - Free Download on Nice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471" y="93567"/>
            <a:ext cx="2738401" cy="164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 you speak good English or speak English well? - One Minute Engl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978" y="3536603"/>
            <a:ext cx="5743894" cy="323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76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323</Words>
  <Application>Microsoft Office PowerPoint</Application>
  <PresentationFormat>Širokozaslonsko</PresentationFormat>
  <Paragraphs>51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Arnes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Učitelj</dc:creator>
  <cp:lastModifiedBy>Uporabnik</cp:lastModifiedBy>
  <cp:revision>32</cp:revision>
  <dcterms:created xsi:type="dcterms:W3CDTF">2021-09-02T09:26:55Z</dcterms:created>
  <dcterms:modified xsi:type="dcterms:W3CDTF">2021-09-23T10:24:39Z</dcterms:modified>
</cp:coreProperties>
</file>