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5B90-6E27-4584-B3CE-025C9F95CB84}" type="datetimeFigureOut">
              <a:rPr lang="sl-SI" smtClean="0"/>
              <a:t>15. 11. 2021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7238D-027F-4CF8-82D3-3288618A98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1094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5B90-6E27-4584-B3CE-025C9F95CB84}" type="datetimeFigureOut">
              <a:rPr lang="sl-SI" smtClean="0"/>
              <a:t>15. 11. 2021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7238D-027F-4CF8-82D3-3288618A98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9915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5B90-6E27-4584-B3CE-025C9F95CB84}" type="datetimeFigureOut">
              <a:rPr lang="sl-SI" smtClean="0"/>
              <a:t>15. 11. 2021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7238D-027F-4CF8-82D3-3288618A98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95921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5B90-6E27-4584-B3CE-025C9F95CB84}" type="datetimeFigureOut">
              <a:rPr lang="sl-SI" smtClean="0"/>
              <a:t>15. 11. 2021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7238D-027F-4CF8-82D3-3288618A98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84917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5B90-6E27-4584-B3CE-025C9F95CB84}" type="datetimeFigureOut">
              <a:rPr lang="sl-SI" smtClean="0"/>
              <a:t>15. 11. 2021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7238D-027F-4CF8-82D3-3288618A98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239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5B90-6E27-4584-B3CE-025C9F95CB84}" type="datetimeFigureOut">
              <a:rPr lang="sl-SI" smtClean="0"/>
              <a:t>15. 11. 2021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7238D-027F-4CF8-82D3-3288618A98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2087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5B90-6E27-4584-B3CE-025C9F95CB84}" type="datetimeFigureOut">
              <a:rPr lang="sl-SI" smtClean="0"/>
              <a:t>15. 11. 2021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7238D-027F-4CF8-82D3-3288618A98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4523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5B90-6E27-4584-B3CE-025C9F95CB84}" type="datetimeFigureOut">
              <a:rPr lang="sl-SI" smtClean="0"/>
              <a:t>15. 11. 2021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7238D-027F-4CF8-82D3-3288618A98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3832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5B90-6E27-4584-B3CE-025C9F95CB84}" type="datetimeFigureOut">
              <a:rPr lang="sl-SI" smtClean="0"/>
              <a:t>15. 11. 2021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7238D-027F-4CF8-82D3-3288618A98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74774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5B90-6E27-4584-B3CE-025C9F95CB84}" type="datetimeFigureOut">
              <a:rPr lang="sl-SI" smtClean="0"/>
              <a:t>15. 11. 2021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7238D-027F-4CF8-82D3-3288618A98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4074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5B90-6E27-4584-B3CE-025C9F95CB84}" type="datetimeFigureOut">
              <a:rPr lang="sl-SI" smtClean="0"/>
              <a:t>15. 11. 2021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7238D-027F-4CF8-82D3-3288618A98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5295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F5B90-6E27-4584-B3CE-025C9F95CB84}" type="datetimeFigureOut">
              <a:rPr lang="sl-SI" smtClean="0"/>
              <a:t>15. 11. 2021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7238D-027F-4CF8-82D3-3288618A98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95699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b="1" dirty="0" smtClean="0"/>
              <a:t>Prepišite PP in rešite naloge v DZ str.46 od 1-4 naloge.</a:t>
            </a:r>
            <a:endParaRPr lang="sl-SI" b="1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34484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1524000" y="1484314"/>
            <a:ext cx="899795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Svetlobni žarek na sliki prikažemo s premico.</a:t>
            </a:r>
          </a:p>
        </p:txBody>
      </p:sp>
    </p:spTree>
    <p:extLst>
      <p:ext uri="{BB962C8B-B14F-4D97-AF65-F5344CB8AC3E}">
        <p14:creationId xmlns:p14="http://schemas.microsoft.com/office/powerpoint/2010/main" val="380408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0"/>
          <p:cNvGrpSpPr>
            <a:grpSpLocks/>
          </p:cNvGrpSpPr>
          <p:nvPr/>
        </p:nvGrpSpPr>
        <p:grpSpPr bwMode="auto">
          <a:xfrm>
            <a:off x="2566989" y="1844675"/>
            <a:ext cx="7921625" cy="2235200"/>
            <a:chOff x="657" y="1162"/>
            <a:chExt cx="4325" cy="1408"/>
          </a:xfrm>
        </p:grpSpPr>
        <p:sp>
          <p:nvSpPr>
            <p:cNvPr id="16391" name="Text Box 6"/>
            <p:cNvSpPr txBox="1">
              <a:spLocks noChangeArrowheads="1"/>
            </p:cNvSpPr>
            <p:nvPr/>
          </p:nvSpPr>
          <p:spPr bwMode="auto">
            <a:xfrm>
              <a:off x="657" y="2341"/>
              <a:ext cx="708" cy="22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sl-SI" altLang="sl-SI" sz="2400" b="1"/>
                <a:t>svetilo</a:t>
              </a:r>
            </a:p>
          </p:txBody>
        </p:sp>
        <p:sp>
          <p:nvSpPr>
            <p:cNvPr id="16392" name="Line 7"/>
            <p:cNvSpPr>
              <a:spLocks noChangeShapeType="1"/>
            </p:cNvSpPr>
            <p:nvPr/>
          </p:nvSpPr>
          <p:spPr bwMode="auto">
            <a:xfrm flipV="1">
              <a:off x="1610" y="1570"/>
              <a:ext cx="131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6393" name="Line 8"/>
            <p:cNvSpPr>
              <a:spLocks noChangeShapeType="1"/>
            </p:cNvSpPr>
            <p:nvPr/>
          </p:nvSpPr>
          <p:spPr bwMode="auto">
            <a:xfrm flipV="1">
              <a:off x="1610" y="1706"/>
              <a:ext cx="131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6394" name="Line 9"/>
            <p:cNvSpPr>
              <a:spLocks noChangeShapeType="1"/>
            </p:cNvSpPr>
            <p:nvPr/>
          </p:nvSpPr>
          <p:spPr bwMode="auto">
            <a:xfrm>
              <a:off x="1610" y="1842"/>
              <a:ext cx="131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6395" name="Text Box 10"/>
            <p:cNvSpPr txBox="1">
              <a:spLocks noChangeArrowheads="1"/>
            </p:cNvSpPr>
            <p:nvPr/>
          </p:nvSpPr>
          <p:spPr bwMode="auto">
            <a:xfrm>
              <a:off x="1719" y="2307"/>
              <a:ext cx="1494" cy="22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sl-SI" altLang="sl-SI" sz="2400" b="1"/>
                <a:t>svetlobni žarek</a:t>
              </a:r>
            </a:p>
          </p:txBody>
        </p:sp>
        <p:sp>
          <p:nvSpPr>
            <p:cNvPr id="16396" name="AutoShape 11"/>
            <p:cNvSpPr>
              <a:spLocks/>
            </p:cNvSpPr>
            <p:nvPr/>
          </p:nvSpPr>
          <p:spPr bwMode="auto">
            <a:xfrm>
              <a:off x="3303" y="1162"/>
              <a:ext cx="65" cy="1069"/>
            </a:xfrm>
            <a:prstGeom prst="rightBrace">
              <a:avLst>
                <a:gd name="adj1" fmla="val 137051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l-SI" altLang="sl-SI" sz="2800"/>
            </a:p>
          </p:txBody>
        </p:sp>
        <p:sp>
          <p:nvSpPr>
            <p:cNvPr id="16397" name="Text Box 12"/>
            <p:cNvSpPr txBox="1">
              <a:spLocks noChangeArrowheads="1"/>
            </p:cNvSpPr>
            <p:nvPr/>
          </p:nvSpPr>
          <p:spPr bwMode="auto">
            <a:xfrm>
              <a:off x="3696" y="1389"/>
              <a:ext cx="1286" cy="42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sl-SI" altLang="sl-SI" sz="2000" b="1"/>
                <a:t>svetlobni snop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sl-SI" altLang="sl-SI" sz="2000" b="1"/>
                <a:t>           ali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sl-SI" altLang="sl-SI" sz="2000" b="1"/>
                <a:t>svetlobni curek</a:t>
              </a:r>
            </a:p>
          </p:txBody>
        </p:sp>
      </p:grpSp>
      <p:pic>
        <p:nvPicPr>
          <p:cNvPr id="16387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0" y="1557339"/>
            <a:ext cx="1944688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Line 17"/>
          <p:cNvSpPr>
            <a:spLocks noChangeShapeType="1"/>
          </p:cNvSpPr>
          <p:nvPr/>
        </p:nvSpPr>
        <p:spPr bwMode="auto">
          <a:xfrm>
            <a:off x="4295775" y="3141663"/>
            <a:ext cx="23764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389" name="Line 18"/>
          <p:cNvSpPr>
            <a:spLocks noChangeShapeType="1"/>
          </p:cNvSpPr>
          <p:nvPr/>
        </p:nvSpPr>
        <p:spPr bwMode="auto">
          <a:xfrm>
            <a:off x="4295775" y="2276475"/>
            <a:ext cx="23764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390" name="Text Box 26"/>
          <p:cNvSpPr txBox="1">
            <a:spLocks noChangeArrowheads="1"/>
          </p:cNvSpPr>
          <p:nvPr/>
        </p:nvSpPr>
        <p:spPr bwMode="auto">
          <a:xfrm>
            <a:off x="1524000" y="1484313"/>
            <a:ext cx="844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1800" b="1">
                <a:solidFill>
                  <a:srgbClr val="FF0066"/>
                </a:solidFill>
              </a:rPr>
              <a:t>sonce</a:t>
            </a:r>
          </a:p>
        </p:txBody>
      </p:sp>
    </p:spTree>
    <p:extLst>
      <p:ext uri="{BB962C8B-B14F-4D97-AF65-F5344CB8AC3E}">
        <p14:creationId xmlns:p14="http://schemas.microsoft.com/office/powerpoint/2010/main" val="7632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Skupina 22"/>
          <p:cNvGrpSpPr>
            <a:grpSpLocks/>
          </p:cNvGrpSpPr>
          <p:nvPr/>
        </p:nvGrpSpPr>
        <p:grpSpPr bwMode="auto">
          <a:xfrm>
            <a:off x="2279650" y="1989139"/>
            <a:ext cx="8388350" cy="2308225"/>
            <a:chOff x="755576" y="1988840"/>
            <a:chExt cx="6866061" cy="2307754"/>
          </a:xfrm>
        </p:grpSpPr>
        <p:sp>
          <p:nvSpPr>
            <p:cNvPr id="17419" name="Text Box 6"/>
            <p:cNvSpPr txBox="1">
              <a:spLocks noChangeArrowheads="1"/>
            </p:cNvSpPr>
            <p:nvPr/>
          </p:nvSpPr>
          <p:spPr bwMode="auto">
            <a:xfrm>
              <a:off x="755576" y="3933056"/>
              <a:ext cx="1414553" cy="3635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sl-SI" altLang="sl-SI" sz="2400" b="1"/>
                <a:t>svetilo</a:t>
              </a:r>
            </a:p>
          </p:txBody>
        </p:sp>
        <p:sp>
          <p:nvSpPr>
            <p:cNvPr id="17420" name="Text Box 10"/>
            <p:cNvSpPr txBox="1">
              <a:spLocks noChangeArrowheads="1"/>
            </p:cNvSpPr>
            <p:nvPr/>
          </p:nvSpPr>
          <p:spPr bwMode="auto">
            <a:xfrm>
              <a:off x="2771799" y="3933056"/>
              <a:ext cx="2168496" cy="3635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sl-SI" altLang="sl-SI" sz="2400" b="1"/>
                <a:t>svetlobni žarek</a:t>
              </a:r>
            </a:p>
          </p:txBody>
        </p:sp>
        <p:sp>
          <p:nvSpPr>
            <p:cNvPr id="17421" name="AutoShape 11"/>
            <p:cNvSpPr>
              <a:spLocks/>
            </p:cNvSpPr>
            <p:nvPr/>
          </p:nvSpPr>
          <p:spPr bwMode="auto">
            <a:xfrm>
              <a:off x="5076056" y="1988840"/>
              <a:ext cx="103187" cy="1697038"/>
            </a:xfrm>
            <a:prstGeom prst="rightBrace">
              <a:avLst>
                <a:gd name="adj1" fmla="val 137052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sl-SI" altLang="sl-SI" sz="2800"/>
            </a:p>
          </p:txBody>
        </p:sp>
        <p:sp>
          <p:nvSpPr>
            <p:cNvPr id="17422" name="Text Box 12"/>
            <p:cNvSpPr txBox="1">
              <a:spLocks noChangeArrowheads="1"/>
            </p:cNvSpPr>
            <p:nvPr/>
          </p:nvSpPr>
          <p:spPr bwMode="auto">
            <a:xfrm>
              <a:off x="5580112" y="2708920"/>
              <a:ext cx="2041525" cy="6778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sl-SI" altLang="sl-SI" sz="2400" b="1"/>
                <a:t>svetlobni snop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sl-SI" altLang="sl-SI" sz="2400" b="1"/>
                <a:t>           ali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sl-SI" altLang="sl-SI" sz="2400" b="1"/>
                <a:t>svetlobni curek</a:t>
              </a:r>
            </a:p>
          </p:txBody>
        </p:sp>
      </p:grpSp>
      <p:grpSp>
        <p:nvGrpSpPr>
          <p:cNvPr id="17411" name="Group 28"/>
          <p:cNvGrpSpPr>
            <a:grpSpLocks/>
          </p:cNvGrpSpPr>
          <p:nvPr/>
        </p:nvGrpSpPr>
        <p:grpSpPr bwMode="auto">
          <a:xfrm>
            <a:off x="1524000" y="1844676"/>
            <a:ext cx="4572000" cy="2016125"/>
            <a:chOff x="0" y="2750"/>
            <a:chExt cx="2880" cy="1270"/>
          </a:xfrm>
        </p:grpSpPr>
        <p:grpSp>
          <p:nvGrpSpPr>
            <p:cNvPr id="17412" name="Group 25"/>
            <p:cNvGrpSpPr>
              <a:grpSpLocks/>
            </p:cNvGrpSpPr>
            <p:nvPr/>
          </p:nvGrpSpPr>
          <p:grpSpPr bwMode="auto">
            <a:xfrm>
              <a:off x="249" y="2840"/>
              <a:ext cx="2631" cy="1180"/>
              <a:chOff x="249" y="2840"/>
              <a:chExt cx="2631" cy="1180"/>
            </a:xfrm>
          </p:grpSpPr>
          <p:sp>
            <p:nvSpPr>
              <p:cNvPr id="17414" name="Line 19"/>
              <p:cNvSpPr>
                <a:spLocks noChangeShapeType="1"/>
              </p:cNvSpPr>
              <p:nvPr/>
            </p:nvSpPr>
            <p:spPr bwMode="auto">
              <a:xfrm flipV="1">
                <a:off x="1565" y="2840"/>
                <a:ext cx="1315" cy="22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pic>
            <p:nvPicPr>
              <p:cNvPr id="17415" name="Picture 21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9" y="2976"/>
                <a:ext cx="1316" cy="7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416" name="Line 22"/>
              <p:cNvSpPr>
                <a:spLocks noChangeShapeType="1"/>
              </p:cNvSpPr>
              <p:nvPr/>
            </p:nvSpPr>
            <p:spPr bwMode="auto">
              <a:xfrm>
                <a:off x="1565" y="3294"/>
                <a:ext cx="131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17417" name="Line 23"/>
              <p:cNvSpPr>
                <a:spLocks noChangeShapeType="1"/>
              </p:cNvSpPr>
              <p:nvPr/>
            </p:nvSpPr>
            <p:spPr bwMode="auto">
              <a:xfrm>
                <a:off x="1565" y="3475"/>
                <a:ext cx="1315" cy="18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17418" name="Line 24"/>
              <p:cNvSpPr>
                <a:spLocks noChangeShapeType="1"/>
              </p:cNvSpPr>
              <p:nvPr/>
            </p:nvSpPr>
            <p:spPr bwMode="auto">
              <a:xfrm>
                <a:off x="1565" y="3657"/>
                <a:ext cx="1224" cy="36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</p:grpSp>
        <p:sp>
          <p:nvSpPr>
            <p:cNvPr id="17413" name="Text Box 27"/>
            <p:cNvSpPr txBox="1">
              <a:spLocks noChangeArrowheads="1"/>
            </p:cNvSpPr>
            <p:nvPr/>
          </p:nvSpPr>
          <p:spPr bwMode="auto">
            <a:xfrm>
              <a:off x="0" y="2750"/>
              <a:ext cx="6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sl-SI" altLang="sl-SI" sz="1800" b="1">
                  <a:solidFill>
                    <a:srgbClr val="FF0066"/>
                  </a:solidFill>
                </a:rPr>
                <a:t>žarnica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8722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6"/>
          <p:cNvSpPr txBox="1">
            <a:spLocks noChangeArrowheads="1"/>
          </p:cNvSpPr>
          <p:nvPr/>
        </p:nvSpPr>
        <p:spPr bwMode="auto">
          <a:xfrm>
            <a:off x="2557464" y="765176"/>
            <a:ext cx="8110537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/>
              <a:t>     Svetloba se na oviri lahko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/>
              <a:t>        odbije, del se je vpije,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36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/>
              <a:t>del pa jo lahko prodre skozi oviro. </a:t>
            </a:r>
          </a:p>
        </p:txBody>
      </p:sp>
    </p:spTree>
    <p:extLst>
      <p:ext uri="{BB962C8B-B14F-4D97-AF65-F5344CB8AC3E}">
        <p14:creationId xmlns:p14="http://schemas.microsoft.com/office/powerpoint/2010/main" val="44236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ChangeArrowheads="1"/>
          </p:cNvSpPr>
          <p:nvPr/>
        </p:nvSpPr>
        <p:spPr bwMode="auto">
          <a:xfrm>
            <a:off x="1524000" y="908051"/>
            <a:ext cx="92710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Telo, ki prepušča večino svetlobe, je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PROZORNO (steklo),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če prepusti manjši del svetlobe, je PROSOJNO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in če ne prepušča svetlobe, je NEPROZORNO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(les, knjiga) .</a:t>
            </a:r>
          </a:p>
        </p:txBody>
      </p:sp>
    </p:spTree>
    <p:extLst>
      <p:ext uri="{BB962C8B-B14F-4D97-AF65-F5344CB8AC3E}">
        <p14:creationId xmlns:p14="http://schemas.microsoft.com/office/powerpoint/2010/main" val="284447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6"/>
          <p:cNvSpPr txBox="1">
            <a:spLocks noChangeArrowheads="1"/>
          </p:cNvSpPr>
          <p:nvPr/>
        </p:nvSpPr>
        <p:spPr bwMode="auto">
          <a:xfrm>
            <a:off x="1524000" y="692150"/>
            <a:ext cx="8904288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/>
              <a:t>Za neprozorno oviro, ki jo osvetljujemo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/>
              <a:t>nastane </a:t>
            </a:r>
            <a:r>
              <a:rPr lang="sl-SI" altLang="sl-SI" sz="3600" b="1">
                <a:solidFill>
                  <a:srgbClr val="FF0000"/>
                </a:solidFill>
              </a:rPr>
              <a:t>SENCA</a:t>
            </a:r>
            <a:r>
              <a:rPr lang="sl-SI" altLang="sl-SI" sz="3600" b="1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36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36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36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FF0000"/>
                </a:solidFill>
              </a:rPr>
              <a:t>POLSENCA</a:t>
            </a:r>
            <a:r>
              <a:rPr lang="sl-SI" altLang="sl-SI" sz="3600" b="1"/>
              <a:t> je prostor, ki ga doseže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/>
              <a:t>le del svetlobe.</a:t>
            </a:r>
          </a:p>
        </p:txBody>
      </p:sp>
    </p:spTree>
    <p:extLst>
      <p:ext uri="{BB962C8B-B14F-4D97-AF65-F5344CB8AC3E}">
        <p14:creationId xmlns:p14="http://schemas.microsoft.com/office/powerpoint/2010/main" val="134397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2711451" y="260351"/>
            <a:ext cx="69564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/>
              <a:t>Svetloba nosi s seboj energijo.</a:t>
            </a:r>
          </a:p>
        </p:txBody>
      </p:sp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1524001" y="1557339"/>
            <a:ext cx="8970963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>
                <a:solidFill>
                  <a:schemeClr val="accent2"/>
                </a:solidFill>
              </a:rPr>
              <a:t>Sonce nas greje, sončne celice ali kolektorji,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>
                <a:solidFill>
                  <a:schemeClr val="accent2"/>
                </a:solidFill>
              </a:rPr>
              <a:t>fotosinteza</a:t>
            </a:r>
          </a:p>
        </p:txBody>
      </p:sp>
      <p:pic>
        <p:nvPicPr>
          <p:cNvPr id="2150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2947988"/>
            <a:ext cx="3527425" cy="234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1876" y="3716339"/>
            <a:ext cx="2016125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739" y="4868864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364" y="2420938"/>
            <a:ext cx="2238375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379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ChangeArrowheads="1"/>
          </p:cNvSpPr>
          <p:nvPr/>
        </p:nvSpPr>
        <p:spPr bwMode="auto">
          <a:xfrm>
            <a:off x="1631951" y="188914"/>
            <a:ext cx="8905875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/>
              <a:t>Leta 1676 je sir Isaac Newton z uporabo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/>
              <a:t>trikotne prizme razcepil snop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/>
              <a:t>bele sončne svetlobe na </a:t>
            </a:r>
            <a:r>
              <a:rPr lang="sl-SI" altLang="sl-SI" sz="3600" b="1">
                <a:solidFill>
                  <a:srgbClr val="FF0000"/>
                </a:solidFill>
              </a:rPr>
              <a:t>barvni spekter</a:t>
            </a:r>
            <a:r>
              <a:rPr lang="sl-SI" altLang="sl-SI" sz="3600" b="1"/>
              <a:t>.</a:t>
            </a:r>
          </a:p>
        </p:txBody>
      </p:sp>
      <p:pic>
        <p:nvPicPr>
          <p:cNvPr id="2355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888" y="2997201"/>
            <a:ext cx="71755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077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476251"/>
            <a:ext cx="91440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l-SI" altLang="sl-SI" b="1" smtClean="0"/>
              <a:t>              Vidni del svetlobe sestavljajo:</a:t>
            </a:r>
          </a:p>
          <a:p>
            <a:pPr eaLnBrk="1" hangingPunct="1">
              <a:buFontTx/>
              <a:buNone/>
            </a:pPr>
            <a:r>
              <a:rPr lang="sl-SI" altLang="sl-SI" b="1"/>
              <a:t>rdeča, oranžna, rumena, zelena, modra, vijolična. </a:t>
            </a:r>
          </a:p>
        </p:txBody>
      </p:sp>
      <p:pic>
        <p:nvPicPr>
          <p:cNvPr id="2457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113" y="2205038"/>
            <a:ext cx="3429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Text Box 5"/>
          <p:cNvSpPr txBox="1">
            <a:spLocks noChangeArrowheads="1"/>
          </p:cNvSpPr>
          <p:nvPr/>
        </p:nvSpPr>
        <p:spPr bwMode="auto">
          <a:xfrm>
            <a:off x="5808663" y="5803900"/>
            <a:ext cx="1338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400" b="1"/>
              <a:t>mavrica</a:t>
            </a:r>
          </a:p>
        </p:txBody>
      </p:sp>
    </p:spTree>
    <p:extLst>
      <p:ext uri="{BB962C8B-B14F-4D97-AF65-F5344CB8AC3E}">
        <p14:creationId xmlns:p14="http://schemas.microsoft.com/office/powerpoint/2010/main" val="214288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388" y="188913"/>
            <a:ext cx="8229600" cy="1295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l-SI" altLang="sl-SI" b="1" smtClean="0"/>
              <a:t>                  Zakaj je metulj rumen?</a:t>
            </a:r>
          </a:p>
        </p:txBody>
      </p:sp>
      <p:pic>
        <p:nvPicPr>
          <p:cNvPr id="2560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039" y="1700214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728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4224338" y="836614"/>
            <a:ext cx="32575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4000" b="1"/>
              <a:t>O SVETLOBI</a:t>
            </a:r>
          </a:p>
        </p:txBody>
      </p:sp>
      <p:pic>
        <p:nvPicPr>
          <p:cNvPr id="307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175" y="1628776"/>
            <a:ext cx="5689600" cy="430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421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17"/>
          <p:cNvGrpSpPr>
            <a:grpSpLocks/>
          </p:cNvGrpSpPr>
          <p:nvPr/>
        </p:nvGrpSpPr>
        <p:grpSpPr bwMode="auto">
          <a:xfrm>
            <a:off x="1524000" y="1196975"/>
            <a:ext cx="8820150" cy="3455988"/>
            <a:chOff x="769" y="2659"/>
            <a:chExt cx="3956" cy="1046"/>
          </a:xfrm>
        </p:grpSpPr>
        <p:grpSp>
          <p:nvGrpSpPr>
            <p:cNvPr id="26628" name="Group 16"/>
            <p:cNvGrpSpPr>
              <a:grpSpLocks/>
            </p:cNvGrpSpPr>
            <p:nvPr/>
          </p:nvGrpSpPr>
          <p:grpSpPr bwMode="auto">
            <a:xfrm>
              <a:off x="1587" y="2886"/>
              <a:ext cx="979" cy="676"/>
              <a:chOff x="1622" y="2896"/>
              <a:chExt cx="979" cy="676"/>
            </a:xfrm>
          </p:grpSpPr>
          <p:sp>
            <p:nvSpPr>
              <p:cNvPr id="26633" name="Line 9"/>
              <p:cNvSpPr>
                <a:spLocks noChangeShapeType="1"/>
              </p:cNvSpPr>
              <p:nvPr/>
            </p:nvSpPr>
            <p:spPr bwMode="auto">
              <a:xfrm>
                <a:off x="1622" y="2896"/>
                <a:ext cx="979" cy="288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26634" name="Line 10"/>
              <p:cNvSpPr>
                <a:spLocks noChangeShapeType="1"/>
              </p:cNvSpPr>
              <p:nvPr/>
            </p:nvSpPr>
            <p:spPr bwMode="auto">
              <a:xfrm flipH="1">
                <a:off x="1622" y="3169"/>
                <a:ext cx="979" cy="403"/>
              </a:xfrm>
              <a:prstGeom prst="line">
                <a:avLst/>
              </a:prstGeom>
              <a:noFill/>
              <a:ln w="28575">
                <a:solidFill>
                  <a:srgbClr val="FFC000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l-SI"/>
              </a:p>
            </p:txBody>
          </p:sp>
        </p:grpSp>
        <p:sp>
          <p:nvSpPr>
            <p:cNvPr id="26629" name="Text Box 11"/>
            <p:cNvSpPr txBox="1">
              <a:spLocks noChangeArrowheads="1"/>
            </p:cNvSpPr>
            <p:nvPr/>
          </p:nvSpPr>
          <p:spPr bwMode="auto">
            <a:xfrm>
              <a:off x="3515" y="3067"/>
              <a:ext cx="1210" cy="34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sl-SI" altLang="sl-SI" sz="2400" b="1"/>
                <a:t>Vpija: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sl-SI" altLang="sl-SI" sz="2400" b="1"/>
                <a:t>Or, Rd, Z, M, V</a:t>
              </a:r>
              <a:endParaRPr lang="sl-SI" altLang="sl-SI" sz="4800" b="1"/>
            </a:p>
          </p:txBody>
        </p:sp>
        <p:sp>
          <p:nvSpPr>
            <p:cNvPr id="26630" name="Text Box 12"/>
            <p:cNvSpPr txBox="1">
              <a:spLocks noChangeArrowheads="1"/>
            </p:cNvSpPr>
            <p:nvPr/>
          </p:nvSpPr>
          <p:spPr bwMode="auto">
            <a:xfrm>
              <a:off x="2006" y="3475"/>
              <a:ext cx="864" cy="23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sl-SI" altLang="sl-SI" sz="2800" b="1"/>
                <a:t>Odbija: </a:t>
              </a:r>
              <a:r>
                <a:rPr lang="sl-SI" altLang="sl-SI" sz="2800" b="1">
                  <a:solidFill>
                    <a:srgbClr val="FFC000"/>
                  </a:solidFill>
                </a:rPr>
                <a:t>Ru</a:t>
              </a:r>
              <a:endParaRPr lang="sl-SI" altLang="sl-SI" sz="5400" b="1">
                <a:solidFill>
                  <a:srgbClr val="FFC000"/>
                </a:solidFill>
              </a:endParaRPr>
            </a:p>
          </p:txBody>
        </p:sp>
        <p:sp>
          <p:nvSpPr>
            <p:cNvPr id="26631" name="Text Box 13"/>
            <p:cNvSpPr txBox="1">
              <a:spLocks noChangeArrowheads="1"/>
            </p:cNvSpPr>
            <p:nvPr/>
          </p:nvSpPr>
          <p:spPr bwMode="auto">
            <a:xfrm>
              <a:off x="815" y="2659"/>
              <a:ext cx="672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sl-SI" altLang="sl-SI" sz="2400" b="1"/>
                <a:t>SVETILO</a:t>
              </a:r>
            </a:p>
          </p:txBody>
        </p:sp>
        <p:sp>
          <p:nvSpPr>
            <p:cNvPr id="26632" name="Text Box 14"/>
            <p:cNvSpPr txBox="1">
              <a:spLocks noChangeArrowheads="1"/>
            </p:cNvSpPr>
            <p:nvPr/>
          </p:nvSpPr>
          <p:spPr bwMode="auto">
            <a:xfrm>
              <a:off x="769" y="3385"/>
              <a:ext cx="397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sl-SI" altLang="sl-SI" sz="2400" b="1"/>
                <a:t>OKO</a:t>
              </a:r>
            </a:p>
          </p:txBody>
        </p:sp>
      </p:grpSp>
      <p:pic>
        <p:nvPicPr>
          <p:cNvPr id="2662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0851" y="1862139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451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388" y="188913"/>
            <a:ext cx="8229600" cy="1295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l-SI" altLang="sl-SI" b="1" smtClean="0"/>
              <a:t>                  Zakaj je metulj rumen?</a:t>
            </a:r>
          </a:p>
        </p:txBody>
      </p:sp>
      <p:pic>
        <p:nvPicPr>
          <p:cNvPr id="2765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039" y="1700214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PoljeZBesedilom 14"/>
          <p:cNvSpPr txBox="1">
            <a:spLocks noChangeArrowheads="1"/>
          </p:cNvSpPr>
          <p:nvPr/>
        </p:nvSpPr>
        <p:spPr bwMode="auto">
          <a:xfrm>
            <a:off x="1557338" y="4797425"/>
            <a:ext cx="91106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/>
              <a:t>Predmete v naši okolici vidimo,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/>
              <a:t>če se svetloba od njih odbije v naše oko.</a:t>
            </a:r>
          </a:p>
        </p:txBody>
      </p:sp>
    </p:spTree>
    <p:extLst>
      <p:ext uri="{BB962C8B-B14F-4D97-AF65-F5344CB8AC3E}">
        <p14:creationId xmlns:p14="http://schemas.microsoft.com/office/powerpoint/2010/main" val="702580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2135189" y="1052513"/>
            <a:ext cx="77247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/>
              <a:t>Črno telo – večino svetlobe vpije.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/>
              <a:t>Belo telo – večino svetlobe odbije.</a:t>
            </a:r>
          </a:p>
        </p:txBody>
      </p:sp>
      <p:sp>
        <p:nvSpPr>
          <p:cNvPr id="28675" name="Text Box 4"/>
          <p:cNvSpPr txBox="1">
            <a:spLocks noChangeArrowheads="1"/>
          </p:cNvSpPr>
          <p:nvPr/>
        </p:nvSpPr>
        <p:spPr bwMode="auto">
          <a:xfrm>
            <a:off x="3143251" y="3789363"/>
            <a:ext cx="57245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00B050"/>
                </a:solidFill>
              </a:rPr>
              <a:t>Katero telo je bolj toplo?</a:t>
            </a:r>
          </a:p>
        </p:txBody>
      </p:sp>
    </p:spTree>
    <p:extLst>
      <p:ext uri="{BB962C8B-B14F-4D97-AF65-F5344CB8AC3E}">
        <p14:creationId xmlns:p14="http://schemas.microsoft.com/office/powerpoint/2010/main" val="30232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3719514" y="1125539"/>
            <a:ext cx="4911725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4000" b="1">
                <a:solidFill>
                  <a:srgbClr val="FF0000"/>
                </a:solidFill>
              </a:rPr>
              <a:t>ODBOJ SVETLOBE</a:t>
            </a:r>
          </a:p>
        </p:txBody>
      </p:sp>
    </p:spTree>
    <p:extLst>
      <p:ext uri="{BB962C8B-B14F-4D97-AF65-F5344CB8AC3E}">
        <p14:creationId xmlns:p14="http://schemas.microsoft.com/office/powerpoint/2010/main" val="283567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Line 2"/>
          <p:cNvSpPr>
            <a:spLocks noChangeShapeType="1"/>
          </p:cNvSpPr>
          <p:nvPr/>
        </p:nvSpPr>
        <p:spPr bwMode="auto">
          <a:xfrm>
            <a:off x="4008439" y="3141663"/>
            <a:ext cx="4213225" cy="0"/>
          </a:xfrm>
          <a:prstGeom prst="line">
            <a:avLst/>
          </a:prstGeom>
          <a:noFill/>
          <a:ln w="3810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2936875" y="3100388"/>
            <a:ext cx="819150" cy="4254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1600" b="1">
                <a:solidFill>
                  <a:srgbClr val="996633"/>
                </a:solidFill>
              </a:rPr>
              <a:t>zrcalo</a:t>
            </a: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5942013" y="404813"/>
            <a:ext cx="0" cy="3960812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5303838" y="188914"/>
            <a:ext cx="2457450" cy="4270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1600" b="1"/>
              <a:t>Vpadna pravokotnica</a:t>
            </a:r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3863976" y="1268414"/>
            <a:ext cx="2106613" cy="1844675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 flipV="1">
            <a:off x="5951538" y="1412875"/>
            <a:ext cx="1638300" cy="17018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2357439" y="1125538"/>
            <a:ext cx="1755775" cy="4254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1600" b="1">
                <a:solidFill>
                  <a:srgbClr val="0066FF"/>
                </a:solidFill>
              </a:rPr>
              <a:t>Vpadni žarek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8085139" y="1398588"/>
            <a:ext cx="1755775" cy="4254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1600" b="1">
                <a:solidFill>
                  <a:srgbClr val="00FF00"/>
                </a:solidFill>
              </a:rPr>
              <a:t>Odbojni žarek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4727575" y="1077913"/>
            <a:ext cx="935038" cy="7096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1600" b="1"/>
              <a:t>Vpadni kot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6240463" y="981076"/>
            <a:ext cx="1052512" cy="7096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1600" b="1"/>
              <a:t>Odbojni kot</a:t>
            </a:r>
          </a:p>
        </p:txBody>
      </p:sp>
      <p:sp>
        <p:nvSpPr>
          <p:cNvPr id="30732" name="PoljeZBesedilom 11"/>
          <p:cNvSpPr txBox="1">
            <a:spLocks noChangeArrowheads="1"/>
          </p:cNvSpPr>
          <p:nvPr/>
        </p:nvSpPr>
        <p:spPr bwMode="auto">
          <a:xfrm>
            <a:off x="5951538" y="1844676"/>
            <a:ext cx="5762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sl-SI" sz="3600" b="1">
                <a:solidFill>
                  <a:srgbClr val="FF0000"/>
                </a:solidFill>
              </a:rPr>
              <a:t>β</a:t>
            </a:r>
            <a:r>
              <a:rPr lang="sl-SI" altLang="sl-SI" sz="36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0733" name="PoljeZBesedilom 12"/>
          <p:cNvSpPr txBox="1">
            <a:spLocks noChangeArrowheads="1"/>
          </p:cNvSpPr>
          <p:nvPr/>
        </p:nvSpPr>
        <p:spPr bwMode="auto">
          <a:xfrm>
            <a:off x="5232400" y="1844676"/>
            <a:ext cx="6477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FF0000"/>
                </a:solidFill>
              </a:rPr>
              <a:t> </a:t>
            </a:r>
            <a:r>
              <a:rPr lang="el-GR" altLang="sl-SI" sz="3600" b="1">
                <a:solidFill>
                  <a:srgbClr val="FF0000"/>
                </a:solidFill>
              </a:rPr>
              <a:t>α</a:t>
            </a:r>
            <a:endParaRPr lang="sl-SI" altLang="sl-SI" sz="36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313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animBg="1"/>
      <p:bldP spid="21512" grpId="0" animBg="1"/>
      <p:bldP spid="21513" grpId="0" animBg="1"/>
      <p:bldP spid="21514" grpId="0" animBg="1"/>
      <p:bldP spid="2151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1919289" y="908051"/>
            <a:ext cx="89884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>
                <a:solidFill>
                  <a:srgbClr val="FF0000"/>
                </a:solidFill>
              </a:rPr>
              <a:t>		ODBOJNI ZAKON PRAVI,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 b="1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>
                <a:solidFill>
                  <a:srgbClr val="FF0000"/>
                </a:solidFill>
              </a:rPr>
              <a:t>da se svetloba odbija pod enakim kotom kot vpada.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 b="1">
              <a:solidFill>
                <a:srgbClr val="FF0000"/>
              </a:solidFill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2566988" y="3933825"/>
            <a:ext cx="7162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/>
              <a:t>Vpadni in odbiti žarek ter vpadna pravokotnica ležijo v isti ravnini.</a:t>
            </a:r>
          </a:p>
        </p:txBody>
      </p:sp>
      <p:sp>
        <p:nvSpPr>
          <p:cNvPr id="31748" name="PoljeZBesedilom 3"/>
          <p:cNvSpPr txBox="1">
            <a:spLocks noChangeArrowheads="1"/>
          </p:cNvSpPr>
          <p:nvPr/>
        </p:nvSpPr>
        <p:spPr bwMode="auto">
          <a:xfrm>
            <a:off x="4511675" y="2781301"/>
            <a:ext cx="2160588" cy="708025"/>
          </a:xfrm>
          <a:prstGeom prst="rect">
            <a:avLst/>
          </a:prstGeom>
          <a:noFill/>
          <a:ln w="19050">
            <a:solidFill>
              <a:srgbClr val="FF0000">
                <a:alpha val="98822"/>
              </a:srgb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sl-SI" sz="4000" b="1">
                <a:solidFill>
                  <a:srgbClr val="FF0000"/>
                </a:solidFill>
              </a:rPr>
              <a:t>α</a:t>
            </a:r>
            <a:r>
              <a:rPr lang="sl-SI" altLang="sl-SI" sz="4000" b="1">
                <a:solidFill>
                  <a:srgbClr val="FF0000"/>
                </a:solidFill>
              </a:rPr>
              <a:t> = </a:t>
            </a:r>
            <a:r>
              <a:rPr lang="el-GR" altLang="sl-SI" sz="4000" b="1">
                <a:solidFill>
                  <a:srgbClr val="FF0000"/>
                </a:solidFill>
              </a:rPr>
              <a:t>β</a:t>
            </a:r>
            <a:endParaRPr lang="sl-SI" altLang="sl-SI" sz="40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74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ChangeArrowheads="1"/>
          </p:cNvSpPr>
          <p:nvPr/>
        </p:nvSpPr>
        <p:spPr bwMode="auto">
          <a:xfrm>
            <a:off x="1524000" y="404814"/>
            <a:ext cx="9144000" cy="4954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00B050"/>
                </a:solidFill>
              </a:rPr>
              <a:t>Površine: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/>
              <a:t>gladka						hrapava</a:t>
            </a:r>
            <a:endParaRPr lang="sl-SI" altLang="sl-SI" sz="2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/>
              <a:t/>
            </a:r>
            <a:br>
              <a:rPr lang="sl-SI" altLang="sl-SI" sz="2800"/>
            </a:br>
            <a:endParaRPr lang="sl-SI" altLang="sl-SI" sz="2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/>
              <a:t>urejeno odbija sv. na			razprši sv. na vse vse strani – 				strani –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>
                <a:solidFill>
                  <a:srgbClr val="FF0000"/>
                </a:solidFill>
              </a:rPr>
              <a:t>  </a:t>
            </a:r>
            <a:r>
              <a:rPr lang="sl-SI" altLang="sl-SI" sz="2800" b="1"/>
              <a:t>		</a:t>
            </a:r>
            <a:r>
              <a:rPr lang="sl-SI" altLang="sl-SI" sz="2400" b="1"/>
              <a:t> </a:t>
            </a:r>
            <a:endParaRPr lang="sl-SI" altLang="sl-SI" sz="2800" b="1"/>
          </a:p>
        </p:txBody>
      </p:sp>
      <p:grpSp>
        <p:nvGrpSpPr>
          <p:cNvPr id="32771" name="Group 4"/>
          <p:cNvGrpSpPr>
            <a:grpSpLocks/>
          </p:cNvGrpSpPr>
          <p:nvPr/>
        </p:nvGrpSpPr>
        <p:grpSpPr bwMode="auto">
          <a:xfrm>
            <a:off x="2279651" y="1844676"/>
            <a:ext cx="2016125" cy="1008063"/>
            <a:chOff x="1440" y="9848"/>
            <a:chExt cx="1728" cy="864"/>
          </a:xfrm>
        </p:grpSpPr>
        <p:sp>
          <p:nvSpPr>
            <p:cNvPr id="32773" name="Line 5"/>
            <p:cNvSpPr>
              <a:spLocks noChangeShapeType="1"/>
            </p:cNvSpPr>
            <p:nvPr/>
          </p:nvSpPr>
          <p:spPr bwMode="auto">
            <a:xfrm>
              <a:off x="1440" y="10712"/>
              <a:ext cx="1728" cy="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2774" name="Line 6"/>
            <p:cNvSpPr>
              <a:spLocks noChangeShapeType="1"/>
            </p:cNvSpPr>
            <p:nvPr/>
          </p:nvSpPr>
          <p:spPr bwMode="auto">
            <a:xfrm>
              <a:off x="1584" y="9848"/>
              <a:ext cx="864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2775" name="Line 7"/>
            <p:cNvSpPr>
              <a:spLocks noChangeShapeType="1"/>
            </p:cNvSpPr>
            <p:nvPr/>
          </p:nvSpPr>
          <p:spPr bwMode="auto">
            <a:xfrm>
              <a:off x="1440" y="9848"/>
              <a:ext cx="864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2776" name="Line 8"/>
            <p:cNvSpPr>
              <a:spLocks noChangeShapeType="1"/>
            </p:cNvSpPr>
            <p:nvPr/>
          </p:nvSpPr>
          <p:spPr bwMode="auto">
            <a:xfrm flipV="1">
              <a:off x="2304" y="9848"/>
              <a:ext cx="576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2777" name="Line 9"/>
            <p:cNvSpPr>
              <a:spLocks noChangeShapeType="1"/>
            </p:cNvSpPr>
            <p:nvPr/>
          </p:nvSpPr>
          <p:spPr bwMode="auto">
            <a:xfrm flipV="1">
              <a:off x="2448" y="9848"/>
              <a:ext cx="576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pic>
        <p:nvPicPr>
          <p:cNvPr id="32772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425" y="1844676"/>
            <a:ext cx="23749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444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ChangeArrowheads="1"/>
          </p:cNvSpPr>
          <p:nvPr/>
        </p:nvSpPr>
        <p:spPr bwMode="auto">
          <a:xfrm>
            <a:off x="1524000" y="404813"/>
            <a:ext cx="9144000" cy="581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00B050"/>
                </a:solidFill>
              </a:rPr>
              <a:t>Površine: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/>
              <a:t>gladka						hrapava</a:t>
            </a:r>
            <a:endParaRPr lang="sl-SI" altLang="sl-SI" sz="2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/>
              <a:t/>
            </a:r>
            <a:br>
              <a:rPr lang="sl-SI" altLang="sl-SI" sz="2800"/>
            </a:br>
            <a:endParaRPr lang="sl-SI" altLang="sl-SI" sz="2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/>
              <a:t>urejeno odbija sv. na			razprši sv. na vse vse strani – 				strani –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>
                <a:solidFill>
                  <a:srgbClr val="FF0000"/>
                </a:solidFill>
              </a:rPr>
              <a:t>ZRCALNI ODBOJ			RAZPRŠENI 							(difuzni) ODBOJ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400" b="1"/>
              <a:t>zrcalo, voda, zglajena kovina</a:t>
            </a:r>
            <a:r>
              <a:rPr lang="sl-SI" altLang="sl-SI" sz="2800" b="1"/>
              <a:t>		</a:t>
            </a:r>
            <a:r>
              <a:rPr lang="sl-SI" altLang="sl-SI" sz="2400" b="1"/>
              <a:t> papir, stene, lubje</a:t>
            </a:r>
            <a:r>
              <a:rPr lang="sl-SI" altLang="sl-SI" sz="2800" b="1"/>
              <a:t>	</a:t>
            </a:r>
          </a:p>
        </p:txBody>
      </p:sp>
      <p:grpSp>
        <p:nvGrpSpPr>
          <p:cNvPr id="33795" name="Group 4"/>
          <p:cNvGrpSpPr>
            <a:grpSpLocks/>
          </p:cNvGrpSpPr>
          <p:nvPr/>
        </p:nvGrpSpPr>
        <p:grpSpPr bwMode="auto">
          <a:xfrm>
            <a:off x="2279651" y="1844676"/>
            <a:ext cx="2016125" cy="1008063"/>
            <a:chOff x="1440" y="9848"/>
            <a:chExt cx="1728" cy="864"/>
          </a:xfrm>
        </p:grpSpPr>
        <p:sp>
          <p:nvSpPr>
            <p:cNvPr id="33797" name="Line 5"/>
            <p:cNvSpPr>
              <a:spLocks noChangeShapeType="1"/>
            </p:cNvSpPr>
            <p:nvPr/>
          </p:nvSpPr>
          <p:spPr bwMode="auto">
            <a:xfrm>
              <a:off x="1440" y="10712"/>
              <a:ext cx="1728" cy="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3798" name="Line 6"/>
            <p:cNvSpPr>
              <a:spLocks noChangeShapeType="1"/>
            </p:cNvSpPr>
            <p:nvPr/>
          </p:nvSpPr>
          <p:spPr bwMode="auto">
            <a:xfrm>
              <a:off x="1584" y="9848"/>
              <a:ext cx="864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3799" name="Line 7"/>
            <p:cNvSpPr>
              <a:spLocks noChangeShapeType="1"/>
            </p:cNvSpPr>
            <p:nvPr/>
          </p:nvSpPr>
          <p:spPr bwMode="auto">
            <a:xfrm>
              <a:off x="1440" y="9848"/>
              <a:ext cx="864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3800" name="Line 8"/>
            <p:cNvSpPr>
              <a:spLocks noChangeShapeType="1"/>
            </p:cNvSpPr>
            <p:nvPr/>
          </p:nvSpPr>
          <p:spPr bwMode="auto">
            <a:xfrm flipV="1">
              <a:off x="2304" y="9848"/>
              <a:ext cx="576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3801" name="Line 9"/>
            <p:cNvSpPr>
              <a:spLocks noChangeShapeType="1"/>
            </p:cNvSpPr>
            <p:nvPr/>
          </p:nvSpPr>
          <p:spPr bwMode="auto">
            <a:xfrm flipV="1">
              <a:off x="2448" y="9848"/>
              <a:ext cx="576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pic>
        <p:nvPicPr>
          <p:cNvPr id="3379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425" y="1844676"/>
            <a:ext cx="23749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09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524001" y="549275"/>
            <a:ext cx="9472613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Slika v ravnem zrcalu je: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b="1"/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sl-SI" altLang="sl-SI" b="1"/>
              <a:t> </a:t>
            </a:r>
            <a:r>
              <a:rPr lang="sl-SI" altLang="sl-SI" b="1">
                <a:solidFill>
                  <a:srgbClr val="FF0000"/>
                </a:solidFill>
              </a:rPr>
              <a:t>enako velika kot predmet, 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sl-SI" altLang="sl-SI" b="1"/>
              <a:t> leva in desna stran sta zamenjani (</a:t>
            </a:r>
            <a:r>
              <a:rPr lang="sl-SI" altLang="sl-SI" b="1">
                <a:solidFill>
                  <a:srgbClr val="FF0000"/>
                </a:solidFill>
              </a:rPr>
              <a:t>simetrična</a:t>
            </a:r>
            <a:r>
              <a:rPr lang="sl-SI" altLang="sl-SI" b="1"/>
              <a:t>),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sl-SI" altLang="sl-SI" b="1"/>
              <a:t> </a:t>
            </a:r>
            <a:r>
              <a:rPr lang="sl-SI" altLang="sl-SI" b="1">
                <a:solidFill>
                  <a:srgbClr val="FF0000"/>
                </a:solidFill>
              </a:rPr>
              <a:t>enako oddaljena </a:t>
            </a:r>
            <a:r>
              <a:rPr lang="sl-SI" altLang="sl-SI" b="1"/>
              <a:t>od zrcala kot predmet.</a:t>
            </a:r>
          </a:p>
        </p:txBody>
      </p:sp>
      <p:pic>
        <p:nvPicPr>
          <p:cNvPr id="3481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114" y="3214689"/>
            <a:ext cx="3609975" cy="360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839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4"/>
          <p:cNvSpPr txBox="1">
            <a:spLocks noChangeArrowheads="1"/>
          </p:cNvSpPr>
          <p:nvPr/>
        </p:nvSpPr>
        <p:spPr bwMode="auto">
          <a:xfrm>
            <a:off x="1971675" y="588963"/>
            <a:ext cx="8516938" cy="526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>
                <a:solidFill>
                  <a:srgbClr val="0066FF"/>
                </a:solidFill>
              </a:rPr>
              <a:t>Odboj svetlobe na zrcalu: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/>
              <a:t>- </a:t>
            </a:r>
            <a:r>
              <a:rPr lang="sl-SI" altLang="sl-SI" sz="2800" b="1" i="1" u="sng"/>
              <a:t>ravno</a:t>
            </a:r>
            <a:r>
              <a:rPr lang="sl-SI" altLang="sl-SI" sz="2800" b="1"/>
              <a:t>  ……………enako velika slika,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/>
          </a:p>
        </p:txBody>
      </p:sp>
    </p:spTree>
    <p:extLst>
      <p:ext uri="{BB962C8B-B14F-4D97-AF65-F5344CB8AC3E}">
        <p14:creationId xmlns:p14="http://schemas.microsoft.com/office/powerpoint/2010/main" val="406740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3503613" y="908050"/>
            <a:ext cx="5376862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Svetlobo zaznamo z očmi.</a:t>
            </a:r>
            <a:endParaRPr lang="sl-SI" altLang="sl-SI" b="1">
              <a:solidFill>
                <a:srgbClr val="FF3300"/>
              </a:solidFill>
            </a:endParaRPr>
          </a:p>
        </p:txBody>
      </p:sp>
      <p:pic>
        <p:nvPicPr>
          <p:cNvPr id="5123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176" y="2420938"/>
            <a:ext cx="4968875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783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4"/>
          <p:cNvSpPr txBox="1">
            <a:spLocks noChangeArrowheads="1"/>
          </p:cNvSpPr>
          <p:nvPr/>
        </p:nvSpPr>
        <p:spPr bwMode="auto">
          <a:xfrm>
            <a:off x="1971675" y="588964"/>
            <a:ext cx="8516938" cy="397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sl-SI" altLang="sl-SI" sz="2800" b="1" i="1" u="sng"/>
              <a:t>vbočeno</a:t>
            </a:r>
            <a:r>
              <a:rPr lang="sl-SI" altLang="sl-SI" sz="2800" b="1"/>
              <a:t> (konkavno) …. povečana slika,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/>
              <a:t>    (za nego obraza, v teleskopih)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/>
          </a:p>
        </p:txBody>
      </p:sp>
      <p:pic>
        <p:nvPicPr>
          <p:cNvPr id="37891" name="Picture 2" descr="ogledalo-axor-montreu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214" y="2924175"/>
            <a:ext cx="3240087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2" name="Picture 4" descr="http://t2.gstatic.com/images?q=tbn:ANd9GcQPpTPbax6o8vYQ4w7IPqLPk9kTSNzhCm1kfscOXCoN9Cr5Xhf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700" y="2276475"/>
            <a:ext cx="3168650" cy="224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530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4"/>
          <p:cNvSpPr txBox="1">
            <a:spLocks noChangeArrowheads="1"/>
          </p:cNvSpPr>
          <p:nvPr/>
        </p:nvSpPr>
        <p:spPr bwMode="auto">
          <a:xfrm>
            <a:off x="1971675" y="588963"/>
            <a:ext cx="8516938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sl-SI" altLang="sl-SI" sz="2800" b="1" i="1" u="sng"/>
              <a:t>izbočeno</a:t>
            </a:r>
            <a:r>
              <a:rPr lang="sl-SI" altLang="sl-SI" sz="2800" b="1"/>
              <a:t> (konveksno) ….zmanjšana slika.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/>
              <a:t>    (avtomobilska zrcala, zrcala v trgovini)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/>
          </a:p>
        </p:txBody>
      </p:sp>
      <p:pic>
        <p:nvPicPr>
          <p:cNvPr id="38915" name="Picture 12" descr="http://t3.gstatic.com/images?q=tbn:ANd9GcRNNZutiZ4ATHPUSpZo6gyAmF8usI61ktE3Ce1uokD4bbgGoxJ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2852738"/>
            <a:ext cx="3109912" cy="230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6" name="Picture 16" descr="http://www.kristal-bakar.hr/slike/ogledala/mala_150x110_12_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2263" y="2852739"/>
            <a:ext cx="2590800" cy="190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78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1531938" y="260350"/>
            <a:ext cx="8699500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/>
              <a:t>Svetloba je </a:t>
            </a:r>
            <a:r>
              <a:rPr lang="sl-SI" altLang="sl-SI" sz="3600" b="1">
                <a:solidFill>
                  <a:srgbClr val="7030A0"/>
                </a:solidFill>
              </a:rPr>
              <a:t>elektromagnetno valovanje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7030A0"/>
                </a:solidFill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/>
              <a:t>in </a:t>
            </a:r>
            <a:r>
              <a:rPr lang="sl-SI" altLang="sl-SI" sz="3600" b="1">
                <a:solidFill>
                  <a:srgbClr val="7030A0"/>
                </a:solidFill>
              </a:rPr>
              <a:t>oblika energije</a:t>
            </a:r>
            <a:r>
              <a:rPr lang="sl-SI" altLang="sl-SI" sz="3600" b="1"/>
              <a:t>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36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/>
              <a:t>ki potuje skozi prazen prostor in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36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/>
              <a:t>prozorne snovi.</a:t>
            </a:r>
          </a:p>
        </p:txBody>
      </p:sp>
    </p:spTree>
    <p:extLst>
      <p:ext uri="{BB962C8B-B14F-4D97-AF65-F5344CB8AC3E}">
        <p14:creationId xmlns:p14="http://schemas.microsoft.com/office/powerpoint/2010/main" val="234929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2279651" y="692150"/>
            <a:ext cx="702627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Vidna ali bela svetloba je svetloba,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ki jo zaznamo z našimi očmi.</a:t>
            </a:r>
          </a:p>
        </p:txBody>
      </p:sp>
    </p:spTree>
    <p:extLst>
      <p:ext uri="{BB962C8B-B14F-4D97-AF65-F5344CB8AC3E}">
        <p14:creationId xmlns:p14="http://schemas.microsoft.com/office/powerpoint/2010/main" val="158632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2279651" y="692150"/>
            <a:ext cx="6048375" cy="495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Druge vrste svetlobe: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- ultravijolična (UV),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- infrardeča (IR),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- rentgenska svetloba,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- žarki gama,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- mikrovalovi,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- radijski valovi.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8385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2279650" y="692151"/>
            <a:ext cx="8388350" cy="692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Druge vrste svetlobe: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- ultravijolična (UV),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- infrardeča (IR),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- rentgenska svetloba,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- žarki gama,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- mikrovalovi, 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sl-SI" altLang="sl-SI" b="1"/>
              <a:t>radijski valovi.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b="1"/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sl-SI" altLang="sl-SI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Med seboj se razlikujejo po valovni dolžini in z njo povezani frekvenci.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9895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1582738" y="333376"/>
            <a:ext cx="911225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/>
              <a:t>Vsem telesom, ki oddajajo lastno svetlobo, pravimo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>
                <a:solidFill>
                  <a:srgbClr val="FF3300"/>
                </a:solidFill>
              </a:rPr>
              <a:t>svetila</a:t>
            </a:r>
            <a:r>
              <a:rPr lang="sl-SI" altLang="sl-SI" sz="2800" b="1"/>
              <a:t> (Sonce, zvezde, blisk, kresnička,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 i="1"/>
              <a:t>ogenj, žarnica, sveča</a:t>
            </a:r>
            <a:r>
              <a:rPr lang="sl-SI" altLang="sl-SI" sz="2800" b="1"/>
              <a:t>). Ločimo naravna in umetna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/>
              <a:t>				   svetila.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/>
              <a:t/>
            </a:r>
            <a:br>
              <a:rPr lang="sl-SI" altLang="sl-SI" sz="2800"/>
            </a:br>
            <a:endParaRPr lang="sl-SI" altLang="sl-SI" sz="2800"/>
          </a:p>
        </p:txBody>
      </p:sp>
      <p:pic>
        <p:nvPicPr>
          <p:cNvPr id="11267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1700213"/>
            <a:ext cx="2951163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1763" y="1628776"/>
            <a:ext cx="2438400" cy="244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376" y="3141663"/>
            <a:ext cx="2238375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4437063"/>
            <a:ext cx="3025775" cy="201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1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1764" y="4652964"/>
            <a:ext cx="239077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521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1524001" y="549275"/>
            <a:ext cx="954087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/>
              <a:t>      Svetloba se v vakuumu širi 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36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/>
              <a:t>hitrostjo </a:t>
            </a:r>
            <a:r>
              <a:rPr lang="sl-SI" altLang="sl-SI" sz="3600" b="1">
                <a:solidFill>
                  <a:srgbClr val="FF3300"/>
                </a:solidFill>
              </a:rPr>
              <a:t>300 000 km/s (svetlobna hitrost).</a:t>
            </a:r>
          </a:p>
        </p:txBody>
      </p:sp>
      <p:pic>
        <p:nvPicPr>
          <p:cNvPr id="1229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114" y="3141663"/>
            <a:ext cx="3025775" cy="201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408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624</Words>
  <Application>Microsoft Office PowerPoint</Application>
  <PresentationFormat>Širokozaslonsko</PresentationFormat>
  <Paragraphs>156</Paragraphs>
  <Slides>31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31</vt:i4>
      </vt:variant>
    </vt:vector>
  </HeadingPairs>
  <TitlesOfParts>
    <vt:vector size="35" baseType="lpstr">
      <vt:lpstr>Arial</vt:lpstr>
      <vt:lpstr>Calibri</vt:lpstr>
      <vt:lpstr>Calibri Light</vt:lpstr>
      <vt:lpstr>Officeova tema</vt:lpstr>
      <vt:lpstr>Prepišite PP in rešite naloge v DZ str.46 od 1-4 naloge.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Telekom Slovenije d.d.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Prepišite PP in rešite naloge v DZ str.46 od 1-4 naloge.</dc:title>
  <dc:creator>Štubler Aleš</dc:creator>
  <cp:lastModifiedBy>Štubler Aleš</cp:lastModifiedBy>
  <cp:revision>1</cp:revision>
  <dcterms:created xsi:type="dcterms:W3CDTF">2021-11-15T14:59:58Z</dcterms:created>
  <dcterms:modified xsi:type="dcterms:W3CDTF">2021-11-15T15:01:46Z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9fc6f63-046c-41f3-ba25-1437516571c5_Enabled">
    <vt:lpwstr>True</vt:lpwstr>
  </property>
  <property fmtid="{D5CDD505-2E9C-101B-9397-08002B2CF9AE}" pid="3" name="MSIP_Label_b9fc6f63-046c-41f3-ba25-1437516571c5_SiteId">
    <vt:lpwstr>6b50702c-caff-40f2-86bd-da9c41fd299b</vt:lpwstr>
  </property>
  <property fmtid="{D5CDD505-2E9C-101B-9397-08002B2CF9AE}" pid="4" name="MSIP_Label_b9fc6f63-046c-41f3-ba25-1437516571c5_Owner">
    <vt:lpwstr>suzana.klopcic@os-sticna.si</vt:lpwstr>
  </property>
  <property fmtid="{D5CDD505-2E9C-101B-9397-08002B2CF9AE}" pid="5" name="MSIP_Label_b9fc6f63-046c-41f3-ba25-1437516571c5_SetDate">
    <vt:lpwstr>2021-11-15T15:00:42.5048369Z</vt:lpwstr>
  </property>
  <property fmtid="{D5CDD505-2E9C-101B-9397-08002B2CF9AE}" pid="6" name="MSIP_Label_b9fc6f63-046c-41f3-ba25-1437516571c5_Name">
    <vt:lpwstr>NIZKA ZAUPNOST</vt:lpwstr>
  </property>
  <property fmtid="{D5CDD505-2E9C-101B-9397-08002B2CF9AE}" pid="7" name="MSIP_Label_b9fc6f63-046c-41f3-ba25-1437516571c5_Application">
    <vt:lpwstr>Microsoft Azure Information Protection</vt:lpwstr>
  </property>
  <property fmtid="{D5CDD505-2E9C-101B-9397-08002B2CF9AE}" pid="8" name="MSIP_Label_b9fc6f63-046c-41f3-ba25-1437516571c5_ActionId">
    <vt:lpwstr>085405cb-06be-4880-8a69-2c24c9214361</vt:lpwstr>
  </property>
  <property fmtid="{D5CDD505-2E9C-101B-9397-08002B2CF9AE}" pid="9" name="MSIP_Label_b9fc6f63-046c-41f3-ba25-1437516571c5_Extended_MSFT_Method">
    <vt:lpwstr>Automatic</vt:lpwstr>
  </property>
  <property fmtid="{D5CDD505-2E9C-101B-9397-08002B2CF9AE}" pid="10" name="Sensitivity">
    <vt:lpwstr>NIZKA ZAUPNOST</vt:lpwstr>
  </property>
</Properties>
</file>