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63" r:id="rId3"/>
    <p:sldId id="268" r:id="rId4"/>
    <p:sldId id="273" r:id="rId5"/>
    <p:sldId id="266" r:id="rId6"/>
    <p:sldId id="269" r:id="rId7"/>
    <p:sldId id="270" r:id="rId8"/>
    <p:sldId id="265" r:id="rId9"/>
    <p:sldId id="272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C375A4-8E30-4383-A481-49596BEBF210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B5749-3720-4228-B821-0D688B25F9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6820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B5749-3720-4228-B821-0D688B25F9CC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9666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B5749-3720-4228-B821-0D688B25F9CC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227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316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537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5167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Naslov, izrezek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izrezkov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DDDE4-8599-4299-BBC1-51F8BB03AF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038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9015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1010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4391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9315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956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145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438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1880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CBF31-FA3E-477F-ADFE-4B325C55AD82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B2E18-1C37-4E12-9214-B880CC284F0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373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58fs5yI8K9I" TargetMode="External"/><Relationship Id="rId2" Type="http://schemas.openxmlformats.org/officeDocument/2006/relationships/hyperlink" Target="http://www.youtube.com/watch?v=m_0UNes9jFg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58fs5yI8K9I" TargetMode="External"/><Relationship Id="rId2" Type="http://schemas.openxmlformats.org/officeDocument/2006/relationships/hyperlink" Target="http://www.youtube.com/watch?v=m_0UNes9jFg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youtube.com/watch?v=usYC_Z36rH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-213274"/>
            <a:ext cx="7772400" cy="1470025"/>
          </a:xfrm>
        </p:spPr>
        <p:txBody>
          <a:bodyPr/>
          <a:lstStyle/>
          <a:p>
            <a:r>
              <a:rPr lang="sl-SI" b="1" dirty="0">
                <a:solidFill>
                  <a:srgbClr val="FF0000"/>
                </a:solidFill>
              </a:rPr>
              <a:t>VELIKOSTNE STOPNJE V NARAVI</a:t>
            </a:r>
          </a:p>
        </p:txBody>
      </p:sp>
      <p:pic>
        <p:nvPicPr>
          <p:cNvPr id="26626" name="Picture 2" descr="http://katoliska-cerkev.si/img/news/2012/10-oct/59294da4fce72e018619ae8d9ce5e193883c344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31726"/>
            <a:ext cx="5595217" cy="3501008"/>
          </a:xfrm>
          <a:prstGeom prst="rect">
            <a:avLst/>
          </a:prstGeom>
          <a:noFill/>
        </p:spPr>
      </p:pic>
      <p:grpSp>
        <p:nvGrpSpPr>
          <p:cNvPr id="5" name="Skupina 4">
            <a:extLst>
              <a:ext uri="{FF2B5EF4-FFF2-40B4-BE49-F238E27FC236}">
                <a16:creationId xmlns:a16="http://schemas.microsoft.com/office/drawing/2014/main" id="{17A218B6-ECDA-4DA4-AF87-8BEBC9A88098}"/>
              </a:ext>
            </a:extLst>
          </p:cNvPr>
          <p:cNvGrpSpPr/>
          <p:nvPr/>
        </p:nvGrpSpPr>
        <p:grpSpPr>
          <a:xfrm>
            <a:off x="5595216" y="2549696"/>
            <a:ext cx="3592639" cy="4283167"/>
            <a:chOff x="4960800" y="260648"/>
            <a:chExt cx="4377294" cy="5596466"/>
          </a:xfrm>
        </p:grpSpPr>
        <p:pic>
          <p:nvPicPr>
            <p:cNvPr id="6" name="Picture 4" descr="http://us.123rf.com/400wm/400/400/yupiramos/yupiramos1112/yupiramos111200243/11657344-blue-atom-isolated-over-white-background-vector-illustration.jpg">
              <a:extLst>
                <a:ext uri="{FF2B5EF4-FFF2-40B4-BE49-F238E27FC236}">
                  <a16:creationId xmlns:a16="http://schemas.microsoft.com/office/drawing/2014/main" id="{EDABE22E-2F7E-4561-8DE5-A6FF49FD41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60800" y="1479819"/>
              <a:ext cx="4377294" cy="4377295"/>
            </a:xfrm>
            <a:prstGeom prst="rect">
              <a:avLst/>
            </a:prstGeom>
            <a:noFill/>
          </p:spPr>
        </p:pic>
        <p:grpSp>
          <p:nvGrpSpPr>
            <p:cNvPr id="7" name="Skupina 6">
              <a:extLst>
                <a:ext uri="{FF2B5EF4-FFF2-40B4-BE49-F238E27FC236}">
                  <a16:creationId xmlns:a16="http://schemas.microsoft.com/office/drawing/2014/main" id="{02E07091-84A6-4D96-A2E6-50E71CF20829}"/>
                </a:ext>
              </a:extLst>
            </p:cNvPr>
            <p:cNvGrpSpPr/>
            <p:nvPr/>
          </p:nvGrpSpPr>
          <p:grpSpPr>
            <a:xfrm>
              <a:off x="5476458" y="260648"/>
              <a:ext cx="3060354" cy="3816424"/>
              <a:chOff x="5476458" y="260648"/>
              <a:chExt cx="3060354" cy="3816424"/>
            </a:xfrm>
          </p:grpSpPr>
          <p:cxnSp>
            <p:nvCxnSpPr>
              <p:cNvPr id="8" name="Raven puščični konektor 6">
                <a:extLst>
                  <a:ext uri="{FF2B5EF4-FFF2-40B4-BE49-F238E27FC236}">
                    <a16:creationId xmlns:a16="http://schemas.microsoft.com/office/drawing/2014/main" id="{79CDF8D0-FB3F-4EEE-8C96-9CD90A473173}"/>
                  </a:ext>
                </a:extLst>
              </p:cNvPr>
              <p:cNvCxnSpPr/>
              <p:nvPr/>
            </p:nvCxnSpPr>
            <p:spPr>
              <a:xfrm flipV="1">
                <a:off x="6516216" y="1052736"/>
                <a:ext cx="288032" cy="3024336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Pravokotnik 8">
                <a:extLst>
                  <a:ext uri="{FF2B5EF4-FFF2-40B4-BE49-F238E27FC236}">
                    <a16:creationId xmlns:a16="http://schemas.microsoft.com/office/drawing/2014/main" id="{BA33BF49-7BD4-42CA-8C3F-6CBA293AC01B}"/>
                  </a:ext>
                </a:extLst>
              </p:cNvPr>
              <p:cNvSpPr/>
              <p:nvPr/>
            </p:nvSpPr>
            <p:spPr>
              <a:xfrm>
                <a:off x="5476458" y="260648"/>
                <a:ext cx="3060354" cy="7640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l-SI" sz="3200" b="1" dirty="0">
                    <a:solidFill>
                      <a:srgbClr val="FF0000"/>
                    </a:solidFill>
                  </a:rPr>
                  <a:t>Jedro</a:t>
                </a:r>
                <a:r>
                  <a:rPr lang="sl-SI" sz="3200" b="1" dirty="0">
                    <a:solidFill>
                      <a:srgbClr val="002060"/>
                    </a:solidFill>
                  </a:rPr>
                  <a:t> - 10</a:t>
                </a:r>
                <a:r>
                  <a:rPr lang="sl-SI" sz="3200" b="1" baseline="30000" dirty="0">
                    <a:solidFill>
                      <a:srgbClr val="002060"/>
                    </a:solidFill>
                  </a:rPr>
                  <a:t>-15</a:t>
                </a:r>
                <a:r>
                  <a:rPr lang="sl-SI" sz="3200" b="1" dirty="0">
                    <a:solidFill>
                      <a:srgbClr val="002060"/>
                    </a:solidFill>
                  </a:rPr>
                  <a:t> m </a:t>
                </a:r>
                <a:endParaRPr lang="sl-SI" sz="3200" dirty="0"/>
              </a:p>
            </p:txBody>
          </p:sp>
        </p:grpSp>
      </p:grpSp>
      <p:sp>
        <p:nvSpPr>
          <p:cNvPr id="14" name="Pravokotnik 13">
            <a:extLst>
              <a:ext uri="{FF2B5EF4-FFF2-40B4-BE49-F238E27FC236}">
                <a16:creationId xmlns:a16="http://schemas.microsoft.com/office/drawing/2014/main" id="{989F2D34-3F9F-4994-842E-1A6ABAB3D20F}"/>
              </a:ext>
            </a:extLst>
          </p:cNvPr>
          <p:cNvSpPr/>
          <p:nvPr/>
        </p:nvSpPr>
        <p:spPr>
          <a:xfrm>
            <a:off x="1934586" y="4438274"/>
            <a:ext cx="15488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>
                <a:solidFill>
                  <a:srgbClr val="FF0000"/>
                </a:solidFill>
              </a:rPr>
              <a:t>Osončje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428716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jeZBesedilom 5"/>
          <p:cNvSpPr txBox="1"/>
          <p:nvPr/>
        </p:nvSpPr>
        <p:spPr>
          <a:xfrm>
            <a:off x="0" y="836712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>
                <a:solidFill>
                  <a:srgbClr val="7030A0"/>
                </a:solidFill>
              </a:rPr>
              <a:t>    pika     </a:t>
            </a:r>
            <a:r>
              <a:rPr lang="sl-SI" sz="7200" b="1" dirty="0">
                <a:solidFill>
                  <a:srgbClr val="7030A0"/>
                </a:solidFill>
              </a:rPr>
              <a:t>.</a:t>
            </a:r>
            <a:endParaRPr lang="sl-SI" sz="4000" b="1" dirty="0">
              <a:solidFill>
                <a:srgbClr val="7030A0"/>
              </a:solidFill>
            </a:endParaRPr>
          </a:p>
        </p:txBody>
      </p:sp>
      <p:cxnSp>
        <p:nvCxnSpPr>
          <p:cNvPr id="3" name="Raven puščični konektor 2"/>
          <p:cNvCxnSpPr/>
          <p:nvPr/>
        </p:nvCxnSpPr>
        <p:spPr>
          <a:xfrm>
            <a:off x="2195736" y="1772816"/>
            <a:ext cx="2016224" cy="1440160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jeZBesedilom 4"/>
          <p:cNvSpPr txBox="1"/>
          <p:nvPr/>
        </p:nvSpPr>
        <p:spPr>
          <a:xfrm>
            <a:off x="323528" y="3212976"/>
            <a:ext cx="63646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00B0F0"/>
                </a:solidFill>
              </a:rPr>
              <a:t>Po premeru pike lahko razporedimo </a:t>
            </a:r>
          </a:p>
          <a:p>
            <a:r>
              <a:rPr lang="sl-SI" sz="3200" b="1" dirty="0">
                <a:solidFill>
                  <a:srgbClr val="7030A0"/>
                </a:solidFill>
              </a:rPr>
              <a:t>10 milijonov </a:t>
            </a:r>
            <a:r>
              <a:rPr lang="sl-SI" sz="3200" b="1" dirty="0">
                <a:solidFill>
                  <a:srgbClr val="00B0F0"/>
                </a:solidFill>
              </a:rPr>
              <a:t>H-atomov.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jeZBesedilom 5"/>
          <p:cNvSpPr txBox="1"/>
          <p:nvPr/>
        </p:nvSpPr>
        <p:spPr>
          <a:xfrm>
            <a:off x="0" y="836712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>
                <a:solidFill>
                  <a:srgbClr val="7030A0"/>
                </a:solidFill>
              </a:rPr>
              <a:t>V naravi se srečujemo s stvarmi,</a:t>
            </a:r>
          </a:p>
          <a:p>
            <a:endParaRPr lang="sl-SI" sz="4000" b="1" dirty="0">
              <a:solidFill>
                <a:srgbClr val="7030A0"/>
              </a:solidFill>
            </a:endParaRPr>
          </a:p>
          <a:p>
            <a:r>
              <a:rPr lang="sl-SI" sz="4000" b="1" dirty="0">
                <a:solidFill>
                  <a:srgbClr val="7030A0"/>
                </a:solidFill>
              </a:rPr>
              <a:t>ki so reda velikosti 10 </a:t>
            </a:r>
            <a:r>
              <a:rPr lang="sl-SI" sz="4000" b="1" baseline="30000" dirty="0">
                <a:solidFill>
                  <a:srgbClr val="7030A0"/>
                </a:solidFill>
              </a:rPr>
              <a:t>12 </a:t>
            </a:r>
            <a:r>
              <a:rPr lang="sl-SI" sz="4000" b="1" dirty="0">
                <a:solidFill>
                  <a:srgbClr val="7030A0"/>
                </a:solidFill>
              </a:rPr>
              <a:t>km in več– </a:t>
            </a:r>
          </a:p>
          <a:p>
            <a:r>
              <a:rPr lang="sl-SI" sz="4000" b="1" dirty="0">
                <a:solidFill>
                  <a:srgbClr val="7030A0"/>
                </a:solidFill>
              </a:rPr>
              <a:t>MAKRO NIVO (vesolje) </a:t>
            </a:r>
          </a:p>
          <a:p>
            <a:endParaRPr lang="sl-SI" sz="4000" b="1" dirty="0">
              <a:solidFill>
                <a:srgbClr val="7030A0"/>
              </a:solidFill>
            </a:endParaRPr>
          </a:p>
          <a:p>
            <a:r>
              <a:rPr lang="sl-SI" sz="4000" b="1" dirty="0">
                <a:solidFill>
                  <a:srgbClr val="7030A0"/>
                </a:solidFill>
              </a:rPr>
              <a:t>ter reda velikosti 10</a:t>
            </a:r>
            <a:r>
              <a:rPr lang="sl-SI" sz="4000" b="1" baseline="30000" dirty="0">
                <a:solidFill>
                  <a:srgbClr val="7030A0"/>
                </a:solidFill>
              </a:rPr>
              <a:t>-10</a:t>
            </a:r>
            <a:r>
              <a:rPr lang="sl-SI" sz="4000" b="1" dirty="0">
                <a:solidFill>
                  <a:srgbClr val="7030A0"/>
                </a:solidFill>
              </a:rPr>
              <a:t> m – </a:t>
            </a:r>
          </a:p>
          <a:p>
            <a:r>
              <a:rPr lang="sl-SI" sz="4000" b="1" dirty="0">
                <a:solidFill>
                  <a:srgbClr val="7030A0"/>
                </a:solidFill>
              </a:rPr>
              <a:t>SUBMIKROSKOPSKI NIVO (atom).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jeZBesedilom 5"/>
          <p:cNvSpPr txBox="1"/>
          <p:nvPr/>
        </p:nvSpPr>
        <p:spPr>
          <a:xfrm>
            <a:off x="0" y="836712"/>
            <a:ext cx="9144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>
                <a:solidFill>
                  <a:srgbClr val="7030A0"/>
                </a:solidFill>
              </a:rPr>
              <a:t>Makro svet opazujemo z daljnogledi in teleskopi.</a:t>
            </a:r>
          </a:p>
          <a:p>
            <a:r>
              <a:rPr lang="sl-SI" sz="4000" b="1" dirty="0">
                <a:solidFill>
                  <a:srgbClr val="7030A0"/>
                </a:solidFill>
              </a:rPr>
              <a:t>Submikroskopski svet opazujemo s posebnimi mikroskopi.</a:t>
            </a:r>
          </a:p>
          <a:p>
            <a:endParaRPr lang="sl-SI" sz="4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319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0"/>
            <a:ext cx="9144000" cy="19442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l-SI" sz="4000" b="1" dirty="0">
                <a:solidFill>
                  <a:srgbClr val="7030A0"/>
                </a:solidFill>
              </a:rPr>
              <a:t>V vesolju so razdalje zelo velike, zato za</a:t>
            </a:r>
          </a:p>
          <a:p>
            <a:pPr>
              <a:buNone/>
            </a:pPr>
            <a:r>
              <a:rPr lang="sl-SI" sz="4000" b="1" dirty="0">
                <a:solidFill>
                  <a:srgbClr val="7030A0"/>
                </a:solidFill>
              </a:rPr>
              <a:t> merjenje razdalj  uporabljamo enoti  </a:t>
            </a:r>
          </a:p>
          <a:p>
            <a:pPr>
              <a:buNone/>
            </a:pPr>
            <a:endParaRPr lang="sl-SI" sz="40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sl-SI" sz="4000" b="1" dirty="0">
                <a:solidFill>
                  <a:srgbClr val="FF0000"/>
                </a:solidFill>
              </a:rPr>
              <a:t>			</a:t>
            </a:r>
            <a:r>
              <a:rPr lang="sl-SI" sz="4400" b="1" dirty="0">
                <a:solidFill>
                  <a:srgbClr val="FF0000"/>
                </a:solidFill>
              </a:rPr>
              <a:t>SVETLOBNO LETO    in</a:t>
            </a:r>
          </a:p>
          <a:p>
            <a:pPr>
              <a:buNone/>
            </a:pPr>
            <a:endParaRPr lang="sl-SI" sz="4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sl-SI" sz="4400" b="1" dirty="0">
                <a:solidFill>
                  <a:srgbClr val="FF0000"/>
                </a:solidFill>
              </a:rPr>
              <a:t> 			ASTRONOMSKA ENOTA.</a:t>
            </a:r>
            <a:endParaRPr lang="sl-SI" sz="4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827584" y="0"/>
            <a:ext cx="7380312" cy="19442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4000" b="1" dirty="0">
                <a:solidFill>
                  <a:srgbClr val="FF0000"/>
                </a:solidFill>
              </a:rPr>
              <a:t>SVETLOBNO LETO </a:t>
            </a:r>
            <a:r>
              <a:rPr lang="sl-SI" sz="4000" b="1" dirty="0"/>
              <a:t>je razdalja, </a:t>
            </a:r>
          </a:p>
          <a:p>
            <a:pPr>
              <a:buNone/>
            </a:pPr>
            <a:endParaRPr lang="sl-SI" sz="2000" b="1" dirty="0"/>
          </a:p>
          <a:p>
            <a:pPr>
              <a:buNone/>
            </a:pPr>
            <a:r>
              <a:rPr lang="sl-SI" sz="4000" b="1" dirty="0"/>
              <a:t>ki jo svetloba prepotuje v 1 letu.</a:t>
            </a:r>
          </a:p>
        </p:txBody>
      </p:sp>
      <p:sp>
        <p:nvSpPr>
          <p:cNvPr id="4" name="Ograda vsebine 2"/>
          <p:cNvSpPr txBox="1">
            <a:spLocks/>
          </p:cNvSpPr>
          <p:nvPr/>
        </p:nvSpPr>
        <p:spPr>
          <a:xfrm>
            <a:off x="0" y="2492896"/>
            <a:ext cx="9144000" cy="244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sv. l. = 300 000 km/s * 365 dni * 24 h * 3600 s  = 9,4608 *10</a:t>
            </a:r>
            <a:r>
              <a:rPr kumimoji="0" lang="sl-SI" sz="4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 </a:t>
            </a:r>
            <a:r>
              <a:rPr kumimoji="0" lang="sl-SI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km </a:t>
            </a:r>
            <a:endParaRPr kumimoji="0" lang="sl-SI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Ograda vsebine 2"/>
          <p:cNvSpPr txBox="1">
            <a:spLocks/>
          </p:cNvSpPr>
          <p:nvPr/>
        </p:nvSpPr>
        <p:spPr>
          <a:xfrm>
            <a:off x="0" y="5013176"/>
            <a:ext cx="9144000" cy="1359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sl-SI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sv. l. =  9,5 *10</a:t>
            </a:r>
            <a:r>
              <a:rPr kumimoji="0" lang="sl-SI" sz="4400" b="1" i="0" u="none" strike="noStrike" kern="1200" cap="none" spc="0" normalizeH="0" baseline="3000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 </a:t>
            </a:r>
            <a:r>
              <a:rPr kumimoji="0" lang="sl-SI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km </a:t>
            </a:r>
          </a:p>
        </p:txBody>
      </p:sp>
      <p:sp>
        <p:nvSpPr>
          <p:cNvPr id="6" name="Pravokotnik 5"/>
          <p:cNvSpPr/>
          <p:nvPr/>
        </p:nvSpPr>
        <p:spPr>
          <a:xfrm>
            <a:off x="1475656" y="4797152"/>
            <a:ext cx="6048672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0"/>
            <a:ext cx="9144000" cy="1944215"/>
          </a:xfrm>
        </p:spPr>
        <p:txBody>
          <a:bodyPr>
            <a:noAutofit/>
          </a:bodyPr>
          <a:lstStyle/>
          <a:p>
            <a:pPr>
              <a:buNone/>
            </a:pPr>
            <a:endParaRPr lang="sl-SI" sz="4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sl-SI" sz="4400" b="1" dirty="0">
                <a:solidFill>
                  <a:srgbClr val="FF0000"/>
                </a:solidFill>
              </a:rPr>
              <a:t> 			ASTRONOMSKA ENOTA </a:t>
            </a:r>
          </a:p>
          <a:p>
            <a:pPr>
              <a:buNone/>
            </a:pPr>
            <a:r>
              <a:rPr lang="sl-SI" sz="4400" b="1" dirty="0">
                <a:solidFill>
                  <a:srgbClr val="FF0000"/>
                </a:solidFill>
              </a:rPr>
              <a:t>  </a:t>
            </a:r>
            <a:r>
              <a:rPr lang="sl-SI" sz="4400" b="1" dirty="0">
                <a:solidFill>
                  <a:srgbClr val="7030A0"/>
                </a:solidFill>
              </a:rPr>
              <a:t>je razdalja med Zemljo in Soncem.</a:t>
            </a:r>
          </a:p>
        </p:txBody>
      </p:sp>
      <p:grpSp>
        <p:nvGrpSpPr>
          <p:cNvPr id="8" name="Skupina 7"/>
          <p:cNvGrpSpPr/>
          <p:nvPr/>
        </p:nvGrpSpPr>
        <p:grpSpPr>
          <a:xfrm>
            <a:off x="0" y="2924944"/>
            <a:ext cx="9144000" cy="1503784"/>
            <a:chOff x="0" y="2924944"/>
            <a:chExt cx="9144000" cy="1503784"/>
          </a:xfrm>
        </p:grpSpPr>
        <p:sp>
          <p:nvSpPr>
            <p:cNvPr id="5" name="Ograda vsebine 2"/>
            <p:cNvSpPr txBox="1">
              <a:spLocks/>
            </p:cNvSpPr>
            <p:nvPr/>
          </p:nvSpPr>
          <p:spPr>
            <a:xfrm>
              <a:off x="0" y="3068960"/>
              <a:ext cx="9144000" cy="135976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sl-SI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			</a:t>
              </a:r>
              <a:r>
                <a:rPr kumimoji="0" lang="sl-SI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 a. e. =  150 * 10</a:t>
              </a:r>
              <a:r>
                <a:rPr kumimoji="0" lang="sl-SI" sz="44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6 </a:t>
              </a:r>
              <a:r>
                <a:rPr kumimoji="0" lang="sl-SI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km </a:t>
              </a:r>
            </a:p>
          </p:txBody>
        </p:sp>
        <p:sp>
          <p:nvSpPr>
            <p:cNvPr id="4" name="Pravokotnik 3"/>
            <p:cNvSpPr/>
            <p:nvPr/>
          </p:nvSpPr>
          <p:spPr>
            <a:xfrm>
              <a:off x="1475656" y="2924944"/>
              <a:ext cx="6048672" cy="10801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pic>
        <p:nvPicPr>
          <p:cNvPr id="27650" name="Picture 2" descr="http://astronomy.swin.edu.au/cms/cpg15x/albums/userpics/AU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437112"/>
            <a:ext cx="6768752" cy="2085323"/>
          </a:xfrm>
          <a:prstGeom prst="rect">
            <a:avLst/>
          </a:prstGeom>
          <a:noFill/>
        </p:spPr>
      </p:pic>
      <p:sp>
        <p:nvSpPr>
          <p:cNvPr id="7" name="Pravokotnik 6"/>
          <p:cNvSpPr/>
          <p:nvPr/>
        </p:nvSpPr>
        <p:spPr>
          <a:xfrm>
            <a:off x="4067944" y="5157192"/>
            <a:ext cx="1008112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avokotnik 5"/>
          <p:cNvSpPr/>
          <p:nvPr/>
        </p:nvSpPr>
        <p:spPr>
          <a:xfrm>
            <a:off x="3923928" y="5085184"/>
            <a:ext cx="1440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b="1" dirty="0">
                <a:solidFill>
                  <a:schemeClr val="tx2"/>
                </a:solidFill>
              </a:rPr>
              <a:t>1 a. e. </a:t>
            </a:r>
            <a:endParaRPr lang="sl-SI" sz="3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Če želite, </a:t>
            </a:r>
            <a:r>
              <a:rPr lang="sl-SI"/>
              <a:t>si lahko </a:t>
            </a:r>
            <a:r>
              <a:rPr lang="sl-SI" dirty="0"/>
              <a:t>pogledate filmčke.</a:t>
            </a:r>
          </a:p>
        </p:txBody>
      </p:sp>
      <p:sp>
        <p:nvSpPr>
          <p:cNvPr id="3" name="Pravokotnik 2"/>
          <p:cNvSpPr/>
          <p:nvPr/>
        </p:nvSpPr>
        <p:spPr>
          <a:xfrm>
            <a:off x="611560" y="2204864"/>
            <a:ext cx="41654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4400" u="sng" dirty="0">
                <a:hlinkClick r:id="rId2"/>
              </a:rPr>
              <a:t>velikosti v vesolju</a:t>
            </a:r>
            <a:endParaRPr lang="sl-SI" sz="4400" dirty="0"/>
          </a:p>
        </p:txBody>
      </p:sp>
      <p:sp>
        <p:nvSpPr>
          <p:cNvPr id="4" name="Pravokotnik 3"/>
          <p:cNvSpPr/>
          <p:nvPr/>
        </p:nvSpPr>
        <p:spPr>
          <a:xfrm>
            <a:off x="683568" y="4293096"/>
            <a:ext cx="2773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600" u="sng" dirty="0">
                <a:hlinkClick r:id="rId3"/>
              </a:rPr>
              <a:t>model vesolja</a:t>
            </a:r>
            <a:endParaRPr lang="sl-SI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539552" y="548680"/>
            <a:ext cx="74168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dirty="0"/>
              <a:t> </a:t>
            </a:r>
          </a:p>
          <a:p>
            <a:r>
              <a:rPr lang="sl-SI" sz="3600" u="sng" dirty="0">
                <a:hlinkClick r:id="rId2"/>
              </a:rPr>
              <a:t>1. velikosti v vesolju</a:t>
            </a:r>
            <a:endParaRPr lang="sl-SI" sz="3600" dirty="0"/>
          </a:p>
          <a:p>
            <a:r>
              <a:rPr lang="sl-SI" sz="3600" u="sng" dirty="0">
                <a:hlinkClick r:id="rId3"/>
              </a:rPr>
              <a:t>2. model vesolja</a:t>
            </a:r>
            <a:endParaRPr lang="sl-SI" sz="3600" u="sng" dirty="0"/>
          </a:p>
          <a:p>
            <a:r>
              <a:rPr lang="sl-SI" sz="3600" u="sng" dirty="0">
                <a:hlinkClick r:id="rId4"/>
              </a:rPr>
              <a:t>3. Če bi Luno zamenjali z ….</a:t>
            </a:r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162502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212</Words>
  <Application>Microsoft Office PowerPoint</Application>
  <PresentationFormat>Diaprojekcija na zaslonu (4:3)</PresentationFormat>
  <Paragraphs>40</Paragraphs>
  <Slides>9</Slides>
  <Notes>2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Officeova tema</vt:lpstr>
      <vt:lpstr>VELIKOSTNE STOPNJE V NARAVI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Če želite, si lahko pogledate filmčke.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Primerjava velikosti in razdalj v vesolju</dc:title>
  <dc:creator>Administrator</dc:creator>
  <cp:lastModifiedBy>MATEJA TRTNIK</cp:lastModifiedBy>
  <cp:revision>21</cp:revision>
  <dcterms:created xsi:type="dcterms:W3CDTF">2012-09-23T18:27:34Z</dcterms:created>
  <dcterms:modified xsi:type="dcterms:W3CDTF">2021-09-27T10:10:45Z</dcterms:modified>
</cp:coreProperties>
</file>