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71" r:id="rId7"/>
    <p:sldId id="272" r:id="rId8"/>
    <p:sldId id="273" r:id="rId9"/>
    <p:sldId id="274" r:id="rId10"/>
    <p:sldId id="275" r:id="rId11"/>
    <p:sldId id="276" r:id="rId12"/>
    <p:sldId id="278" r:id="rId13"/>
    <p:sldId id="279" r:id="rId14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D3B7C-B9F2-4A40-9127-8DDE901221DF}" type="datetimeFigureOut">
              <a:rPr lang="sl-SI" smtClean="0"/>
              <a:t>30. 11. 2021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A57B-C7AC-488F-AD2B-FF6AA269B4C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4470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D3B7C-B9F2-4A40-9127-8DDE901221DF}" type="datetimeFigureOut">
              <a:rPr lang="sl-SI" smtClean="0"/>
              <a:t>30. 11. 2021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A57B-C7AC-488F-AD2B-FF6AA269B4C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0296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D3B7C-B9F2-4A40-9127-8DDE901221DF}" type="datetimeFigureOut">
              <a:rPr lang="sl-SI" smtClean="0"/>
              <a:t>30. 11. 2021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A57B-C7AC-488F-AD2B-FF6AA269B4C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57817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D3B7C-B9F2-4A40-9127-8DDE901221DF}" type="datetimeFigureOut">
              <a:rPr lang="sl-SI" smtClean="0"/>
              <a:t>30. 11. 2021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A57B-C7AC-488F-AD2B-FF6AA269B4C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9248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D3B7C-B9F2-4A40-9127-8DDE901221DF}" type="datetimeFigureOut">
              <a:rPr lang="sl-SI" smtClean="0"/>
              <a:t>30. 11. 2021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A57B-C7AC-488F-AD2B-FF6AA269B4C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62257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D3B7C-B9F2-4A40-9127-8DDE901221DF}" type="datetimeFigureOut">
              <a:rPr lang="sl-SI" smtClean="0"/>
              <a:t>30. 11. 2021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A57B-C7AC-488F-AD2B-FF6AA269B4C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2437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D3B7C-B9F2-4A40-9127-8DDE901221DF}" type="datetimeFigureOut">
              <a:rPr lang="sl-SI" smtClean="0"/>
              <a:t>30. 11. 2021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A57B-C7AC-488F-AD2B-FF6AA269B4C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4340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D3B7C-B9F2-4A40-9127-8DDE901221DF}" type="datetimeFigureOut">
              <a:rPr lang="sl-SI" smtClean="0"/>
              <a:t>30. 11. 2021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A57B-C7AC-488F-AD2B-FF6AA269B4C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4050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D3B7C-B9F2-4A40-9127-8DDE901221DF}" type="datetimeFigureOut">
              <a:rPr lang="sl-SI" smtClean="0"/>
              <a:t>30. 11. 2021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A57B-C7AC-488F-AD2B-FF6AA269B4C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0785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D3B7C-B9F2-4A40-9127-8DDE901221DF}" type="datetimeFigureOut">
              <a:rPr lang="sl-SI" smtClean="0"/>
              <a:t>30. 11. 2021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A57B-C7AC-488F-AD2B-FF6AA269B4C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83676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D3B7C-B9F2-4A40-9127-8DDE901221DF}" type="datetimeFigureOut">
              <a:rPr lang="sl-SI" smtClean="0"/>
              <a:t>30. 11. 2021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DA57B-C7AC-488F-AD2B-FF6AA269B4C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30597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D3B7C-B9F2-4A40-9127-8DDE901221DF}" type="datetimeFigureOut">
              <a:rPr lang="sl-SI" smtClean="0"/>
              <a:t>30. 11. 2021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DA57B-C7AC-488F-AD2B-FF6AA269B4C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4468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PoljeZBesedilom 1"/>
          <p:cNvSpPr txBox="1">
            <a:spLocks noChangeArrowheads="1"/>
          </p:cNvSpPr>
          <p:nvPr/>
        </p:nvSpPr>
        <p:spPr bwMode="auto">
          <a:xfrm>
            <a:off x="1723267" y="2980706"/>
            <a:ext cx="882967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 dirty="0"/>
              <a:t>Svetloba se pri prehodu iz ene prozorne snovi v drugo lomi – spremeni smer in hitrost širjenja.</a:t>
            </a:r>
          </a:p>
        </p:txBody>
      </p:sp>
      <p:sp>
        <p:nvSpPr>
          <p:cNvPr id="3" name="PoljeZBesedilom 1"/>
          <p:cNvSpPr txBox="1">
            <a:spLocks noChangeArrowheads="1"/>
          </p:cNvSpPr>
          <p:nvPr/>
        </p:nvSpPr>
        <p:spPr bwMode="auto">
          <a:xfrm>
            <a:off x="3541300" y="1113806"/>
            <a:ext cx="4637087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4400" b="1" dirty="0">
                <a:solidFill>
                  <a:srgbClr val="FF0000"/>
                </a:solidFill>
              </a:rPr>
              <a:t>LOM SVETLOBE</a:t>
            </a:r>
          </a:p>
        </p:txBody>
      </p:sp>
    </p:spTree>
    <p:extLst>
      <p:ext uri="{BB962C8B-B14F-4D97-AF65-F5344CB8AC3E}">
        <p14:creationId xmlns:p14="http://schemas.microsoft.com/office/powerpoint/2010/main" val="8610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PoljeZBesedilom 1"/>
          <p:cNvSpPr txBox="1">
            <a:spLocks noChangeArrowheads="1"/>
          </p:cNvSpPr>
          <p:nvPr/>
        </p:nvSpPr>
        <p:spPr bwMode="auto">
          <a:xfrm>
            <a:off x="1524000" y="260350"/>
            <a:ext cx="91440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>
                <a:solidFill>
                  <a:schemeClr val="accent2"/>
                </a:solidFill>
              </a:rPr>
              <a:t> 		  2. RAZPRŠILNO  LEČO: </a:t>
            </a:r>
          </a:p>
        </p:txBody>
      </p:sp>
      <p:grpSp>
        <p:nvGrpSpPr>
          <p:cNvPr id="56323" name="Skupina 6"/>
          <p:cNvGrpSpPr>
            <a:grpSpLocks/>
          </p:cNvGrpSpPr>
          <p:nvPr/>
        </p:nvGrpSpPr>
        <p:grpSpPr bwMode="auto">
          <a:xfrm>
            <a:off x="4583113" y="3357563"/>
            <a:ext cx="4140200" cy="2881312"/>
            <a:chOff x="0" y="1700808"/>
            <a:chExt cx="4139952" cy="2880320"/>
          </a:xfrm>
        </p:grpSpPr>
        <p:pic>
          <p:nvPicPr>
            <p:cNvPr id="56330" name="Picture 4" descr="http://www.fiz.e-va.si/lessons/135/leci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772816"/>
              <a:ext cx="3867150" cy="278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Pravokotnik 4"/>
            <p:cNvSpPr/>
            <p:nvPr/>
          </p:nvSpPr>
          <p:spPr>
            <a:xfrm>
              <a:off x="1979493" y="1700808"/>
              <a:ext cx="2160459" cy="2880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sl-SI"/>
            </a:p>
          </p:txBody>
        </p:sp>
      </p:grpSp>
      <p:sp>
        <p:nvSpPr>
          <p:cNvPr id="56324" name="Pravokotnik 9"/>
          <p:cNvSpPr>
            <a:spLocks noChangeArrowheads="1"/>
          </p:cNvSpPr>
          <p:nvPr/>
        </p:nvSpPr>
        <p:spPr bwMode="auto">
          <a:xfrm>
            <a:off x="2063750" y="1052513"/>
            <a:ext cx="74168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sl-SI" altLang="sl-SI" sz="2800" b="1">
                <a:solidFill>
                  <a:schemeClr val="accent2"/>
                </a:solidFill>
              </a:rPr>
              <a:t> ki je na sredini tanjša kot na robu,</a:t>
            </a:r>
          </a:p>
          <a:p>
            <a:pPr eaLnBrk="1" hangingPunct="1">
              <a:spcBef>
                <a:spcPct val="0"/>
              </a:spcBef>
            </a:pPr>
            <a:r>
              <a:rPr lang="sl-SI" altLang="sl-SI" sz="2800" b="1">
                <a:solidFill>
                  <a:schemeClr val="accent2"/>
                </a:solidFill>
              </a:rPr>
              <a:t> svetlobo razprši,</a:t>
            </a:r>
          </a:p>
          <a:p>
            <a:pPr eaLnBrk="1" hangingPunct="1">
              <a:spcBef>
                <a:spcPct val="0"/>
              </a:spcBef>
            </a:pPr>
            <a:r>
              <a:rPr lang="sl-SI" altLang="sl-SI" sz="2800" b="1">
                <a:solidFill>
                  <a:schemeClr val="accent2"/>
                </a:solidFill>
              </a:rPr>
              <a:t> slika je navidezna,</a:t>
            </a:r>
          </a:p>
          <a:p>
            <a:pPr eaLnBrk="1" hangingPunct="1">
              <a:spcBef>
                <a:spcPct val="0"/>
              </a:spcBef>
            </a:pPr>
            <a:r>
              <a:rPr lang="sl-SI" altLang="sl-SI" sz="2800" b="1">
                <a:solidFill>
                  <a:schemeClr val="accent2"/>
                </a:solidFill>
              </a:rPr>
              <a:t> rišemo jo:</a:t>
            </a:r>
          </a:p>
        </p:txBody>
      </p:sp>
      <p:sp>
        <p:nvSpPr>
          <p:cNvPr id="56325" name="PoljeZBesedilom 10"/>
          <p:cNvSpPr txBox="1">
            <a:spLocks noChangeArrowheads="1"/>
          </p:cNvSpPr>
          <p:nvPr/>
        </p:nvSpPr>
        <p:spPr bwMode="auto">
          <a:xfrm>
            <a:off x="4295775" y="3429001"/>
            <a:ext cx="323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>
                <a:solidFill>
                  <a:srgbClr val="FF0000"/>
                </a:solidFill>
              </a:rPr>
              <a:t>*</a:t>
            </a:r>
          </a:p>
        </p:txBody>
      </p:sp>
      <p:cxnSp>
        <p:nvCxnSpPr>
          <p:cNvPr id="6" name="Raven povezovalnik 5"/>
          <p:cNvCxnSpPr/>
          <p:nvPr/>
        </p:nvCxnSpPr>
        <p:spPr>
          <a:xfrm>
            <a:off x="8040688" y="3429001"/>
            <a:ext cx="0" cy="2663825"/>
          </a:xfrm>
          <a:prstGeom prst="line">
            <a:avLst/>
          </a:prstGeom>
          <a:ln w="2540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327" name="PoljeZBesedilom 1"/>
          <p:cNvSpPr txBox="1">
            <a:spLocks noChangeArrowheads="1"/>
          </p:cNvSpPr>
          <p:nvPr/>
        </p:nvSpPr>
        <p:spPr bwMode="auto">
          <a:xfrm rot="5400000">
            <a:off x="7843045" y="3150395"/>
            <a:ext cx="395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/>
              <a:t>&gt;</a:t>
            </a:r>
          </a:p>
        </p:txBody>
      </p:sp>
      <p:sp>
        <p:nvSpPr>
          <p:cNvPr id="56328" name="PoljeZBesedilom 10"/>
          <p:cNvSpPr txBox="1">
            <a:spLocks noChangeArrowheads="1"/>
          </p:cNvSpPr>
          <p:nvPr/>
        </p:nvSpPr>
        <p:spPr bwMode="auto">
          <a:xfrm rot="16200000">
            <a:off x="7843044" y="5882482"/>
            <a:ext cx="3952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/>
              <a:t>&gt;</a:t>
            </a:r>
          </a:p>
        </p:txBody>
      </p:sp>
      <p:sp>
        <p:nvSpPr>
          <p:cNvPr id="2" name="Elipsa 1"/>
          <p:cNvSpPr/>
          <p:nvPr/>
        </p:nvSpPr>
        <p:spPr>
          <a:xfrm>
            <a:off x="4224339" y="3429001"/>
            <a:ext cx="358775" cy="3603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356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 descr="http://t3.gstatic.com/images?q=tbn:ANd9GcRdPn7sM0ArTBf2k1sA4jtEbS0NsDj8YvL58mU309fpxRwUq31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064" y="1214438"/>
            <a:ext cx="7140575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482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PoljeZBesedilom 2"/>
          <p:cNvSpPr txBox="1">
            <a:spLocks noChangeArrowheads="1"/>
          </p:cNvSpPr>
          <p:nvPr/>
        </p:nvSpPr>
        <p:spPr bwMode="auto">
          <a:xfrm>
            <a:off x="1613452" y="4745796"/>
            <a:ext cx="940435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 dirty="0">
                <a:solidFill>
                  <a:srgbClr val="FF0066"/>
                </a:solidFill>
              </a:rPr>
              <a:t>GORIŠČNA RAZDALJA – razdalja od središča leče do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 dirty="0">
                <a:solidFill>
                  <a:srgbClr val="FF0066"/>
                </a:solidFill>
              </a:rPr>
              <a:t>gorišča  </a:t>
            </a:r>
            <a:r>
              <a:rPr lang="sl-SI" altLang="sl-SI" sz="2800" b="1" dirty="0">
                <a:solidFill>
                  <a:srgbClr val="0066FF"/>
                </a:solidFill>
              </a:rPr>
              <a:t>(f).</a:t>
            </a:r>
            <a:r>
              <a:rPr lang="sl-SI" altLang="sl-SI" sz="2800" b="1" dirty="0">
                <a:solidFill>
                  <a:srgbClr val="FF0066"/>
                </a:solidFill>
              </a:rPr>
              <a:t> Je lastnost, po kateri se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 dirty="0">
                <a:solidFill>
                  <a:srgbClr val="FF0066"/>
                </a:solidFill>
              </a:rPr>
              <a:t>leče med seboj  razlikujejo.</a:t>
            </a:r>
            <a:endParaRPr lang="sl-SI" altLang="sl-SI" sz="2800" b="1" dirty="0">
              <a:solidFill>
                <a:srgbClr val="0066FF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 b="1" dirty="0">
              <a:solidFill>
                <a:srgbClr val="0066FF"/>
              </a:solidFill>
            </a:endParaRPr>
          </a:p>
        </p:txBody>
      </p:sp>
      <p:sp>
        <p:nvSpPr>
          <p:cNvPr id="59395" name="PoljeZBesedilom 3"/>
          <p:cNvSpPr txBox="1">
            <a:spLocks noChangeArrowheads="1"/>
          </p:cNvSpPr>
          <p:nvPr/>
        </p:nvSpPr>
        <p:spPr bwMode="auto">
          <a:xfrm>
            <a:off x="1613452" y="2154100"/>
            <a:ext cx="8872538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 dirty="0">
                <a:solidFill>
                  <a:srgbClr val="FF0066"/>
                </a:solidFill>
              </a:rPr>
              <a:t>GORIŠČE – točka na optični osi, v kateri se sekajo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 dirty="0">
                <a:solidFill>
                  <a:srgbClr val="FF0066"/>
                </a:solidFill>
              </a:rPr>
              <a:t>žarki pri  prehodu skozi lečo </a:t>
            </a:r>
            <a:r>
              <a:rPr lang="sl-SI" altLang="sl-SI" sz="2800" b="1" dirty="0">
                <a:solidFill>
                  <a:srgbClr val="0066FF"/>
                </a:solidFill>
              </a:rPr>
              <a:t>(F)</a:t>
            </a:r>
            <a:r>
              <a:rPr lang="sl-SI" altLang="sl-SI" sz="2800" b="1" dirty="0">
                <a:solidFill>
                  <a:srgbClr val="FF0066"/>
                </a:solidFill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 b="1" dirty="0">
              <a:solidFill>
                <a:srgbClr val="FF0066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 dirty="0">
                <a:solidFill>
                  <a:srgbClr val="FF0066"/>
                </a:solidFill>
              </a:rPr>
              <a:t>Leča ima dve gorišči.</a:t>
            </a:r>
          </a:p>
        </p:txBody>
      </p:sp>
      <p:sp>
        <p:nvSpPr>
          <p:cNvPr id="4" name="PoljeZBesedilom 1"/>
          <p:cNvSpPr txBox="1">
            <a:spLocks noChangeArrowheads="1"/>
          </p:cNvSpPr>
          <p:nvPr/>
        </p:nvSpPr>
        <p:spPr bwMode="auto">
          <a:xfrm>
            <a:off x="1524000" y="908050"/>
            <a:ext cx="91440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4400" b="1">
                <a:solidFill>
                  <a:srgbClr val="FF0000"/>
                </a:solidFill>
              </a:rPr>
              <a:t>PRESLIKAVE Z ZBIRALNO LEČO</a:t>
            </a:r>
          </a:p>
        </p:txBody>
      </p:sp>
    </p:spTree>
    <p:extLst>
      <p:ext uri="{BB962C8B-B14F-4D97-AF65-F5344CB8AC3E}">
        <p14:creationId xmlns:p14="http://schemas.microsoft.com/office/powerpoint/2010/main" val="3017721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PoljeZBesedilom 3"/>
          <p:cNvSpPr txBox="1">
            <a:spLocks noChangeArrowheads="1"/>
          </p:cNvSpPr>
          <p:nvPr/>
        </p:nvSpPr>
        <p:spPr bwMode="auto">
          <a:xfrm>
            <a:off x="1524000" y="404813"/>
            <a:ext cx="7340600" cy="489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FF0066"/>
                </a:solidFill>
              </a:rPr>
              <a:t>a – velikost predmeta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b="1">
              <a:solidFill>
                <a:srgbClr val="FF0066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FF0066"/>
                </a:solidFill>
              </a:rPr>
              <a:t>b – velikost slike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b="1">
              <a:solidFill>
                <a:srgbClr val="FF0066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FF0066"/>
                </a:solidFill>
              </a:rPr>
              <a:t>l – oddaljenost predmeta od leče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b="1">
              <a:solidFill>
                <a:srgbClr val="FF0066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FF0066"/>
                </a:solidFill>
              </a:rPr>
              <a:t>l</a:t>
            </a:r>
            <a:r>
              <a:rPr lang="sl-SI" altLang="sl-SI" sz="1800" b="1">
                <a:solidFill>
                  <a:srgbClr val="FF0066"/>
                </a:solidFill>
              </a:rPr>
              <a:t>1</a:t>
            </a:r>
            <a:r>
              <a:rPr lang="sl-SI" altLang="sl-SI" sz="3600" b="1">
                <a:solidFill>
                  <a:srgbClr val="FF0066"/>
                </a:solidFill>
              </a:rPr>
              <a:t> – oddaljenost slike od leče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b="1">
              <a:solidFill>
                <a:srgbClr val="FF0066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FF0066"/>
                </a:solidFill>
              </a:rPr>
              <a:t>f – goriščna razdalja</a:t>
            </a:r>
          </a:p>
        </p:txBody>
      </p:sp>
    </p:spTree>
    <p:extLst>
      <p:ext uri="{BB962C8B-B14F-4D97-AF65-F5344CB8AC3E}">
        <p14:creationId xmlns:p14="http://schemas.microsoft.com/office/powerpoint/2010/main" val="90349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 noChangeArrowheads="1"/>
          </p:cNvSpPr>
          <p:nvPr/>
        </p:nvSpPr>
        <p:spPr bwMode="auto">
          <a:xfrm>
            <a:off x="2208214" y="333375"/>
            <a:ext cx="779938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l-SI" altLang="sl-SI" sz="2800" b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Pogled žarkov, ko curek svetlobe usmerimo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sz="2800" b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na vodno gladino: </a:t>
            </a:r>
            <a:endParaRPr lang="sl-SI" altLang="sl-SI" sz="4400"/>
          </a:p>
        </p:txBody>
      </p:sp>
      <p:sp>
        <p:nvSpPr>
          <p:cNvPr id="41993" name="Line 3"/>
          <p:cNvSpPr>
            <a:spLocks noChangeShapeType="1"/>
          </p:cNvSpPr>
          <p:nvPr/>
        </p:nvSpPr>
        <p:spPr bwMode="auto">
          <a:xfrm>
            <a:off x="2566989" y="3965575"/>
            <a:ext cx="6378575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1994" name="Line 4"/>
          <p:cNvSpPr>
            <a:spLocks noChangeShapeType="1"/>
          </p:cNvSpPr>
          <p:nvPr/>
        </p:nvSpPr>
        <p:spPr bwMode="auto">
          <a:xfrm>
            <a:off x="5300663" y="1773238"/>
            <a:ext cx="0" cy="4386262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1995" name="Text Box 5"/>
          <p:cNvSpPr txBox="1">
            <a:spLocks noChangeArrowheads="1"/>
          </p:cNvSpPr>
          <p:nvPr/>
        </p:nvSpPr>
        <p:spPr bwMode="auto">
          <a:xfrm>
            <a:off x="5807075" y="1412876"/>
            <a:ext cx="2343150" cy="3651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1000"/>
              </a:spcAft>
              <a:buNone/>
            </a:pPr>
            <a:r>
              <a:rPr lang="sl-SI" altLang="sl-SI" sz="2000" b="1">
                <a:latin typeface="Calibri" panose="020F0502020204030204" pitchFamily="34" charset="0"/>
              </a:rPr>
              <a:t>Vpadna pravokotnica</a:t>
            </a:r>
            <a:endParaRPr lang="sl-SI" altLang="sl-SI" sz="4800" b="1"/>
          </a:p>
        </p:txBody>
      </p:sp>
      <p:sp>
        <p:nvSpPr>
          <p:cNvPr id="41996" name="Line 6"/>
          <p:cNvSpPr>
            <a:spLocks noChangeShapeType="1"/>
          </p:cNvSpPr>
          <p:nvPr/>
        </p:nvSpPr>
        <p:spPr bwMode="auto">
          <a:xfrm flipH="1">
            <a:off x="5300664" y="2382839"/>
            <a:ext cx="1692275" cy="1582737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1997" name="Line 7"/>
          <p:cNvSpPr>
            <a:spLocks noChangeShapeType="1"/>
          </p:cNvSpPr>
          <p:nvPr/>
        </p:nvSpPr>
        <p:spPr bwMode="auto">
          <a:xfrm flipH="1">
            <a:off x="4779963" y="3965575"/>
            <a:ext cx="520700" cy="194945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8294688" y="3357563"/>
            <a:ext cx="1041400" cy="12176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1000"/>
              </a:spcAft>
              <a:buNone/>
            </a:pPr>
            <a:r>
              <a:rPr lang="sl-SI" altLang="sl-SI" sz="2000" b="1">
                <a:latin typeface="Calibri" panose="020F0502020204030204" pitchFamily="34" charset="0"/>
              </a:rPr>
              <a:t>zrak</a:t>
            </a:r>
          </a:p>
          <a:p>
            <a:pPr>
              <a:spcBef>
                <a:spcPct val="0"/>
              </a:spcBef>
              <a:spcAft>
                <a:spcPts val="1000"/>
              </a:spcAft>
              <a:buNone/>
            </a:pPr>
            <a:endParaRPr lang="sl-SI" altLang="sl-SI" sz="2000" b="1">
              <a:latin typeface="Calibri" panose="020F0502020204030204" pitchFamily="34" charset="0"/>
            </a:endParaRPr>
          </a:p>
          <a:p>
            <a:pPr>
              <a:spcBef>
                <a:spcPct val="0"/>
              </a:spcBef>
              <a:spcAft>
                <a:spcPts val="1000"/>
              </a:spcAft>
              <a:buNone/>
            </a:pPr>
            <a:endParaRPr lang="sl-SI" altLang="sl-SI" sz="2000" b="1">
              <a:latin typeface="Calibri" panose="020F0502020204030204" pitchFamily="34" charset="0"/>
            </a:endParaRPr>
          </a:p>
          <a:p>
            <a:pPr>
              <a:spcBef>
                <a:spcPct val="0"/>
              </a:spcBef>
              <a:spcAft>
                <a:spcPts val="1000"/>
              </a:spcAft>
              <a:buNone/>
            </a:pPr>
            <a:r>
              <a:rPr lang="sl-SI" altLang="sl-SI" sz="2000" b="1">
                <a:latin typeface="Calibri" panose="020F0502020204030204" pitchFamily="34" charset="0"/>
              </a:rPr>
              <a:t>voda</a:t>
            </a:r>
            <a:endParaRPr lang="sl-SI" altLang="sl-SI" sz="4800" b="1"/>
          </a:p>
        </p:txBody>
      </p:sp>
      <p:sp>
        <p:nvSpPr>
          <p:cNvPr id="41999" name="Text Box 9"/>
          <p:cNvSpPr txBox="1">
            <a:spLocks noChangeArrowheads="1"/>
          </p:cNvSpPr>
          <p:nvPr/>
        </p:nvSpPr>
        <p:spPr bwMode="auto">
          <a:xfrm>
            <a:off x="7123113" y="2382838"/>
            <a:ext cx="1041400" cy="6080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1000"/>
              </a:spcAft>
              <a:buNone/>
            </a:pPr>
            <a:r>
              <a:rPr lang="sl-SI" altLang="sl-SI" sz="2000" b="1">
                <a:latin typeface="Calibri" panose="020F0502020204030204" pitchFamily="34" charset="0"/>
              </a:rPr>
              <a:t>Vpadni žarek</a:t>
            </a:r>
            <a:endParaRPr lang="sl-SI" altLang="sl-SI" sz="4800" b="1"/>
          </a:p>
        </p:txBody>
      </p:sp>
      <p:sp>
        <p:nvSpPr>
          <p:cNvPr id="42000" name="Text Box 10"/>
          <p:cNvSpPr txBox="1">
            <a:spLocks noChangeArrowheads="1"/>
          </p:cNvSpPr>
          <p:nvPr/>
        </p:nvSpPr>
        <p:spPr bwMode="auto">
          <a:xfrm>
            <a:off x="3608388" y="4697413"/>
            <a:ext cx="1041400" cy="609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1000"/>
              </a:spcAft>
              <a:buNone/>
            </a:pPr>
            <a:r>
              <a:rPr lang="sl-SI" altLang="sl-SI" sz="2000" b="1">
                <a:latin typeface="Calibri" panose="020F0502020204030204" pitchFamily="34" charset="0"/>
              </a:rPr>
              <a:t>Lomni žarek</a:t>
            </a:r>
            <a:endParaRPr lang="sl-SI" altLang="sl-SI" sz="4800" b="1"/>
          </a:p>
        </p:txBody>
      </p:sp>
      <p:sp>
        <p:nvSpPr>
          <p:cNvPr id="42001" name="Text Box 11"/>
          <p:cNvSpPr txBox="1">
            <a:spLocks noChangeArrowheads="1"/>
          </p:cNvSpPr>
          <p:nvPr/>
        </p:nvSpPr>
        <p:spPr bwMode="auto">
          <a:xfrm>
            <a:off x="4519613" y="5915025"/>
            <a:ext cx="1041400" cy="609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1000"/>
              </a:spcAft>
              <a:buNone/>
            </a:pPr>
            <a:r>
              <a:rPr lang="sl-SI" altLang="sl-SI" sz="2000" b="1">
                <a:latin typeface="Calibri" panose="020F0502020204030204" pitchFamily="34" charset="0"/>
              </a:rPr>
              <a:t>Lomni kot</a:t>
            </a:r>
            <a:endParaRPr lang="sl-SI" altLang="sl-SI" sz="4800" b="1"/>
          </a:p>
        </p:txBody>
      </p:sp>
      <p:sp>
        <p:nvSpPr>
          <p:cNvPr id="42002" name="Text Box 12"/>
          <p:cNvSpPr txBox="1">
            <a:spLocks noChangeArrowheads="1"/>
          </p:cNvSpPr>
          <p:nvPr/>
        </p:nvSpPr>
        <p:spPr bwMode="auto">
          <a:xfrm>
            <a:off x="5430838" y="2260600"/>
            <a:ext cx="1041400" cy="609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1000"/>
              </a:spcAft>
              <a:buNone/>
            </a:pPr>
            <a:r>
              <a:rPr lang="sl-SI" altLang="sl-SI" sz="2000" b="1">
                <a:latin typeface="Calibri" panose="020F0502020204030204" pitchFamily="34" charset="0"/>
              </a:rPr>
              <a:t>Vpadni kot</a:t>
            </a:r>
            <a:endParaRPr lang="sl-SI" altLang="sl-SI" sz="4800" b="1"/>
          </a:p>
        </p:txBody>
      </p:sp>
      <p:sp>
        <p:nvSpPr>
          <p:cNvPr id="41988" name="PoljeZBesedilom 14"/>
          <p:cNvSpPr txBox="1">
            <a:spLocks noChangeArrowheads="1"/>
          </p:cNvSpPr>
          <p:nvPr/>
        </p:nvSpPr>
        <p:spPr bwMode="auto">
          <a:xfrm>
            <a:off x="5375276" y="2997200"/>
            <a:ext cx="3603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sl-SI" sz="2800" b="1">
                <a:solidFill>
                  <a:srgbClr val="FF0000"/>
                </a:solidFill>
                <a:latin typeface="Georgia" panose="02040502050405020303" pitchFamily="18" charset="0"/>
              </a:rPr>
              <a:t>α</a:t>
            </a:r>
            <a:endParaRPr lang="sl-SI" altLang="sl-SI" sz="2800"/>
          </a:p>
        </p:txBody>
      </p:sp>
      <p:sp>
        <p:nvSpPr>
          <p:cNvPr id="41989" name="PoljeZBesedilom 16"/>
          <p:cNvSpPr txBox="1">
            <a:spLocks noChangeArrowheads="1"/>
          </p:cNvSpPr>
          <p:nvPr/>
        </p:nvSpPr>
        <p:spPr bwMode="auto">
          <a:xfrm>
            <a:off x="4943476" y="4941889"/>
            <a:ext cx="3603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sl-SI" sz="2800" b="1">
                <a:solidFill>
                  <a:srgbClr val="FF0000"/>
                </a:solidFill>
                <a:latin typeface="Georgia" panose="02040502050405020303" pitchFamily="18" charset="0"/>
              </a:rPr>
              <a:t>β</a:t>
            </a:r>
            <a:endParaRPr lang="sl-SI" altLang="sl-SI" sz="2800"/>
          </a:p>
        </p:txBody>
      </p:sp>
      <p:grpSp>
        <p:nvGrpSpPr>
          <p:cNvPr id="2" name="Skupina 18"/>
          <p:cNvGrpSpPr>
            <a:grpSpLocks/>
          </p:cNvGrpSpPr>
          <p:nvPr/>
        </p:nvGrpSpPr>
        <p:grpSpPr bwMode="auto">
          <a:xfrm>
            <a:off x="2063751" y="1989138"/>
            <a:ext cx="1871663" cy="792162"/>
            <a:chOff x="539552" y="1988840"/>
            <a:chExt cx="1872208" cy="792088"/>
          </a:xfrm>
        </p:grpSpPr>
        <p:sp>
          <p:nvSpPr>
            <p:cNvPr id="44048" name="PoljeZBesedilom 13"/>
            <p:cNvSpPr txBox="1">
              <a:spLocks noChangeArrowheads="1"/>
            </p:cNvSpPr>
            <p:nvPr/>
          </p:nvSpPr>
          <p:spPr bwMode="auto">
            <a:xfrm>
              <a:off x="683568" y="2060848"/>
              <a:ext cx="1438214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sl-SI" b="1">
                  <a:solidFill>
                    <a:srgbClr val="FF0000"/>
                  </a:solidFill>
                  <a:latin typeface="Georgia" panose="02040502050405020303" pitchFamily="18" charset="0"/>
                </a:rPr>
                <a:t>α</a:t>
              </a:r>
              <a:r>
                <a:rPr lang="sl-SI" altLang="sl-SI" b="1">
                  <a:solidFill>
                    <a:srgbClr val="FF0000"/>
                  </a:solidFill>
                  <a:latin typeface="Georgia" panose="02040502050405020303" pitchFamily="18" charset="0"/>
                </a:rPr>
                <a:t>  </a:t>
              </a:r>
              <a:r>
                <a:rPr lang="el-GR" altLang="sl-SI" b="1">
                  <a:solidFill>
                    <a:srgbClr val="FF0000"/>
                  </a:solidFill>
                  <a:latin typeface="Georgia" panose="02040502050405020303" pitchFamily="18" charset="0"/>
                </a:rPr>
                <a:t>&gt;</a:t>
              </a:r>
              <a:r>
                <a:rPr lang="sl-SI" altLang="sl-SI" b="1">
                  <a:solidFill>
                    <a:srgbClr val="FF0000"/>
                  </a:solidFill>
                  <a:latin typeface="Georgia" panose="02040502050405020303" pitchFamily="18" charset="0"/>
                </a:rPr>
                <a:t>  </a:t>
              </a:r>
              <a:r>
                <a:rPr lang="el-GR" altLang="sl-SI" b="1">
                  <a:solidFill>
                    <a:srgbClr val="FF0000"/>
                  </a:solidFill>
                  <a:latin typeface="Georgia" panose="02040502050405020303" pitchFamily="18" charset="0"/>
                </a:rPr>
                <a:t>β</a:t>
              </a:r>
              <a:endParaRPr lang="sl-SI" altLang="sl-SI" b="1">
                <a:solidFill>
                  <a:srgbClr val="FF0000"/>
                </a:solidFill>
              </a:endParaRPr>
            </a:p>
          </p:txBody>
        </p:sp>
        <p:sp>
          <p:nvSpPr>
            <p:cNvPr id="18" name="Elipsa 17"/>
            <p:cNvSpPr/>
            <p:nvPr/>
          </p:nvSpPr>
          <p:spPr>
            <a:xfrm>
              <a:off x="539552" y="1988840"/>
              <a:ext cx="1872208" cy="79208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sl-SI"/>
            </a:p>
          </p:txBody>
        </p:sp>
      </p:grpSp>
    </p:spTree>
    <p:extLst>
      <p:ext uri="{BB962C8B-B14F-4D97-AF65-F5344CB8AC3E}">
        <p14:creationId xmlns:p14="http://schemas.microsoft.com/office/powerpoint/2010/main" val="814953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2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2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2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5" grpId="0" animBg="1"/>
      <p:bldP spid="41999" grpId="0" animBg="1"/>
      <p:bldP spid="42000" grpId="0" animBg="1"/>
      <p:bldP spid="42001" grpId="0" animBg="1"/>
      <p:bldP spid="42002" grpId="0" animBg="1"/>
      <p:bldP spid="41988" grpId="0"/>
      <p:bldP spid="4198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 noChangeArrowheads="1"/>
          </p:cNvSpPr>
          <p:nvPr/>
        </p:nvSpPr>
        <p:spPr bwMode="auto">
          <a:xfrm>
            <a:off x="1524000" y="920750"/>
            <a:ext cx="8705850" cy="353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sl-SI" altLang="sl-SI" b="1">
                <a:solidFill>
                  <a:srgbClr val="0070C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Svetlobni žarki se ob prihodu iz zraka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b="1">
                <a:solidFill>
                  <a:srgbClr val="0070C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v vodo (ali iz zraka v steklo) lomijo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b="1" u="sng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k</a:t>
            </a:r>
            <a:r>
              <a:rPr lang="sl-SI" altLang="sl-SI" b="1" u="sng">
                <a:solidFill>
                  <a:srgbClr val="0070C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sl-SI" altLang="sl-SI" b="1" u="sng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vpadni pravokotnici</a:t>
            </a:r>
            <a:r>
              <a:rPr lang="sl-SI" altLang="sl-SI" b="1">
                <a:solidFill>
                  <a:srgbClr val="0070C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ct val="0"/>
              </a:spcBef>
              <a:buFontTx/>
              <a:buNone/>
            </a:pPr>
            <a:endParaRPr lang="sl-SI" altLang="sl-SI" b="1">
              <a:solidFill>
                <a:srgbClr val="0070C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sl-SI" altLang="sl-SI" b="1">
              <a:solidFill>
                <a:srgbClr val="0070C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b="1">
                <a:solidFill>
                  <a:srgbClr val="0070C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Ob prehodu iz vode v zrak (ali iz stekla v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sl-SI" altLang="sl-SI" b="1">
                <a:solidFill>
                  <a:srgbClr val="0070C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zrak) pa se lomijo </a:t>
            </a:r>
            <a:r>
              <a:rPr lang="sl-SI" altLang="sl-SI" b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stran od nje</a:t>
            </a:r>
            <a:r>
              <a:rPr lang="sl-SI" altLang="sl-SI" b="1">
                <a:solidFill>
                  <a:srgbClr val="0070C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.</a:t>
            </a:r>
            <a:endParaRPr lang="sl-SI" altLang="sl-SI" sz="480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04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PoljeZBesedilom 1"/>
          <p:cNvSpPr txBox="1">
            <a:spLocks noChangeArrowheads="1"/>
          </p:cNvSpPr>
          <p:nvPr/>
        </p:nvSpPr>
        <p:spPr bwMode="auto">
          <a:xfrm>
            <a:off x="1524001" y="1125539"/>
            <a:ext cx="9212263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FF3300"/>
                </a:solidFill>
              </a:rPr>
              <a:t>Kadar svetloba prehaja iz </a:t>
            </a:r>
            <a:r>
              <a:rPr lang="sl-SI" altLang="sl-SI" sz="3600" b="1" u="sng">
                <a:solidFill>
                  <a:srgbClr val="FF3300"/>
                </a:solidFill>
              </a:rPr>
              <a:t>redkejše snovi</a:t>
            </a:r>
            <a:r>
              <a:rPr lang="sl-SI" altLang="sl-SI" sz="3600" b="1">
                <a:solidFill>
                  <a:srgbClr val="FF3300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FF3300"/>
                </a:solidFill>
              </a:rPr>
              <a:t>v </a:t>
            </a:r>
            <a:r>
              <a:rPr lang="sl-SI" altLang="sl-SI" sz="3600" b="1" u="sng">
                <a:solidFill>
                  <a:srgbClr val="FF3300"/>
                </a:solidFill>
              </a:rPr>
              <a:t>gostejšo snov</a:t>
            </a:r>
            <a:r>
              <a:rPr lang="sl-SI" altLang="sl-SI" sz="3600" b="1">
                <a:solidFill>
                  <a:srgbClr val="FF3300"/>
                </a:solidFill>
              </a:rPr>
              <a:t>, se svetlobni curek lomi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FF3300"/>
                </a:solidFill>
              </a:rPr>
              <a:t>k vpadni pravokotnici.</a:t>
            </a:r>
          </a:p>
        </p:txBody>
      </p:sp>
      <p:sp>
        <p:nvSpPr>
          <p:cNvPr id="3" name="PoljeZBesedilom 1"/>
          <p:cNvSpPr txBox="1">
            <a:spLocks noChangeArrowheads="1"/>
          </p:cNvSpPr>
          <p:nvPr/>
        </p:nvSpPr>
        <p:spPr bwMode="auto">
          <a:xfrm>
            <a:off x="1524001" y="3644900"/>
            <a:ext cx="72628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FF3300"/>
                </a:solidFill>
              </a:rPr>
              <a:t>Svetloba se ne lomi, če pade na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FF3300"/>
                </a:solidFill>
              </a:rPr>
              <a:t>mejo dveh snovi pravokotno.</a:t>
            </a:r>
          </a:p>
        </p:txBody>
      </p:sp>
    </p:spTree>
    <p:extLst>
      <p:ext uri="{BB962C8B-B14F-4D97-AF65-F5344CB8AC3E}">
        <p14:creationId xmlns:p14="http://schemas.microsoft.com/office/powerpoint/2010/main" val="1590436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3503614" y="2133600"/>
            <a:ext cx="5400675" cy="11509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sl-SI"/>
          </a:p>
        </p:txBody>
      </p:sp>
      <p:sp>
        <p:nvSpPr>
          <p:cNvPr id="47107" name="PoljeZBesedilom 2"/>
          <p:cNvSpPr txBox="1">
            <a:spLocks noChangeArrowheads="1"/>
          </p:cNvSpPr>
          <p:nvPr/>
        </p:nvSpPr>
        <p:spPr bwMode="auto">
          <a:xfrm>
            <a:off x="1524000" y="1"/>
            <a:ext cx="6623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/>
              <a:t>Potek žarkov skozi planparalelno ploščo:</a:t>
            </a:r>
          </a:p>
        </p:txBody>
      </p:sp>
      <p:cxnSp>
        <p:nvCxnSpPr>
          <p:cNvPr id="5" name="Raven konektor 4"/>
          <p:cNvCxnSpPr/>
          <p:nvPr/>
        </p:nvCxnSpPr>
        <p:spPr>
          <a:xfrm>
            <a:off x="5448300" y="908051"/>
            <a:ext cx="0" cy="3313113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ven konektor 6"/>
          <p:cNvCxnSpPr/>
          <p:nvPr/>
        </p:nvCxnSpPr>
        <p:spPr>
          <a:xfrm>
            <a:off x="4727575" y="836614"/>
            <a:ext cx="719138" cy="1296987"/>
          </a:xfrm>
          <a:prstGeom prst="line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en konektor 7"/>
          <p:cNvCxnSpPr/>
          <p:nvPr/>
        </p:nvCxnSpPr>
        <p:spPr>
          <a:xfrm>
            <a:off x="5448300" y="2133600"/>
            <a:ext cx="287338" cy="1150938"/>
          </a:xfrm>
          <a:prstGeom prst="line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konektor 10"/>
          <p:cNvCxnSpPr/>
          <p:nvPr/>
        </p:nvCxnSpPr>
        <p:spPr>
          <a:xfrm flipH="1">
            <a:off x="5735639" y="981076"/>
            <a:ext cx="73025" cy="3311525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konektor 11"/>
          <p:cNvCxnSpPr/>
          <p:nvPr/>
        </p:nvCxnSpPr>
        <p:spPr>
          <a:xfrm>
            <a:off x="5735639" y="3284539"/>
            <a:ext cx="720725" cy="1296987"/>
          </a:xfrm>
          <a:prstGeom prst="line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13" name="PoljeZBesedilom 2"/>
          <p:cNvSpPr txBox="1">
            <a:spLocks noChangeArrowheads="1"/>
          </p:cNvSpPr>
          <p:nvPr/>
        </p:nvSpPr>
        <p:spPr bwMode="auto">
          <a:xfrm>
            <a:off x="5087938" y="981076"/>
            <a:ext cx="3921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sl-SI" sz="2800">
                <a:solidFill>
                  <a:srgbClr val="FF0000"/>
                </a:solidFill>
              </a:rPr>
              <a:t>α</a:t>
            </a:r>
            <a:endParaRPr lang="sl-SI" altLang="sl-SI" sz="2800">
              <a:solidFill>
                <a:srgbClr val="FF0000"/>
              </a:solidFill>
            </a:endParaRPr>
          </a:p>
        </p:txBody>
      </p:sp>
      <p:sp>
        <p:nvSpPr>
          <p:cNvPr id="47114" name="Pravokotnik 3"/>
          <p:cNvSpPr>
            <a:spLocks noChangeArrowheads="1"/>
          </p:cNvSpPr>
          <p:nvPr/>
        </p:nvSpPr>
        <p:spPr bwMode="auto">
          <a:xfrm>
            <a:off x="5373689" y="2760664"/>
            <a:ext cx="390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sl-SI" sz="2800">
                <a:solidFill>
                  <a:srgbClr val="FF0000"/>
                </a:solidFill>
              </a:rPr>
              <a:t>β</a:t>
            </a:r>
            <a:endParaRPr lang="sl-SI" altLang="sl-SI" sz="2800">
              <a:solidFill>
                <a:srgbClr val="FF0000"/>
              </a:solidFill>
            </a:endParaRPr>
          </a:p>
        </p:txBody>
      </p:sp>
      <p:sp>
        <p:nvSpPr>
          <p:cNvPr id="47115" name="PoljeZBesedilom 12"/>
          <p:cNvSpPr txBox="1">
            <a:spLocks noChangeArrowheads="1"/>
          </p:cNvSpPr>
          <p:nvPr/>
        </p:nvSpPr>
        <p:spPr bwMode="auto">
          <a:xfrm>
            <a:off x="5738813" y="3768726"/>
            <a:ext cx="393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sl-SI" sz="2800">
                <a:solidFill>
                  <a:srgbClr val="FF0000"/>
                </a:solidFill>
              </a:rPr>
              <a:t>α</a:t>
            </a:r>
            <a:endParaRPr lang="sl-SI" altLang="sl-SI" sz="28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616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PoljeZBesedilom 1"/>
          <p:cNvSpPr txBox="1">
            <a:spLocks noChangeArrowheads="1"/>
          </p:cNvSpPr>
          <p:nvPr/>
        </p:nvSpPr>
        <p:spPr bwMode="auto">
          <a:xfrm>
            <a:off x="1981201" y="3058354"/>
            <a:ext cx="8964613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 dirty="0">
                <a:solidFill>
                  <a:schemeClr val="accent2"/>
                </a:solidFill>
              </a:rPr>
              <a:t>Lupa, očala, mikroskopi, teleskopi,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b="1" dirty="0">
              <a:solidFill>
                <a:schemeClr val="accent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 dirty="0">
                <a:solidFill>
                  <a:schemeClr val="accent2"/>
                </a:solidFill>
              </a:rPr>
              <a:t>daljnogledi so naprave, ki vsebujejo leče.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b="1" dirty="0">
              <a:solidFill>
                <a:schemeClr val="accent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3" name="PoljeZBesedilom 1"/>
          <p:cNvSpPr txBox="1">
            <a:spLocks noChangeArrowheads="1"/>
          </p:cNvSpPr>
          <p:nvPr/>
        </p:nvSpPr>
        <p:spPr bwMode="auto">
          <a:xfrm>
            <a:off x="5087939" y="1341439"/>
            <a:ext cx="1550987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4000" b="1" dirty="0">
                <a:solidFill>
                  <a:srgbClr val="FF0000"/>
                </a:solidFill>
              </a:rPr>
              <a:t>LEČE</a:t>
            </a:r>
          </a:p>
        </p:txBody>
      </p:sp>
    </p:spTree>
    <p:extLst>
      <p:ext uri="{BB962C8B-B14F-4D97-AF65-F5344CB8AC3E}">
        <p14:creationId xmlns:p14="http://schemas.microsoft.com/office/powerpoint/2010/main" val="316404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PoljeZBesedilom 1"/>
          <p:cNvSpPr txBox="1">
            <a:spLocks noChangeArrowheads="1"/>
          </p:cNvSpPr>
          <p:nvPr/>
        </p:nvSpPr>
        <p:spPr bwMode="auto">
          <a:xfrm>
            <a:off x="2279650" y="981076"/>
            <a:ext cx="7596188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>
                <a:solidFill>
                  <a:schemeClr val="accent2"/>
                </a:solidFill>
              </a:rPr>
              <a:t>Leče so posebej oblikovani predmeti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b="1">
              <a:solidFill>
                <a:schemeClr val="accent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>
                <a:solidFill>
                  <a:schemeClr val="accent2"/>
                </a:solidFill>
              </a:rPr>
              <a:t>iz prozornih snovi, ki različno  lomijo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b="1">
              <a:solidFill>
                <a:schemeClr val="accent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>
                <a:solidFill>
                  <a:schemeClr val="accent2"/>
                </a:solidFill>
              </a:rPr>
              <a:t>svetlobo.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>
                <a:solidFill>
                  <a:schemeClr val="accent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25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PoljeZBesedilom 1"/>
          <p:cNvSpPr txBox="1">
            <a:spLocks noChangeArrowheads="1"/>
          </p:cNvSpPr>
          <p:nvPr/>
        </p:nvSpPr>
        <p:spPr bwMode="auto">
          <a:xfrm>
            <a:off x="1524001" y="981076"/>
            <a:ext cx="6659563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b="1">
                <a:solidFill>
                  <a:schemeClr val="accent2"/>
                </a:solidFill>
              </a:rPr>
              <a:t>                  1. ZBIRALNO LEČO,		</a:t>
            </a:r>
          </a:p>
        </p:txBody>
      </p:sp>
      <p:grpSp>
        <p:nvGrpSpPr>
          <p:cNvPr id="54275" name="Skupina 7"/>
          <p:cNvGrpSpPr>
            <a:grpSpLocks/>
          </p:cNvGrpSpPr>
          <p:nvPr/>
        </p:nvGrpSpPr>
        <p:grpSpPr bwMode="auto">
          <a:xfrm>
            <a:off x="1524000" y="3644901"/>
            <a:ext cx="3816350" cy="2881313"/>
            <a:chOff x="5076056" y="1700808"/>
            <a:chExt cx="4067944" cy="2880320"/>
          </a:xfrm>
        </p:grpSpPr>
        <p:pic>
          <p:nvPicPr>
            <p:cNvPr id="54279" name="Picture 4" descr="http://www.fiz.e-va.si/lessons/135/leci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6850" y="1772816"/>
              <a:ext cx="3867150" cy="27860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Pravokotnik 5"/>
            <p:cNvSpPr/>
            <p:nvPr/>
          </p:nvSpPr>
          <p:spPr>
            <a:xfrm>
              <a:off x="5076056" y="1700808"/>
              <a:ext cx="2160884" cy="28803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sl-SI"/>
            </a:p>
          </p:txBody>
        </p:sp>
      </p:grpSp>
      <p:sp>
        <p:nvSpPr>
          <p:cNvPr id="54276" name="Pravokotnik 8"/>
          <p:cNvSpPr>
            <a:spLocks noChangeArrowheads="1"/>
          </p:cNvSpPr>
          <p:nvPr/>
        </p:nvSpPr>
        <p:spPr bwMode="auto">
          <a:xfrm>
            <a:off x="1524001" y="1773238"/>
            <a:ext cx="6696075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sl-SI" altLang="sl-SI" sz="2800" b="1">
                <a:solidFill>
                  <a:schemeClr val="accent2"/>
                </a:solidFill>
              </a:rPr>
              <a:t> ki je v sredini debelejša kot na robu,</a:t>
            </a:r>
          </a:p>
          <a:p>
            <a:pPr eaLnBrk="1" hangingPunct="1">
              <a:spcBef>
                <a:spcPct val="0"/>
              </a:spcBef>
            </a:pPr>
            <a:r>
              <a:rPr lang="sl-SI" altLang="sl-SI" sz="2800" b="1">
                <a:solidFill>
                  <a:schemeClr val="accent2"/>
                </a:solidFill>
              </a:rPr>
              <a:t> svetlobo zbira,</a:t>
            </a:r>
          </a:p>
          <a:p>
            <a:pPr eaLnBrk="1" hangingPunct="1">
              <a:spcBef>
                <a:spcPct val="0"/>
              </a:spcBef>
            </a:pPr>
            <a:r>
              <a:rPr lang="sl-SI" altLang="sl-SI" sz="2800" b="1">
                <a:solidFill>
                  <a:schemeClr val="accent2"/>
                </a:solidFill>
              </a:rPr>
              <a:t> snop usmeri skozi točko za lečo,</a:t>
            </a:r>
          </a:p>
          <a:p>
            <a:pPr eaLnBrk="1" hangingPunct="1">
              <a:spcBef>
                <a:spcPct val="0"/>
              </a:spcBef>
            </a:pPr>
            <a:r>
              <a:rPr lang="sl-SI" altLang="sl-SI" sz="2800" b="1">
                <a:solidFill>
                  <a:schemeClr val="accent2"/>
                </a:solidFill>
              </a:rPr>
              <a:t> rišemo jo: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2800" b="1">
              <a:solidFill>
                <a:schemeClr val="accent2"/>
              </a:solidFill>
            </a:endParaRPr>
          </a:p>
        </p:txBody>
      </p:sp>
      <p:sp>
        <p:nvSpPr>
          <p:cNvPr id="54277" name="PoljeZBesedilom 10"/>
          <p:cNvSpPr txBox="1">
            <a:spLocks noChangeArrowheads="1"/>
          </p:cNvSpPr>
          <p:nvPr/>
        </p:nvSpPr>
        <p:spPr bwMode="auto">
          <a:xfrm>
            <a:off x="2063750" y="404814"/>
            <a:ext cx="158273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>
                <a:solidFill>
                  <a:srgbClr val="0066FF"/>
                </a:solidFill>
              </a:rPr>
              <a:t>Ločimo:</a:t>
            </a:r>
          </a:p>
        </p:txBody>
      </p:sp>
      <p:cxnSp>
        <p:nvCxnSpPr>
          <p:cNvPr id="3" name="Raven puščični povezovalnik 2"/>
          <p:cNvCxnSpPr/>
          <p:nvPr/>
        </p:nvCxnSpPr>
        <p:spPr>
          <a:xfrm>
            <a:off x="6816725" y="3789364"/>
            <a:ext cx="0" cy="2232025"/>
          </a:xfrm>
          <a:prstGeom prst="straightConnector1">
            <a:avLst/>
          </a:prstGeom>
          <a:ln w="25400">
            <a:solidFill>
              <a:srgbClr val="0066FF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944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http://www.kvarkadabra.net/mediagallery/mediaobjects/tn/6/6c72cdd18caedd1dafe3c59e7d7e0e5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914" y="2060576"/>
            <a:ext cx="6192837" cy="309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7" name="PoljeZBesedilom 2"/>
          <p:cNvSpPr txBox="1">
            <a:spLocks noChangeArrowheads="1"/>
          </p:cNvSpPr>
          <p:nvPr/>
        </p:nvSpPr>
        <p:spPr bwMode="auto">
          <a:xfrm>
            <a:off x="8183563" y="1484314"/>
            <a:ext cx="2305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>
                <a:solidFill>
                  <a:srgbClr val="FF0066"/>
                </a:solidFill>
              </a:rPr>
              <a:t>GORIŠČE</a:t>
            </a:r>
          </a:p>
        </p:txBody>
      </p:sp>
      <p:cxnSp>
        <p:nvCxnSpPr>
          <p:cNvPr id="5" name="Raven konektor 4"/>
          <p:cNvCxnSpPr/>
          <p:nvPr/>
        </p:nvCxnSpPr>
        <p:spPr>
          <a:xfrm flipV="1">
            <a:off x="8399464" y="1916114"/>
            <a:ext cx="649287" cy="1584325"/>
          </a:xfrm>
          <a:prstGeom prst="line">
            <a:avLst/>
          </a:prstGeom>
          <a:ln w="31750">
            <a:solidFill>
              <a:srgbClr val="FF33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oljeZBesedilom 5"/>
          <p:cNvSpPr txBox="1">
            <a:spLocks noChangeArrowheads="1"/>
          </p:cNvSpPr>
          <p:nvPr/>
        </p:nvSpPr>
        <p:spPr bwMode="auto">
          <a:xfrm>
            <a:off x="5738813" y="500064"/>
            <a:ext cx="3181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>
                <a:solidFill>
                  <a:srgbClr val="FF0066"/>
                </a:solidFill>
              </a:rPr>
              <a:t>Goriščna razdalja</a:t>
            </a:r>
          </a:p>
        </p:txBody>
      </p:sp>
      <p:cxnSp>
        <p:nvCxnSpPr>
          <p:cNvPr id="7" name="Raven konektor 6"/>
          <p:cNvCxnSpPr/>
          <p:nvPr/>
        </p:nvCxnSpPr>
        <p:spPr>
          <a:xfrm rot="5400000" flipH="1" flipV="1">
            <a:off x="6375401" y="1435101"/>
            <a:ext cx="1084262" cy="71437"/>
          </a:xfrm>
          <a:prstGeom prst="line">
            <a:avLst/>
          </a:prstGeom>
          <a:ln w="31750">
            <a:solidFill>
              <a:srgbClr val="FF33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03" name="PoljeZBesedilom 8"/>
          <p:cNvSpPr txBox="1">
            <a:spLocks noChangeArrowheads="1"/>
          </p:cNvSpPr>
          <p:nvPr/>
        </p:nvSpPr>
        <p:spPr bwMode="auto">
          <a:xfrm>
            <a:off x="8040689" y="2997200"/>
            <a:ext cx="4032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2800" b="1">
                <a:solidFill>
                  <a:srgbClr val="0066FF"/>
                </a:solidFill>
              </a:rPr>
              <a:t>F</a:t>
            </a:r>
          </a:p>
        </p:txBody>
      </p:sp>
      <p:sp>
        <p:nvSpPr>
          <p:cNvPr id="10" name="Elipsa 9"/>
          <p:cNvSpPr/>
          <p:nvPr/>
        </p:nvSpPr>
        <p:spPr>
          <a:xfrm>
            <a:off x="8183563" y="3573464"/>
            <a:ext cx="144462" cy="142875"/>
          </a:xfrm>
          <a:prstGeom prst="ellipse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0177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/>
      <p:bldP spid="6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312</Words>
  <Application>Microsoft Office PowerPoint</Application>
  <PresentationFormat>Širokozaslonsko</PresentationFormat>
  <Paragraphs>78</Paragraphs>
  <Slides>13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Comic Sans MS</vt:lpstr>
      <vt:lpstr>Georgia</vt:lpstr>
      <vt:lpstr>Times New Roman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Telekom Slovenije d.d.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Štubler Aleš</dc:creator>
  <cp:lastModifiedBy>Štubler Aleš</cp:lastModifiedBy>
  <cp:revision>2</cp:revision>
  <dcterms:created xsi:type="dcterms:W3CDTF">2021-11-30T17:43:25Z</dcterms:created>
  <dcterms:modified xsi:type="dcterms:W3CDTF">2021-11-30T17:46:31Z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9fc6f63-046c-41f3-ba25-1437516571c5_Enabled">
    <vt:lpwstr>True</vt:lpwstr>
  </property>
  <property fmtid="{D5CDD505-2E9C-101B-9397-08002B2CF9AE}" pid="3" name="MSIP_Label_b9fc6f63-046c-41f3-ba25-1437516571c5_SiteId">
    <vt:lpwstr>6b50702c-caff-40f2-86bd-da9c41fd299b</vt:lpwstr>
  </property>
  <property fmtid="{D5CDD505-2E9C-101B-9397-08002B2CF9AE}" pid="4" name="MSIP_Label_b9fc6f63-046c-41f3-ba25-1437516571c5_Owner">
    <vt:lpwstr>suzana.klopcic@os-sticna.si</vt:lpwstr>
  </property>
  <property fmtid="{D5CDD505-2E9C-101B-9397-08002B2CF9AE}" pid="5" name="MSIP_Label_b9fc6f63-046c-41f3-ba25-1437516571c5_SetDate">
    <vt:lpwstr>2021-11-30T17:43:32.0555016Z</vt:lpwstr>
  </property>
  <property fmtid="{D5CDD505-2E9C-101B-9397-08002B2CF9AE}" pid="6" name="MSIP_Label_b9fc6f63-046c-41f3-ba25-1437516571c5_Name">
    <vt:lpwstr>NIZKA ZAUPNOST</vt:lpwstr>
  </property>
  <property fmtid="{D5CDD505-2E9C-101B-9397-08002B2CF9AE}" pid="7" name="MSIP_Label_b9fc6f63-046c-41f3-ba25-1437516571c5_Application">
    <vt:lpwstr>Microsoft Azure Information Protection</vt:lpwstr>
  </property>
  <property fmtid="{D5CDD505-2E9C-101B-9397-08002B2CF9AE}" pid="8" name="MSIP_Label_b9fc6f63-046c-41f3-ba25-1437516571c5_ActionId">
    <vt:lpwstr>20fef667-01ea-49fd-a554-15cf8a06c927</vt:lpwstr>
  </property>
  <property fmtid="{D5CDD505-2E9C-101B-9397-08002B2CF9AE}" pid="9" name="MSIP_Label_b9fc6f63-046c-41f3-ba25-1437516571c5_Extended_MSFT_Method">
    <vt:lpwstr>Automatic</vt:lpwstr>
  </property>
  <property fmtid="{D5CDD505-2E9C-101B-9397-08002B2CF9AE}" pid="10" name="Sensitivity">
    <vt:lpwstr>NIZKA ZAUPNOST</vt:lpwstr>
  </property>
</Properties>
</file>