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96" r:id="rId3"/>
    <p:sldId id="301" r:id="rId4"/>
    <p:sldId id="298" r:id="rId5"/>
    <p:sldId id="299" r:id="rId6"/>
    <p:sldId id="300" r:id="rId7"/>
    <p:sldId id="305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7EF671-6F2A-4FC0-8971-D5238ABB7B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6AE4320-775F-429F-9157-D7911AA71B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B9FCE3F-922C-459A-98BD-E4B9AF667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B19052B-5B0D-48AB-B049-9DB7F748C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1B63DD0-D2BA-49E9-B716-4A2F94BAB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1261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6E67342-169A-4531-A73C-451CF3802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CD167DC-6674-4B88-97E8-0538B10FF2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052DB90-2F26-4A8C-8B58-75097784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5F242F3-D568-4908-9747-9FA8F562F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4C8275A-5939-4BD8-8DF7-C44F38A98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09216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E9F85318-CAAC-4B7C-99E0-1EEEB4BF57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FC8C8C5-A599-4737-9FB3-7868BCEC7F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E23558D-D46C-4F97-9D5B-FC27881A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1D591807-3E1E-44E4-9B13-66E9B369E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37BC28E-9E64-4E25-BE30-3304DC37B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869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A4D320-88CD-41C1-9886-77EAC986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C4D4664-B5C6-4CB1-972D-5481A0443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20742F9C-FBC8-451B-A33D-485C9523D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1962072-85C3-49F7-A1CC-ECDDA6E46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5F436B6-069F-4516-BD2F-111E5E8C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782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75AD33-04E3-4E5C-BADE-340C8E83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451AE94-1CBC-44C1-91E2-3BBB4BDA0E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585C99D-820C-4156-B633-FF76A5F36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C6597FF-45BA-418D-9641-6DF8EC90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4A0B365-BA04-42F0-AE57-C904B1D3E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102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ADD545-925B-462E-95D1-CCA9DDA0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FD6D96F-3ADF-4346-9677-B51ABDC1D6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DAB0EA3-8B7D-427B-B18F-5C839301C8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ACB401E-A255-439B-B878-A29981A9A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A54A1F5-6A91-4234-AAB1-1F1AAF618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3D6D761-AB27-4EF1-88BF-7164EFF36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2479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D35658-08C7-4BB0-9FB9-82D2750606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52B079E-ED35-46B3-B1E0-A62112BD9C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0F6A639-2347-4073-A9D3-FCF066C02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83E921F-643A-4891-BE72-538C7EBBD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2BE2EE8-6C72-4DA9-BF97-1B591FB6D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D9A846DE-9B8C-471E-84E5-FE83C43A4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B66F7263-83C3-4158-90D8-3A9F6DBE1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C0BDA9A3-5A5A-42A7-A544-511BE0A42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8883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0C55F0-50F2-4FF0-8984-AE497AA6A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5B2CC79C-DB83-4A69-BEF2-EAD282377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5F6EB2C-134F-4D0D-ACEB-31E5236B6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A3D4147A-A50E-4265-A2C4-0E9ABC9FD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8081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C1971E8E-C3E7-41C7-AA47-0F1D63643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77657DF-BC8D-41DC-8E0F-BF0CA391A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231D30ED-A32A-4677-86EA-DAEA93CDB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2551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56B3B5-0FC0-4B1E-8B7B-B39D8CA1A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ECA366D-C4A8-43C8-B008-909491999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C631BE0-C2DD-4019-B58D-20475FA58E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E853389-BB5F-411F-BD5C-790637ABA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B5EDF6D-652B-429C-AF52-C09D01C92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46D9CF2-2432-40E3-9335-8A9303014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3363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A83903-446E-4409-B626-8C2550FB4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85BC6C78-EA17-4FE8-BCBF-13C5B8B6E6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E2BEE00-7400-448D-AE38-D381B6322E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F3471B5-02B1-4794-9152-9447AD1B0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75D028DC-8E58-4B85-B725-D88C14DA8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599209F-C5C9-4962-BF3A-ECB135A3A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86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41D1FF8C-732E-4223-83B7-909074C8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5621DE67-5BD3-4134-93E1-972E0CF3C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FEF3036-E9AB-4285-9691-9B3767ADE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DEDF1-B83B-49BF-8BC4-C410B00C3ECE}" type="datetimeFigureOut">
              <a:rPr lang="sl-SI" smtClean="0"/>
              <a:t>27. 09. 2021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AFA5F7F-2D72-4194-A3C1-B17E05C868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43D2112-FD80-4393-A8D8-1F997455AF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96514-BC62-4587-AFB7-0566E8A4ECC6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6685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566E219A-1678-47FE-AD5B-201DD6946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50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14339" name="Text Box 4">
            <a:extLst>
              <a:ext uri="{FF2B5EF4-FFF2-40B4-BE49-F238E27FC236}">
                <a16:creationId xmlns:a16="http://schemas.microsoft.com/office/drawing/2014/main" id="{1720BC53-6A9C-4C0A-BBEE-B0242FFC0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333375"/>
            <a:ext cx="6840537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       POVPREČNA VREDNOST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			(x)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		</a:t>
            </a:r>
          </a:p>
        </p:txBody>
      </p:sp>
      <p:cxnSp>
        <p:nvCxnSpPr>
          <p:cNvPr id="5" name="Raven konektor 4">
            <a:extLst>
              <a:ext uri="{FF2B5EF4-FFF2-40B4-BE49-F238E27FC236}">
                <a16:creationId xmlns:a16="http://schemas.microsoft.com/office/drawing/2014/main" id="{29E9866F-7E9B-4792-B65C-CC9C24690B70}"/>
              </a:ext>
            </a:extLst>
          </p:cNvPr>
          <p:cNvCxnSpPr/>
          <p:nvPr/>
        </p:nvCxnSpPr>
        <p:spPr>
          <a:xfrm>
            <a:off x="5808663" y="1052513"/>
            <a:ext cx="2159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>
            <a:extLst>
              <a:ext uri="{FF2B5EF4-FFF2-40B4-BE49-F238E27FC236}">
                <a16:creationId xmlns:a16="http://schemas.microsoft.com/office/drawing/2014/main" id="{BC80CCCD-2991-467F-839B-22120626E09A}"/>
              </a:ext>
            </a:extLst>
          </p:cNvPr>
          <p:cNvSpPr txBox="1"/>
          <p:nvPr/>
        </p:nvSpPr>
        <p:spPr>
          <a:xfrm>
            <a:off x="1524000" y="692150"/>
            <a:ext cx="8871146" cy="37856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sl-SI" sz="4000" b="1" dirty="0">
                <a:latin typeface="+mj-lt"/>
              </a:rPr>
              <a:t>Pri merjenju pride tudi do </a:t>
            </a:r>
            <a:r>
              <a:rPr lang="sl-SI" sz="4000" b="1" i="1" dirty="0">
                <a:solidFill>
                  <a:srgbClr val="FF0000"/>
                </a:solidFill>
                <a:latin typeface="+mj-lt"/>
              </a:rPr>
              <a:t>napak</a:t>
            </a:r>
            <a:r>
              <a:rPr lang="sl-SI" sz="4000" b="1" dirty="0">
                <a:latin typeface="+mj-lt"/>
              </a:rPr>
              <a:t>.</a:t>
            </a:r>
          </a:p>
          <a:p>
            <a:pPr eaLnBrk="1" hangingPunct="1">
              <a:defRPr/>
            </a:pPr>
            <a:endParaRPr lang="sl-SI" sz="4000" b="1" dirty="0">
              <a:latin typeface="+mj-lt"/>
            </a:endParaRPr>
          </a:p>
          <a:p>
            <a:pPr eaLnBrk="1" hangingPunct="1">
              <a:defRPr/>
            </a:pPr>
            <a:r>
              <a:rPr lang="sl-SI" sz="4000" b="1" dirty="0">
                <a:latin typeface="+mj-lt"/>
              </a:rPr>
              <a:t>Rezultat meritev je odvisen od natančnosti:</a:t>
            </a:r>
          </a:p>
          <a:p>
            <a:pPr eaLnBrk="1" hangingPunct="1">
              <a:buFontTx/>
              <a:buChar char="-"/>
              <a:defRPr/>
            </a:pPr>
            <a:r>
              <a:rPr lang="sl-SI" sz="4000" b="1" dirty="0">
                <a:latin typeface="+mj-lt"/>
              </a:rPr>
              <a:t> merjenja, </a:t>
            </a:r>
          </a:p>
          <a:p>
            <a:pPr eaLnBrk="1" hangingPunct="1">
              <a:buFontTx/>
              <a:buChar char="-"/>
              <a:defRPr/>
            </a:pPr>
            <a:r>
              <a:rPr lang="sl-SI" sz="4000" b="1" dirty="0">
                <a:latin typeface="+mj-lt"/>
              </a:rPr>
              <a:t> odčitavanja, </a:t>
            </a:r>
          </a:p>
          <a:p>
            <a:pPr eaLnBrk="1" hangingPunct="1">
              <a:buFontTx/>
              <a:buChar char="-"/>
              <a:defRPr/>
            </a:pPr>
            <a:r>
              <a:rPr lang="sl-SI" sz="4000" b="1" dirty="0">
                <a:latin typeface="+mj-lt"/>
              </a:rPr>
              <a:t> merilnih naprav.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>
            <a:extLst>
              <a:ext uri="{FF2B5EF4-FFF2-40B4-BE49-F238E27FC236}">
                <a16:creationId xmlns:a16="http://schemas.microsoft.com/office/drawing/2014/main" id="{C14DFAB9-CFCB-45F9-A1AC-7B7DAB8581D6}"/>
              </a:ext>
            </a:extLst>
          </p:cNvPr>
          <p:cNvSpPr txBox="1"/>
          <p:nvPr/>
        </p:nvSpPr>
        <p:spPr>
          <a:xfrm>
            <a:off x="2424114" y="765176"/>
            <a:ext cx="6810711" cy="25545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sl-SI" sz="4000" b="1" dirty="0">
                <a:latin typeface="+mj-lt"/>
              </a:rPr>
              <a:t>Da se izognemo napakam, </a:t>
            </a:r>
          </a:p>
          <a:p>
            <a:pPr eaLnBrk="1" hangingPunct="1">
              <a:defRPr/>
            </a:pPr>
            <a:r>
              <a:rPr lang="sl-SI" sz="4000" b="1" dirty="0">
                <a:latin typeface="+mj-lt"/>
              </a:rPr>
              <a:t>meritve izvedemo večkrat </a:t>
            </a:r>
          </a:p>
          <a:p>
            <a:pPr eaLnBrk="1" hangingPunct="1">
              <a:defRPr/>
            </a:pPr>
            <a:r>
              <a:rPr lang="sl-SI" sz="4000" b="1" dirty="0">
                <a:latin typeface="+mj-lt"/>
              </a:rPr>
              <a:t>in določimo </a:t>
            </a:r>
          </a:p>
          <a:p>
            <a:pPr eaLnBrk="1" hangingPunct="1">
              <a:defRPr/>
            </a:pPr>
            <a:r>
              <a:rPr lang="sl-SI" sz="4000" b="1" dirty="0">
                <a:solidFill>
                  <a:srgbClr val="FF0000"/>
                </a:solidFill>
                <a:latin typeface="+mj-lt"/>
              </a:rPr>
              <a:t>POVPREČNO VREDNOST </a:t>
            </a:r>
            <a:r>
              <a:rPr lang="sl-SI" sz="4000" b="1" dirty="0">
                <a:latin typeface="+mj-lt"/>
              </a:rPr>
              <a:t>meritev.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023AA19-AF19-4357-A12D-880977533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50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91A71BFC-33F9-4A36-B675-1CA2C0DD60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333375"/>
            <a:ext cx="6840537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       POVPREČNA VREDNOST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17412" name="PoljeZBesedilom 3">
            <a:extLst>
              <a:ext uri="{FF2B5EF4-FFF2-40B4-BE49-F238E27FC236}">
                <a16:creationId xmlns:a16="http://schemas.microsoft.com/office/drawing/2014/main" id="{47850824-FE10-456C-BFBB-2BBB52BC7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1628775"/>
            <a:ext cx="8837613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 i="1" u="sng">
                <a:solidFill>
                  <a:srgbClr val="0070C0"/>
                </a:solidFill>
              </a:rPr>
              <a:t>Povprečno vrednost </a:t>
            </a:r>
            <a:r>
              <a:rPr lang="sl-SI" altLang="sl-SI" sz="4000" b="1">
                <a:solidFill>
                  <a:srgbClr val="0070C0"/>
                </a:solidFill>
              </a:rPr>
              <a:t>izračunamo tako,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0070C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0070C0"/>
                </a:solidFill>
              </a:rPr>
              <a:t>da seštejemo vse meritve 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4000" b="1">
              <a:solidFill>
                <a:srgbClr val="0070C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0070C0"/>
                </a:solidFill>
              </a:rPr>
              <a:t>vsoto meritev delimo s številom meritev.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E220DA4D-0430-4300-8E32-A9B6713293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50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18435" name="Text Box 4">
            <a:extLst>
              <a:ext uri="{FF2B5EF4-FFF2-40B4-BE49-F238E27FC236}">
                <a16:creationId xmlns:a16="http://schemas.microsoft.com/office/drawing/2014/main" id="{60C6565E-9C81-46E9-8D9A-4EB293571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4" y="260350"/>
            <a:ext cx="6840537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Enačba: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4000" b="1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18436" name="PoljeZBesedilom 3">
            <a:extLst>
              <a:ext uri="{FF2B5EF4-FFF2-40B4-BE49-F238E27FC236}">
                <a16:creationId xmlns:a16="http://schemas.microsoft.com/office/drawing/2014/main" id="{4A758147-69BB-44F6-9E5A-4D7770B69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9650" y="1989138"/>
            <a:ext cx="77549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0070C0"/>
                </a:solidFill>
              </a:rPr>
              <a:t>povprečna vrednost =    </a:t>
            </a:r>
            <a:r>
              <a:rPr lang="sl-SI" altLang="sl-SI" sz="3600" b="1" u="sng">
                <a:solidFill>
                  <a:srgbClr val="0070C0"/>
                </a:solidFill>
              </a:rPr>
              <a:t>vsota meritev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0070C0"/>
                </a:solidFill>
              </a:rPr>
              <a:t>        					število meritev </a:t>
            </a:r>
          </a:p>
        </p:txBody>
      </p:sp>
      <p:sp>
        <p:nvSpPr>
          <p:cNvPr id="18437" name="PoljeZBesedilom 3">
            <a:extLst>
              <a:ext uri="{FF2B5EF4-FFF2-40B4-BE49-F238E27FC236}">
                <a16:creationId xmlns:a16="http://schemas.microsoft.com/office/drawing/2014/main" id="{D9C057A2-0303-44D0-8E0F-16AAE5C4E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4113" y="3860801"/>
            <a:ext cx="39243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6600" b="1" baseline="-25000">
                <a:solidFill>
                  <a:srgbClr val="0070C0"/>
                </a:solidFill>
              </a:rPr>
              <a:t>X</a:t>
            </a:r>
            <a:r>
              <a:rPr lang="sl-SI" altLang="sl-SI" sz="3600" b="1">
                <a:solidFill>
                  <a:srgbClr val="0070C0"/>
                </a:solidFill>
              </a:rPr>
              <a:t> =   </a:t>
            </a:r>
            <a:r>
              <a:rPr lang="sl-SI" altLang="sl-SI" sz="3600" b="1" u="sng">
                <a:solidFill>
                  <a:srgbClr val="0070C0"/>
                </a:solidFill>
              </a:rPr>
              <a:t>x</a:t>
            </a:r>
            <a:r>
              <a:rPr lang="sl-SI" altLang="sl-SI" sz="2000" b="1" u="sng">
                <a:solidFill>
                  <a:srgbClr val="0070C0"/>
                </a:solidFill>
              </a:rPr>
              <a:t>1</a:t>
            </a:r>
            <a:r>
              <a:rPr lang="sl-SI" altLang="sl-SI" sz="3600" b="1" u="sng">
                <a:solidFill>
                  <a:srgbClr val="0070C0"/>
                </a:solidFill>
              </a:rPr>
              <a:t> + x</a:t>
            </a:r>
            <a:r>
              <a:rPr lang="sl-SI" altLang="sl-SI" sz="2000" b="1" u="sng">
                <a:solidFill>
                  <a:srgbClr val="0070C0"/>
                </a:solidFill>
              </a:rPr>
              <a:t>2</a:t>
            </a:r>
            <a:r>
              <a:rPr lang="sl-SI" altLang="sl-SI" sz="3600" b="1" u="sng">
                <a:solidFill>
                  <a:srgbClr val="0070C0"/>
                </a:solidFill>
              </a:rPr>
              <a:t> + x</a:t>
            </a:r>
            <a:r>
              <a:rPr lang="sl-SI" altLang="sl-SI" sz="2000" b="1" u="sng">
                <a:solidFill>
                  <a:srgbClr val="0070C0"/>
                </a:solidFill>
              </a:rPr>
              <a:t>3</a:t>
            </a:r>
            <a:r>
              <a:rPr lang="sl-SI" altLang="sl-SI" sz="3600" b="1" u="sng">
                <a:solidFill>
                  <a:srgbClr val="0070C0"/>
                </a:solidFill>
              </a:rPr>
              <a:t> + x</a:t>
            </a:r>
            <a:r>
              <a:rPr lang="sl-SI" altLang="sl-SI" sz="2000" b="1" u="sng">
                <a:solidFill>
                  <a:srgbClr val="0070C0"/>
                </a:solidFill>
              </a:rPr>
              <a:t>4</a:t>
            </a:r>
            <a:r>
              <a:rPr lang="sl-SI" altLang="sl-SI" sz="3600" b="1" u="sng">
                <a:solidFill>
                  <a:srgbClr val="0070C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>
                <a:solidFill>
                  <a:srgbClr val="0070C0"/>
                </a:solidFill>
              </a:rPr>
              <a:t>                    n</a:t>
            </a:r>
          </a:p>
        </p:txBody>
      </p:sp>
      <p:cxnSp>
        <p:nvCxnSpPr>
          <p:cNvPr id="8" name="Raven konektor 7">
            <a:extLst>
              <a:ext uri="{FF2B5EF4-FFF2-40B4-BE49-F238E27FC236}">
                <a16:creationId xmlns:a16="http://schemas.microsoft.com/office/drawing/2014/main" id="{0F83BD08-06F1-49FA-A120-0D2CE9C3F70A}"/>
              </a:ext>
            </a:extLst>
          </p:cNvPr>
          <p:cNvCxnSpPr/>
          <p:nvPr/>
        </p:nvCxnSpPr>
        <p:spPr>
          <a:xfrm>
            <a:off x="2495550" y="4076700"/>
            <a:ext cx="28733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avokotnik 9">
            <a:extLst>
              <a:ext uri="{FF2B5EF4-FFF2-40B4-BE49-F238E27FC236}">
                <a16:creationId xmlns:a16="http://schemas.microsoft.com/office/drawing/2014/main" id="{77D12BAF-395C-48D3-BD99-5A10101067C6}"/>
              </a:ext>
            </a:extLst>
          </p:cNvPr>
          <p:cNvSpPr/>
          <p:nvPr/>
        </p:nvSpPr>
        <p:spPr>
          <a:xfrm>
            <a:off x="2208213" y="3789364"/>
            <a:ext cx="4464050" cy="158432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sl-S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A8CC955-9BCA-49AD-B04B-346EE7B35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50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19459" name="PoljeZBesedilom 3">
            <a:extLst>
              <a:ext uri="{FF2B5EF4-FFF2-40B4-BE49-F238E27FC236}">
                <a16:creationId xmlns:a16="http://schemas.microsoft.com/office/drawing/2014/main" id="{8FC53D8D-320F-4E75-9B8E-15F81ED09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512" y="406845"/>
            <a:ext cx="102991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 dirty="0"/>
              <a:t>Določi povprečno širino šolske mize. Namerili smo naslednje meritve: 50 cm, 51 cm, 49 cm in 48 cm.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846D3FA-C116-4D32-A772-553144DA4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45058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sl-SI" altLang="sl-SI" sz="1800"/>
          </a:p>
        </p:txBody>
      </p:sp>
      <p:sp>
        <p:nvSpPr>
          <p:cNvPr id="20483" name="PoljeZBesedilom 3">
            <a:extLst>
              <a:ext uri="{FF2B5EF4-FFF2-40B4-BE49-F238E27FC236}">
                <a16:creationId xmlns:a16="http://schemas.microsoft.com/office/drawing/2014/main" id="{A98B8B89-DEFB-4EA0-B354-D92798AED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91440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 dirty="0"/>
              <a:t>Učenci so merili dolžino skokov.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 dirty="0"/>
              <a:t>Tadeju  so izmerili 3,25 m, Nejcu 3,75 m in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 dirty="0"/>
              <a:t>Janu 3,02 m.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l-SI" altLang="sl-SI" sz="3600" b="1" dirty="0"/>
              <a:t>Kolikšna je povprečna dolžina skokov?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149</Words>
  <Application>Microsoft Office PowerPoint</Application>
  <PresentationFormat>Širokozaslonsko</PresentationFormat>
  <Paragraphs>31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MATEJA TRTNIK</dc:creator>
  <cp:lastModifiedBy>MATEJA TRTNIK</cp:lastModifiedBy>
  <cp:revision>2</cp:revision>
  <dcterms:created xsi:type="dcterms:W3CDTF">2021-09-27T10:03:02Z</dcterms:created>
  <dcterms:modified xsi:type="dcterms:W3CDTF">2021-09-27T10:04:57Z</dcterms:modified>
</cp:coreProperties>
</file>