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59" r:id="rId5"/>
    <p:sldId id="260" r:id="rId6"/>
    <p:sldId id="261" r:id="rId7"/>
    <p:sldId id="262" r:id="rId8"/>
    <p:sldId id="263" r:id="rId9"/>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0E4C8082-37B6-492C-B9EC-45B84F74E61D}" type="datetimeFigureOut">
              <a:rPr lang="sl-SI" smtClean="0"/>
              <a:t>23. 01. 2022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410151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0E4C8082-37B6-492C-B9EC-45B84F74E61D}" type="datetimeFigureOut">
              <a:rPr lang="sl-SI" smtClean="0"/>
              <a:t>23. 01. 2022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263922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0E4C8082-37B6-492C-B9EC-45B84F74E61D}" type="datetimeFigureOut">
              <a:rPr lang="sl-SI" smtClean="0"/>
              <a:t>23. 01. 2022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3899870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0E4C8082-37B6-492C-B9EC-45B84F74E61D}" type="datetimeFigureOut">
              <a:rPr lang="sl-SI" smtClean="0"/>
              <a:t>23. 01. 2022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184273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0E4C8082-37B6-492C-B9EC-45B84F74E61D}" type="datetimeFigureOut">
              <a:rPr lang="sl-SI" smtClean="0"/>
              <a:t>23. 01. 2022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346299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0E4C8082-37B6-492C-B9EC-45B84F74E61D}" type="datetimeFigureOut">
              <a:rPr lang="sl-SI" smtClean="0"/>
              <a:t>23. 01. 2022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1543300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0E4C8082-37B6-492C-B9EC-45B84F74E61D}" type="datetimeFigureOut">
              <a:rPr lang="sl-SI" smtClean="0"/>
              <a:t>23. 01. 2022</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3451738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0E4C8082-37B6-492C-B9EC-45B84F74E61D}" type="datetimeFigureOut">
              <a:rPr lang="sl-SI" smtClean="0"/>
              <a:t>23. 01. 2022</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1173695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0E4C8082-37B6-492C-B9EC-45B84F74E61D}" type="datetimeFigureOut">
              <a:rPr lang="sl-SI" smtClean="0"/>
              <a:t>23. 01. 2022</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822271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0E4C8082-37B6-492C-B9EC-45B84F74E61D}" type="datetimeFigureOut">
              <a:rPr lang="sl-SI" smtClean="0"/>
              <a:t>23. 01. 2022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1221017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0E4C8082-37B6-492C-B9EC-45B84F74E61D}" type="datetimeFigureOut">
              <a:rPr lang="sl-SI" smtClean="0"/>
              <a:t>23. 01. 2022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550F939-97FB-41FB-98C2-8E177C527480}" type="slidenum">
              <a:rPr lang="sl-SI" smtClean="0"/>
              <a:t>‹#›</a:t>
            </a:fld>
            <a:endParaRPr lang="sl-SI"/>
          </a:p>
        </p:txBody>
      </p:sp>
    </p:spTree>
    <p:extLst>
      <p:ext uri="{BB962C8B-B14F-4D97-AF65-F5344CB8AC3E}">
        <p14:creationId xmlns:p14="http://schemas.microsoft.com/office/powerpoint/2010/main" val="1785556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4C8082-37B6-492C-B9EC-45B84F74E61D}" type="datetimeFigureOut">
              <a:rPr lang="sl-SI" smtClean="0"/>
              <a:t>23. 01. 2022</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50F939-97FB-41FB-98C2-8E177C527480}" type="slidenum">
              <a:rPr lang="sl-SI" smtClean="0"/>
              <a:t>‹#›</a:t>
            </a:fld>
            <a:endParaRPr lang="sl-SI"/>
          </a:p>
        </p:txBody>
      </p:sp>
    </p:spTree>
    <p:extLst>
      <p:ext uri="{BB962C8B-B14F-4D97-AF65-F5344CB8AC3E}">
        <p14:creationId xmlns:p14="http://schemas.microsoft.com/office/powerpoint/2010/main" val="2470468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ucilnice.arnes.si/course/view.php?id=31430"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type="ctrTitle"/>
          </p:nvPr>
        </p:nvSpPr>
        <p:spPr>
          <a:xfrm>
            <a:off x="198782" y="2601010"/>
            <a:ext cx="11569147" cy="1470025"/>
          </a:xfrm>
        </p:spPr>
        <p:txBody>
          <a:bodyPr>
            <a:noAutofit/>
          </a:bodyPr>
          <a:lstStyle/>
          <a:p>
            <a:r>
              <a:rPr lang="sl-SI" sz="4400" b="1" dirty="0" smtClean="0">
                <a:solidFill>
                  <a:srgbClr val="002060"/>
                </a:solidFill>
              </a:rPr>
              <a:t>Začenjamo z novim poglavjem.</a:t>
            </a:r>
            <a:br>
              <a:rPr lang="sl-SI" sz="4400" b="1" dirty="0" smtClean="0">
                <a:solidFill>
                  <a:srgbClr val="002060"/>
                </a:solidFill>
              </a:rPr>
            </a:br>
            <a:r>
              <a:rPr lang="sl-SI" sz="4400" b="1" dirty="0" smtClean="0">
                <a:solidFill>
                  <a:srgbClr val="002060"/>
                </a:solidFill>
              </a:rPr>
              <a:t> </a:t>
            </a:r>
            <a:br>
              <a:rPr lang="sl-SI" sz="4400" b="1" dirty="0" smtClean="0">
                <a:solidFill>
                  <a:srgbClr val="002060"/>
                </a:solidFill>
              </a:rPr>
            </a:br>
            <a:r>
              <a:rPr lang="sl-SI" sz="4400" b="1" dirty="0" smtClean="0">
                <a:solidFill>
                  <a:srgbClr val="002060"/>
                </a:solidFill>
              </a:rPr>
              <a:t/>
            </a:r>
            <a:br>
              <a:rPr lang="sl-SI" sz="4400" b="1" dirty="0" smtClean="0">
                <a:solidFill>
                  <a:srgbClr val="002060"/>
                </a:solidFill>
              </a:rPr>
            </a:br>
            <a:r>
              <a:rPr lang="sl-SI" sz="4400" b="1" dirty="0" smtClean="0">
                <a:solidFill>
                  <a:srgbClr val="002060"/>
                </a:solidFill>
              </a:rPr>
              <a:t>Napišite velik naslov (čez 2 vrstici) </a:t>
            </a:r>
            <a:r>
              <a:rPr lang="sl-SI" b="1" dirty="0" smtClean="0">
                <a:solidFill>
                  <a:srgbClr val="FF0000"/>
                </a:solidFill>
              </a:rPr>
              <a:t>SILE</a:t>
            </a:r>
            <a:r>
              <a:rPr lang="sl-SI" sz="4400" b="1" dirty="0" smtClean="0">
                <a:solidFill>
                  <a:srgbClr val="002060"/>
                </a:solidFill>
              </a:rPr>
              <a:t> </a:t>
            </a:r>
            <a:br>
              <a:rPr lang="sl-SI" sz="4400" b="1" dirty="0" smtClean="0">
                <a:solidFill>
                  <a:srgbClr val="002060"/>
                </a:solidFill>
              </a:rPr>
            </a:br>
            <a:r>
              <a:rPr lang="sl-SI" sz="4400" b="1" dirty="0">
                <a:solidFill>
                  <a:srgbClr val="002060"/>
                </a:solidFill>
              </a:rPr>
              <a:t/>
            </a:r>
            <a:br>
              <a:rPr lang="sl-SI" sz="4400" b="1" dirty="0">
                <a:solidFill>
                  <a:srgbClr val="002060"/>
                </a:solidFill>
              </a:rPr>
            </a:br>
            <a:r>
              <a:rPr lang="sl-SI" sz="4400" b="1" dirty="0" smtClean="0">
                <a:solidFill>
                  <a:srgbClr val="002060"/>
                </a:solidFill>
              </a:rPr>
              <a:t>in nato prvi podnaslov </a:t>
            </a:r>
            <a:r>
              <a:rPr lang="sl-SI" sz="5400" b="1" dirty="0" smtClean="0">
                <a:solidFill>
                  <a:srgbClr val="FF0000"/>
                </a:solidFill>
              </a:rPr>
              <a:t>OPIS SILE.</a:t>
            </a:r>
            <a:endParaRPr lang="sl-SI" sz="5400" b="1" dirty="0">
              <a:solidFill>
                <a:srgbClr val="FF0000"/>
              </a:solidFill>
            </a:endParaRPr>
          </a:p>
        </p:txBody>
      </p:sp>
    </p:spTree>
    <p:extLst>
      <p:ext uri="{BB962C8B-B14F-4D97-AF65-F5344CB8AC3E}">
        <p14:creationId xmlns:p14="http://schemas.microsoft.com/office/powerpoint/2010/main" val="616396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type="ctrTitle"/>
          </p:nvPr>
        </p:nvSpPr>
        <p:spPr>
          <a:xfrm>
            <a:off x="377686" y="3893097"/>
            <a:ext cx="11569147" cy="1470025"/>
          </a:xfrm>
        </p:spPr>
        <p:txBody>
          <a:bodyPr>
            <a:noAutofit/>
          </a:bodyPr>
          <a:lstStyle/>
          <a:p>
            <a:r>
              <a:rPr lang="sl-SI" sz="4400" b="1" dirty="0" smtClean="0">
                <a:solidFill>
                  <a:srgbClr val="002060"/>
                </a:solidFill>
              </a:rPr>
              <a:t>V sredo </a:t>
            </a:r>
            <a:r>
              <a:rPr lang="sl-SI" sz="4400" b="1" dirty="0" smtClean="0">
                <a:solidFill>
                  <a:srgbClr val="FF0000"/>
                </a:solidFill>
              </a:rPr>
              <a:t>2.2.22</a:t>
            </a:r>
            <a:r>
              <a:rPr lang="sl-SI" sz="4400" b="1" dirty="0" smtClean="0">
                <a:solidFill>
                  <a:srgbClr val="002060"/>
                </a:solidFill>
              </a:rPr>
              <a:t> bo šolsko tekmovanje iz </a:t>
            </a:r>
            <a:r>
              <a:rPr lang="sl-SI" sz="4400" b="1" dirty="0" smtClean="0">
                <a:solidFill>
                  <a:srgbClr val="FF0000"/>
                </a:solidFill>
              </a:rPr>
              <a:t>FIZIKE.</a:t>
            </a:r>
            <a:r>
              <a:rPr lang="sl-SI" sz="4400" b="1" dirty="0" smtClean="0">
                <a:solidFill>
                  <a:srgbClr val="002060"/>
                </a:solidFill>
              </a:rPr>
              <a:t/>
            </a:r>
            <a:br>
              <a:rPr lang="sl-SI" sz="4400" b="1" dirty="0" smtClean="0">
                <a:solidFill>
                  <a:srgbClr val="002060"/>
                </a:solidFill>
              </a:rPr>
            </a:br>
            <a:r>
              <a:rPr lang="sl-SI" sz="4400" b="1" dirty="0" smtClean="0">
                <a:solidFill>
                  <a:srgbClr val="002060"/>
                </a:solidFill>
              </a:rPr>
              <a:t/>
            </a:r>
            <a:br>
              <a:rPr lang="sl-SI" sz="4400" b="1" dirty="0" smtClean="0">
                <a:solidFill>
                  <a:srgbClr val="002060"/>
                </a:solidFill>
              </a:rPr>
            </a:br>
            <a:r>
              <a:rPr lang="sl-SI" sz="4400" b="1" dirty="0" smtClean="0">
                <a:solidFill>
                  <a:srgbClr val="002060"/>
                </a:solidFill>
              </a:rPr>
              <a:t>Vsi, ki bi se udeležili tekmovanja, se napišite na list, ki vam ga bo dal učitelj. </a:t>
            </a:r>
            <a:br>
              <a:rPr lang="sl-SI" sz="4400" b="1" dirty="0" smtClean="0">
                <a:solidFill>
                  <a:srgbClr val="002060"/>
                </a:solidFill>
              </a:rPr>
            </a:br>
            <a:r>
              <a:rPr lang="sl-SI" sz="4400" b="1" dirty="0" smtClean="0">
                <a:solidFill>
                  <a:srgbClr val="002060"/>
                </a:solidFill>
              </a:rPr>
              <a:t/>
            </a:r>
            <a:br>
              <a:rPr lang="sl-SI" sz="4400" b="1" dirty="0" smtClean="0">
                <a:solidFill>
                  <a:srgbClr val="002060"/>
                </a:solidFill>
              </a:rPr>
            </a:br>
            <a:r>
              <a:rPr lang="sl-SI" sz="4400" b="1" dirty="0" smtClean="0">
                <a:solidFill>
                  <a:srgbClr val="002060"/>
                </a:solidFill>
              </a:rPr>
              <a:t>Nato vam bom preko </a:t>
            </a:r>
            <a:r>
              <a:rPr lang="sl-SI" sz="4400" b="1" dirty="0" err="1" smtClean="0">
                <a:solidFill>
                  <a:srgbClr val="002060"/>
                </a:solidFill>
              </a:rPr>
              <a:t>teamsov</a:t>
            </a:r>
            <a:r>
              <a:rPr lang="sl-SI" sz="4400" b="1" dirty="0" smtClean="0">
                <a:solidFill>
                  <a:srgbClr val="002060"/>
                </a:solidFill>
              </a:rPr>
              <a:t> poslala naloge za vajo.</a:t>
            </a:r>
            <a:endParaRPr lang="sl-SI" sz="5400" b="1" dirty="0">
              <a:solidFill>
                <a:srgbClr val="FF0000"/>
              </a:solidFill>
            </a:endParaRPr>
          </a:p>
        </p:txBody>
      </p:sp>
    </p:spTree>
    <p:extLst>
      <p:ext uri="{BB962C8B-B14F-4D97-AF65-F5344CB8AC3E}">
        <p14:creationId xmlns:p14="http://schemas.microsoft.com/office/powerpoint/2010/main" val="431037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type="ctrTitle"/>
          </p:nvPr>
        </p:nvSpPr>
        <p:spPr>
          <a:xfrm>
            <a:off x="318052" y="3763888"/>
            <a:ext cx="11569147" cy="1470025"/>
          </a:xfrm>
        </p:spPr>
        <p:txBody>
          <a:bodyPr>
            <a:noAutofit/>
          </a:bodyPr>
          <a:lstStyle/>
          <a:p>
            <a:r>
              <a:rPr lang="sl-SI" sz="4400" b="1" dirty="0" smtClean="0">
                <a:solidFill>
                  <a:srgbClr val="002060"/>
                </a:solidFill>
              </a:rPr>
              <a:t>1. Sedaj vzemite delovni zvezek in vsak zase preberite učno temo OPIS SILE.</a:t>
            </a:r>
            <a:br>
              <a:rPr lang="sl-SI" sz="4400" b="1" dirty="0" smtClean="0">
                <a:solidFill>
                  <a:srgbClr val="002060"/>
                </a:solidFill>
              </a:rPr>
            </a:br>
            <a:r>
              <a:rPr lang="sl-SI" sz="4400" b="1" dirty="0">
                <a:solidFill>
                  <a:srgbClr val="002060"/>
                </a:solidFill>
              </a:rPr>
              <a:t/>
            </a:r>
            <a:br>
              <a:rPr lang="sl-SI" sz="4400" b="1" dirty="0">
                <a:solidFill>
                  <a:srgbClr val="002060"/>
                </a:solidFill>
              </a:rPr>
            </a:br>
            <a:r>
              <a:rPr lang="sl-SI" sz="4400" b="1" dirty="0" smtClean="0">
                <a:solidFill>
                  <a:srgbClr val="002060"/>
                </a:solidFill>
              </a:rPr>
              <a:t>2. Sedaj boste poslušali razlago O SILAH.</a:t>
            </a:r>
            <a:br>
              <a:rPr lang="sl-SI" sz="4400" b="1" dirty="0" smtClean="0">
                <a:solidFill>
                  <a:srgbClr val="002060"/>
                </a:solidFill>
              </a:rPr>
            </a:br>
            <a:r>
              <a:rPr lang="sl-SI" sz="4400" b="1" dirty="0" smtClean="0">
                <a:solidFill>
                  <a:srgbClr val="002060"/>
                </a:solidFill>
              </a:rPr>
              <a:t>Povezava za razlago: </a:t>
            </a:r>
            <a:r>
              <a:rPr lang="sl-SI" sz="5400" dirty="0" smtClean="0">
                <a:hlinkClick r:id="rId2"/>
              </a:rPr>
              <a:t>Predmet: Sile (arnes.si)</a:t>
            </a:r>
            <a:endParaRPr lang="sl-SI" sz="5400" b="1" dirty="0">
              <a:solidFill>
                <a:srgbClr val="FF0000"/>
              </a:solidFill>
            </a:endParaRPr>
          </a:p>
        </p:txBody>
      </p:sp>
    </p:spTree>
    <p:extLst>
      <p:ext uri="{BB962C8B-B14F-4D97-AF65-F5344CB8AC3E}">
        <p14:creationId xmlns:p14="http://schemas.microsoft.com/office/powerpoint/2010/main" val="1207290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351584" y="1"/>
            <a:ext cx="7772400" cy="1470025"/>
          </a:xfrm>
        </p:spPr>
        <p:txBody>
          <a:bodyPr>
            <a:normAutofit/>
          </a:bodyPr>
          <a:lstStyle/>
          <a:p>
            <a:r>
              <a:rPr lang="sl-SI" sz="4800" b="1" dirty="0">
                <a:solidFill>
                  <a:srgbClr val="FF0000"/>
                </a:solidFill>
              </a:rPr>
              <a:t>OPIS SILE</a:t>
            </a:r>
            <a:endParaRPr lang="sl-SI" sz="4800" b="1" dirty="0">
              <a:solidFill>
                <a:srgbClr val="FF0000"/>
              </a:solidFill>
            </a:endParaRPr>
          </a:p>
        </p:txBody>
      </p:sp>
      <p:sp>
        <p:nvSpPr>
          <p:cNvPr id="1025" name="Rectangle 1"/>
          <p:cNvSpPr>
            <a:spLocks noChangeArrowheads="1"/>
          </p:cNvSpPr>
          <p:nvPr/>
        </p:nvSpPr>
        <p:spPr bwMode="auto">
          <a:xfrm>
            <a:off x="1524000" y="1844824"/>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sl-SI" sz="3600" b="1" dirty="0">
                <a:latin typeface="Comic Sans MS" pitchFamily="66" charset="0"/>
                <a:ea typeface="Times New Roman" pitchFamily="18" charset="0"/>
              </a:rPr>
              <a:t>Oznaka: </a:t>
            </a:r>
            <a:r>
              <a:rPr lang="sl-SI" sz="3600" b="1" dirty="0">
                <a:solidFill>
                  <a:srgbClr val="FF0000"/>
                </a:solidFill>
                <a:latin typeface="Comic Sans MS" pitchFamily="66" charset="0"/>
                <a:ea typeface="Times New Roman" pitchFamily="18" charset="0"/>
              </a:rPr>
              <a:t>F</a:t>
            </a:r>
          </a:p>
          <a:p>
            <a:pPr fontAlgn="base">
              <a:spcBef>
                <a:spcPct val="0"/>
              </a:spcBef>
              <a:spcAft>
                <a:spcPct val="0"/>
              </a:spcAft>
            </a:pPr>
            <a:endParaRPr lang="sl-SI" sz="2400" b="1" dirty="0">
              <a:latin typeface="Arial" pitchFamily="34" charset="0"/>
            </a:endParaRPr>
          </a:p>
          <a:p>
            <a:pPr eaLnBrk="0" fontAlgn="base" hangingPunct="0">
              <a:spcBef>
                <a:spcPct val="0"/>
              </a:spcBef>
              <a:spcAft>
                <a:spcPct val="0"/>
              </a:spcAft>
            </a:pPr>
            <a:r>
              <a:rPr lang="sl-SI" sz="3600" b="1" dirty="0">
                <a:latin typeface="Comic Sans MS" pitchFamily="66" charset="0"/>
                <a:ea typeface="Times New Roman" pitchFamily="18" charset="0"/>
              </a:rPr>
              <a:t>Enota:   </a:t>
            </a:r>
            <a:r>
              <a:rPr lang="sl-SI" sz="3600" b="1" dirty="0">
                <a:solidFill>
                  <a:srgbClr val="FF0000"/>
                </a:solidFill>
                <a:latin typeface="Comic Sans MS" pitchFamily="66" charset="0"/>
                <a:ea typeface="Times New Roman" pitchFamily="18" charset="0"/>
              </a:rPr>
              <a:t>N  (</a:t>
            </a:r>
            <a:r>
              <a:rPr lang="sl-SI" sz="3600" b="1" dirty="0" err="1">
                <a:solidFill>
                  <a:srgbClr val="FF0000"/>
                </a:solidFill>
                <a:latin typeface="Comic Sans MS" pitchFamily="66" charset="0"/>
                <a:ea typeface="Times New Roman" pitchFamily="18" charset="0"/>
              </a:rPr>
              <a:t>newton</a:t>
            </a:r>
            <a:r>
              <a:rPr lang="sl-SI" sz="3600" b="1" dirty="0">
                <a:solidFill>
                  <a:srgbClr val="FF0000"/>
                </a:solidFill>
                <a:latin typeface="Comic Sans MS" pitchFamily="66" charset="0"/>
                <a:ea typeface="Times New Roman" pitchFamily="18" charset="0"/>
              </a:rPr>
              <a:t>, </a:t>
            </a:r>
            <a:r>
              <a:rPr lang="sl-SI" sz="3600" b="1" dirty="0" err="1">
                <a:solidFill>
                  <a:srgbClr val="FF0000"/>
                </a:solidFill>
                <a:latin typeface="Comic Sans MS" pitchFamily="66" charset="0"/>
                <a:ea typeface="Times New Roman" pitchFamily="18" charset="0"/>
              </a:rPr>
              <a:t>njutn</a:t>
            </a:r>
            <a:r>
              <a:rPr lang="sl-SI" sz="3600" b="1" dirty="0">
                <a:solidFill>
                  <a:srgbClr val="FF0000"/>
                </a:solidFill>
                <a:latin typeface="Comic Sans MS" pitchFamily="66" charset="0"/>
                <a:ea typeface="Times New Roman" pitchFamily="18" charset="0"/>
              </a:rPr>
              <a:t>)</a:t>
            </a:r>
          </a:p>
          <a:p>
            <a:pPr eaLnBrk="0" fontAlgn="base" hangingPunct="0">
              <a:spcBef>
                <a:spcPct val="0"/>
              </a:spcBef>
              <a:spcAft>
                <a:spcPct val="0"/>
              </a:spcAft>
            </a:pPr>
            <a:endParaRPr lang="sl-SI" sz="2400" b="1" dirty="0">
              <a:latin typeface="Arial" pitchFamily="34" charset="0"/>
            </a:endParaRPr>
          </a:p>
          <a:p>
            <a:pPr eaLnBrk="0" fontAlgn="base" hangingPunct="0">
              <a:spcBef>
                <a:spcPct val="0"/>
              </a:spcBef>
              <a:spcAft>
                <a:spcPct val="0"/>
              </a:spcAft>
            </a:pPr>
            <a:r>
              <a:rPr lang="sl-SI" sz="3600" b="1" dirty="0">
                <a:latin typeface="Comic Sans MS" pitchFamily="66" charset="0"/>
                <a:ea typeface="Times New Roman" pitchFamily="18" charset="0"/>
              </a:rPr>
              <a:t>Merilna priprava: </a:t>
            </a:r>
            <a:r>
              <a:rPr lang="sl-SI" sz="3600" b="1" dirty="0">
                <a:solidFill>
                  <a:srgbClr val="FF0000"/>
                </a:solidFill>
                <a:latin typeface="Comic Sans MS" pitchFamily="66" charset="0"/>
                <a:ea typeface="Times New Roman" pitchFamily="18" charset="0"/>
              </a:rPr>
              <a:t>vzmetna tehtnica,</a:t>
            </a:r>
          </a:p>
          <a:p>
            <a:pPr eaLnBrk="0" fontAlgn="base" hangingPunct="0">
              <a:spcBef>
                <a:spcPct val="0"/>
              </a:spcBef>
              <a:spcAft>
                <a:spcPct val="0"/>
              </a:spcAft>
            </a:pPr>
            <a:r>
              <a:rPr lang="sl-SI" sz="3600" b="1" dirty="0">
                <a:latin typeface="Comic Sans MS" pitchFamily="66" charset="0"/>
                <a:ea typeface="Times New Roman" pitchFamily="18" charset="0"/>
              </a:rPr>
              <a:t>silomer</a:t>
            </a:r>
            <a:endParaRPr lang="sl-SI" sz="4000" b="1" dirty="0">
              <a:latin typeface="Arial" pitchFamily="34" charset="0"/>
            </a:endParaRPr>
          </a:p>
        </p:txBody>
      </p:sp>
    </p:spTree>
    <p:extLst>
      <p:ext uri="{BB962C8B-B14F-4D97-AF65-F5344CB8AC3E}">
        <p14:creationId xmlns:p14="http://schemas.microsoft.com/office/powerpoint/2010/main" val="3203605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slide(fromBottom)">
                                      <p:cBhvr>
                                        <p:cTn id="7"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279576" y="692697"/>
            <a:ext cx="7772400" cy="1470025"/>
          </a:xfrm>
        </p:spPr>
        <p:txBody>
          <a:bodyPr>
            <a:normAutofit/>
          </a:bodyPr>
          <a:lstStyle/>
          <a:p>
            <a:r>
              <a:rPr lang="sl-SI" sz="4800" b="1" dirty="0">
                <a:solidFill>
                  <a:srgbClr val="002060"/>
                </a:solidFill>
              </a:rPr>
              <a:t>Ko neko telo deluje na drugo telo, rečemo da deluje sila.</a:t>
            </a:r>
            <a:endParaRPr lang="sl-SI" sz="4800" b="1" dirty="0">
              <a:solidFill>
                <a:srgbClr val="002060"/>
              </a:solidFill>
            </a:endParaRPr>
          </a:p>
        </p:txBody>
      </p:sp>
      <p:sp>
        <p:nvSpPr>
          <p:cNvPr id="3" name="Podnaslov 2"/>
          <p:cNvSpPr>
            <a:spLocks noGrp="1"/>
          </p:cNvSpPr>
          <p:nvPr>
            <p:ph type="subTitle" idx="1"/>
          </p:nvPr>
        </p:nvSpPr>
        <p:spPr/>
        <p:txBody>
          <a:bodyPr/>
          <a:lstStyle/>
          <a:p>
            <a:endParaRPr lang="sl-SI"/>
          </a:p>
        </p:txBody>
      </p:sp>
      <p:sp>
        <p:nvSpPr>
          <p:cNvPr id="4" name="Naslov 1"/>
          <p:cNvSpPr txBox="1">
            <a:spLocks/>
          </p:cNvSpPr>
          <p:nvPr/>
        </p:nvSpPr>
        <p:spPr>
          <a:xfrm>
            <a:off x="1524000" y="3501009"/>
            <a:ext cx="9144000" cy="1470025"/>
          </a:xfrm>
          <a:prstGeom prst="rect">
            <a:avLst/>
          </a:prstGeom>
        </p:spPr>
        <p:txBody>
          <a:bodyPr vert="horz" lIns="91440" tIns="45720" rIns="91440" bIns="45720" rtlCol="0" anchor="ctr">
            <a:noAutofit/>
          </a:bodyPr>
          <a:lstStyle/>
          <a:p>
            <a:pPr algn="ctr">
              <a:spcBef>
                <a:spcPct val="0"/>
              </a:spcBef>
              <a:defRPr/>
            </a:pPr>
            <a:r>
              <a:rPr lang="sl-SI" sz="4400" b="1" dirty="0">
                <a:solidFill>
                  <a:srgbClr val="002060"/>
                </a:solidFill>
                <a:latin typeface="+mj-lt"/>
                <a:ea typeface="+mj-ea"/>
                <a:cs typeface="+mj-cs"/>
              </a:rPr>
              <a:t>Silo poimenujemo po telesu, ki spremembo povzroči </a:t>
            </a:r>
          </a:p>
          <a:p>
            <a:pPr algn="ctr">
              <a:spcBef>
                <a:spcPct val="0"/>
              </a:spcBef>
              <a:defRPr/>
            </a:pPr>
            <a:r>
              <a:rPr lang="sl-SI" sz="4400" b="1" dirty="0">
                <a:solidFill>
                  <a:srgbClr val="002060"/>
                </a:solidFill>
                <a:latin typeface="+mj-lt"/>
                <a:ea typeface="+mj-ea"/>
                <a:cs typeface="+mj-cs"/>
              </a:rPr>
              <a:t>(sila roke, sila noge, sila Zemlje).</a:t>
            </a:r>
          </a:p>
        </p:txBody>
      </p:sp>
    </p:spTree>
    <p:extLst>
      <p:ext uri="{BB962C8B-B14F-4D97-AF65-F5344CB8AC3E}">
        <p14:creationId xmlns:p14="http://schemas.microsoft.com/office/powerpoint/2010/main" val="3813689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txBox="1">
            <a:spLocks/>
          </p:cNvSpPr>
          <p:nvPr/>
        </p:nvSpPr>
        <p:spPr>
          <a:xfrm>
            <a:off x="1524000" y="548681"/>
            <a:ext cx="9144000" cy="1470025"/>
          </a:xfrm>
          <a:prstGeom prst="rect">
            <a:avLst/>
          </a:prstGeom>
        </p:spPr>
        <p:txBody>
          <a:bodyPr vert="horz" lIns="91440" tIns="45720" rIns="91440" bIns="45720" rtlCol="0" anchor="ctr">
            <a:noAutofit/>
          </a:bodyPr>
          <a:lstStyle/>
          <a:p>
            <a:pPr algn="ctr">
              <a:spcBef>
                <a:spcPct val="0"/>
              </a:spcBef>
              <a:defRPr/>
            </a:pPr>
            <a:r>
              <a:rPr lang="sl-SI" sz="4000" b="1" dirty="0">
                <a:solidFill>
                  <a:srgbClr val="002060"/>
                </a:solidFill>
                <a:latin typeface="+mj-lt"/>
                <a:ea typeface="+mj-ea"/>
                <a:cs typeface="+mj-cs"/>
              </a:rPr>
              <a:t>Sile na telesu povzročijo spremembo OBLIKE, HITROSTI  ali LEGE.</a:t>
            </a:r>
          </a:p>
        </p:txBody>
      </p:sp>
      <p:sp>
        <p:nvSpPr>
          <p:cNvPr id="6" name="Naslov 1"/>
          <p:cNvSpPr txBox="1">
            <a:spLocks/>
          </p:cNvSpPr>
          <p:nvPr/>
        </p:nvSpPr>
        <p:spPr>
          <a:xfrm>
            <a:off x="1524000" y="3429001"/>
            <a:ext cx="9144000" cy="1470025"/>
          </a:xfrm>
          <a:prstGeom prst="rect">
            <a:avLst/>
          </a:prstGeom>
        </p:spPr>
        <p:txBody>
          <a:bodyPr vert="horz" lIns="91440" tIns="45720" rIns="91440" bIns="45720" rtlCol="0" anchor="ctr">
            <a:noAutofit/>
          </a:bodyPr>
          <a:lstStyle/>
          <a:p>
            <a:pPr algn="ctr">
              <a:spcBef>
                <a:spcPct val="0"/>
              </a:spcBef>
              <a:defRPr/>
            </a:pPr>
            <a:r>
              <a:rPr lang="sl-SI" sz="4000" b="1" dirty="0">
                <a:solidFill>
                  <a:srgbClr val="00B050"/>
                </a:solidFill>
                <a:latin typeface="+mj-lt"/>
                <a:ea typeface="+mj-ea"/>
                <a:cs typeface="+mj-cs"/>
              </a:rPr>
              <a:t>Primeri:</a:t>
            </a:r>
            <a:r>
              <a:rPr lang="sl-SI" sz="4000" b="1" dirty="0">
                <a:solidFill>
                  <a:srgbClr val="002060"/>
                </a:solidFill>
                <a:latin typeface="+mj-lt"/>
                <a:ea typeface="+mj-ea"/>
                <a:cs typeface="+mj-cs"/>
              </a:rPr>
              <a:t>    glej delovni zvezek str. 45.</a:t>
            </a:r>
          </a:p>
        </p:txBody>
      </p:sp>
    </p:spTree>
    <p:extLst>
      <p:ext uri="{BB962C8B-B14F-4D97-AF65-F5344CB8AC3E}">
        <p14:creationId xmlns:p14="http://schemas.microsoft.com/office/powerpoint/2010/main" val="2276628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txBox="1">
            <a:spLocks/>
          </p:cNvSpPr>
          <p:nvPr/>
        </p:nvSpPr>
        <p:spPr>
          <a:xfrm>
            <a:off x="1524000" y="1052737"/>
            <a:ext cx="9144000" cy="1470025"/>
          </a:xfrm>
          <a:prstGeom prst="rect">
            <a:avLst/>
          </a:prstGeom>
        </p:spPr>
        <p:txBody>
          <a:bodyPr vert="horz" lIns="91440" tIns="45720" rIns="91440" bIns="45720" rtlCol="0" anchor="ctr">
            <a:noAutofit/>
          </a:bodyPr>
          <a:lstStyle/>
          <a:p>
            <a:r>
              <a:rPr lang="sl-SI" sz="4000" b="1" dirty="0"/>
              <a:t>Glede na </a:t>
            </a:r>
            <a:r>
              <a:rPr lang="sl-SI" sz="4000" b="1" dirty="0"/>
              <a:t>način delovanja, </a:t>
            </a:r>
            <a:r>
              <a:rPr lang="sl-SI" sz="4000" b="1" dirty="0"/>
              <a:t>sile razdelimo </a:t>
            </a:r>
            <a:r>
              <a:rPr lang="sl-SI" sz="4000" b="1" dirty="0"/>
              <a:t>na:</a:t>
            </a:r>
          </a:p>
          <a:p>
            <a:endParaRPr lang="sl-SI" sz="4000" b="1" dirty="0"/>
          </a:p>
          <a:p>
            <a:pPr>
              <a:buFontTx/>
              <a:buChar char="-"/>
            </a:pPr>
            <a:r>
              <a:rPr lang="sl-SI" sz="4000" b="1" dirty="0">
                <a:solidFill>
                  <a:srgbClr val="FF0000"/>
                </a:solidFill>
              </a:rPr>
              <a:t>  </a:t>
            </a:r>
            <a:r>
              <a:rPr lang="sl-SI" sz="4000" b="1" u="sng" dirty="0">
                <a:solidFill>
                  <a:srgbClr val="FF0000"/>
                </a:solidFill>
              </a:rPr>
              <a:t>ob </a:t>
            </a:r>
            <a:r>
              <a:rPr lang="sl-SI" sz="4000" b="1" u="sng" dirty="0">
                <a:solidFill>
                  <a:srgbClr val="FF0000"/>
                </a:solidFill>
              </a:rPr>
              <a:t>dotiku </a:t>
            </a:r>
            <a:r>
              <a:rPr lang="sl-SI" sz="4000" b="1" dirty="0"/>
              <a:t>(sila roke, sila noge</a:t>
            </a:r>
            <a:r>
              <a:rPr lang="sl-SI" sz="4000" b="1" dirty="0"/>
              <a:t>),     </a:t>
            </a:r>
          </a:p>
          <a:p>
            <a:pPr>
              <a:buFontTx/>
              <a:buChar char="-"/>
            </a:pPr>
            <a:r>
              <a:rPr lang="sl-SI" sz="4000" b="1" dirty="0"/>
              <a:t>  </a:t>
            </a:r>
            <a:r>
              <a:rPr lang="sl-SI" sz="4000" b="1" u="sng" dirty="0">
                <a:solidFill>
                  <a:srgbClr val="FF0000"/>
                </a:solidFill>
              </a:rPr>
              <a:t>na </a:t>
            </a:r>
            <a:r>
              <a:rPr lang="sl-SI" sz="4000" b="1" u="sng" dirty="0">
                <a:solidFill>
                  <a:srgbClr val="FF0000"/>
                </a:solidFill>
              </a:rPr>
              <a:t>daljavo </a:t>
            </a:r>
            <a:r>
              <a:rPr lang="sl-SI" sz="4000" b="1" dirty="0"/>
              <a:t>(električna sila, magnetna sila, </a:t>
            </a:r>
            <a:r>
              <a:rPr lang="sl-SI" sz="4000" b="1" dirty="0" err="1"/>
              <a:t>sila</a:t>
            </a:r>
            <a:r>
              <a:rPr lang="sl-SI" sz="4000" b="1" dirty="0"/>
              <a:t> Zemlje).</a:t>
            </a:r>
          </a:p>
        </p:txBody>
      </p:sp>
    </p:spTree>
    <p:extLst>
      <p:ext uri="{BB962C8B-B14F-4D97-AF65-F5344CB8AC3E}">
        <p14:creationId xmlns:p14="http://schemas.microsoft.com/office/powerpoint/2010/main" val="1958861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txBox="1">
            <a:spLocks/>
          </p:cNvSpPr>
          <p:nvPr/>
        </p:nvSpPr>
        <p:spPr>
          <a:xfrm>
            <a:off x="1524000" y="1052737"/>
            <a:ext cx="9144000" cy="1470025"/>
          </a:xfrm>
          <a:prstGeom prst="rect">
            <a:avLst/>
          </a:prstGeom>
        </p:spPr>
        <p:txBody>
          <a:bodyPr vert="horz" lIns="91440" tIns="45720" rIns="91440" bIns="45720" rtlCol="0" anchor="ctr">
            <a:noAutofit/>
          </a:bodyPr>
          <a:lstStyle/>
          <a:p>
            <a:r>
              <a:rPr lang="sl-SI" sz="4000" b="1" dirty="0"/>
              <a:t>Dve sili sta enaki takrat, ko na istem telesu povzročita enako spremembo oblike, hitrosti ali lege telesa.</a:t>
            </a:r>
            <a:endParaRPr lang="sl-SI" sz="4000" b="1" dirty="0"/>
          </a:p>
        </p:txBody>
      </p:sp>
    </p:spTree>
    <p:extLst>
      <p:ext uri="{BB962C8B-B14F-4D97-AF65-F5344CB8AC3E}">
        <p14:creationId xmlns:p14="http://schemas.microsoft.com/office/powerpoint/2010/main" val="3656677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230</Words>
  <Application>Microsoft Office PowerPoint</Application>
  <PresentationFormat>Širokozaslonsko</PresentationFormat>
  <Paragraphs>20</Paragraphs>
  <Slides>8</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8</vt:i4>
      </vt:variant>
    </vt:vector>
  </HeadingPairs>
  <TitlesOfParts>
    <vt:vector size="14" baseType="lpstr">
      <vt:lpstr>Arial</vt:lpstr>
      <vt:lpstr>Calibri</vt:lpstr>
      <vt:lpstr>Calibri Light</vt:lpstr>
      <vt:lpstr>Comic Sans MS</vt:lpstr>
      <vt:lpstr>Times New Roman</vt:lpstr>
      <vt:lpstr>Officeova tema</vt:lpstr>
      <vt:lpstr>Začenjamo z novim poglavjem.    Napišite velik naslov (čez 2 vrstici) SILE   in nato prvi podnaslov OPIS SILE.</vt:lpstr>
      <vt:lpstr>V sredo 2.2.22 bo šolsko tekmovanje iz FIZIKE.  Vsi, ki bi se udeležili tekmovanja, se napišite na list, ki vam ga bo dal učitelj.   Nato vam bom preko teamsov poslala naloge za vajo.</vt:lpstr>
      <vt:lpstr>1. Sedaj vzemite delovni zvezek in vsak zase preberite učno temo OPIS SILE.  2. Sedaj boste poslušali razlago O SILAH. Povezava za razlago: Predmet: Sile (arnes.si)</vt:lpstr>
      <vt:lpstr>OPIS SILE</vt:lpstr>
      <vt:lpstr>Ko neko telo deluje na drugo telo, rečemo da deluje sila.</vt:lpstr>
      <vt:lpstr>PowerPointova predstavitev</vt:lpstr>
      <vt:lpstr>PowerPointova predstavitev</vt:lpstr>
      <vt:lpstr>PowerPointova predstavitev</vt:lpstr>
    </vt:vector>
  </TitlesOfParts>
  <Company>Telekom Slovenije d.d.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Štubler Aleš</dc:creator>
  <cp:lastModifiedBy>Štubler Aleš</cp:lastModifiedBy>
  <cp:revision>5</cp:revision>
  <dcterms:created xsi:type="dcterms:W3CDTF">2022-01-23T08:58:33Z</dcterms:created>
  <dcterms:modified xsi:type="dcterms:W3CDTF">2022-01-23T09:24:43Z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9fc6f63-046c-41f3-ba25-1437516571c5_Enabled">
    <vt:lpwstr>True</vt:lpwstr>
  </property>
  <property fmtid="{D5CDD505-2E9C-101B-9397-08002B2CF9AE}" pid="3" name="MSIP_Label_b9fc6f63-046c-41f3-ba25-1437516571c5_SiteId">
    <vt:lpwstr>6b50702c-caff-40f2-86bd-da9c41fd299b</vt:lpwstr>
  </property>
  <property fmtid="{D5CDD505-2E9C-101B-9397-08002B2CF9AE}" pid="4" name="MSIP_Label_b9fc6f63-046c-41f3-ba25-1437516571c5_Owner">
    <vt:lpwstr>Astubler@ts.telekom.si</vt:lpwstr>
  </property>
  <property fmtid="{D5CDD505-2E9C-101B-9397-08002B2CF9AE}" pid="5" name="MSIP_Label_b9fc6f63-046c-41f3-ba25-1437516571c5_SetDate">
    <vt:lpwstr>2022-01-23T08:59:01.6945627Z</vt:lpwstr>
  </property>
  <property fmtid="{D5CDD505-2E9C-101B-9397-08002B2CF9AE}" pid="6" name="MSIP_Label_b9fc6f63-046c-41f3-ba25-1437516571c5_Name">
    <vt:lpwstr>NIZKA ZAUPNOST</vt:lpwstr>
  </property>
  <property fmtid="{D5CDD505-2E9C-101B-9397-08002B2CF9AE}" pid="7" name="MSIP_Label_b9fc6f63-046c-41f3-ba25-1437516571c5_Application">
    <vt:lpwstr>Microsoft Azure Information Protection</vt:lpwstr>
  </property>
  <property fmtid="{D5CDD505-2E9C-101B-9397-08002B2CF9AE}" pid="8" name="MSIP_Label_b9fc6f63-046c-41f3-ba25-1437516571c5_ActionId">
    <vt:lpwstr>7cdfd4e6-9bea-47e2-9c9a-f192b31dd002</vt:lpwstr>
  </property>
  <property fmtid="{D5CDD505-2E9C-101B-9397-08002B2CF9AE}" pid="9" name="MSIP_Label_b9fc6f63-046c-41f3-ba25-1437516571c5_Extended_MSFT_Method">
    <vt:lpwstr>Automatic</vt:lpwstr>
  </property>
  <property fmtid="{D5CDD505-2E9C-101B-9397-08002B2CF9AE}" pid="10" name="Sensitivity">
    <vt:lpwstr>NIZKA ZAUPNOST</vt:lpwstr>
  </property>
</Properties>
</file>