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2" r:id="rId15"/>
    <p:sldId id="273" r:id="rId16"/>
    <p:sldId id="275" r:id="rId17"/>
    <p:sldId id="276" r:id="rId18"/>
    <p:sldId id="278" r:id="rId19"/>
    <p:sldId id="280" r:id="rId20"/>
    <p:sldId id="281" r:id="rId2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25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0534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89560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208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681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629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021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362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180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658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020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C7137-4263-4077-9E89-6543C9E67B72}" type="datetimeFigureOut">
              <a:rPr lang="sl-SI" smtClean="0"/>
              <a:t>23. 01. 2022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29E49-F7E7-442A-BDEC-69A2391B1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242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drijan.si/teza/ZAGON.swf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oKo3DbfYZk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7385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0" y="753672"/>
            <a:ext cx="9144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Masi 1kg 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ustreza na Zemlji sila teže </a:t>
            </a:r>
          </a:p>
          <a:p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10 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N </a:t>
            </a:r>
            <a:r>
              <a:rPr lang="sl-SI" sz="3600" b="1" dirty="0">
                <a:latin typeface="Comic Sans MS" pitchFamily="66" charset="0"/>
              </a:rPr>
              <a:t>(9,8 N).</a:t>
            </a:r>
            <a:endParaRPr lang="sl-SI" sz="3600" dirty="0">
              <a:latin typeface="Comic Sans MS" pitchFamily="66" charset="0"/>
            </a:endParaRPr>
          </a:p>
          <a:p>
            <a:r>
              <a:rPr lang="sl-SI" sz="3600" b="1" dirty="0">
                <a:latin typeface="Comic Sans MS" pitchFamily="66" charset="0"/>
              </a:rPr>
              <a:t> </a:t>
            </a:r>
            <a:endParaRPr lang="sl-SI" sz="3600" b="1" dirty="0"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Masi 100 g ustreza na Zemlji sila teže 1 N. </a:t>
            </a:r>
            <a:r>
              <a:rPr lang="sl-SI" sz="3600" b="1" dirty="0">
                <a:latin typeface="Comic Sans MS" pitchFamily="66" charset="0"/>
              </a:rPr>
              <a:t> </a:t>
            </a:r>
            <a:endParaRPr lang="sl-SI" sz="3600" dirty="0">
              <a:latin typeface="Comic Sans MS" pitchFamily="66" charset="0"/>
            </a:endParaRPr>
          </a:p>
          <a:p>
            <a:endParaRPr lang="sl-SI" sz="3600" dirty="0">
              <a:latin typeface="Comic Sans MS" pitchFamily="66" charset="0"/>
            </a:endParaRPr>
          </a:p>
          <a:p>
            <a:r>
              <a:rPr lang="sl-SI" sz="3600" b="1" dirty="0">
                <a:latin typeface="Comic Sans MS" pitchFamily="66" charset="0"/>
              </a:rPr>
              <a:t> </a:t>
            </a:r>
            <a:endParaRPr lang="sl-SI" sz="3600" dirty="0">
              <a:latin typeface="Comic Sans MS" pitchFamily="66" charset="0"/>
            </a:endParaRPr>
          </a:p>
          <a:p>
            <a:r>
              <a:rPr lang="sl-SI" sz="3600" b="1" dirty="0">
                <a:latin typeface="Comic Sans MS" pitchFamily="66" charset="0"/>
              </a:rPr>
              <a:t> </a:t>
            </a:r>
            <a:endParaRPr lang="sl-SI" sz="3600" dirty="0">
              <a:latin typeface="Comic Sans MS" pitchFamily="66" charset="0"/>
            </a:endParaRPr>
          </a:p>
          <a:p>
            <a:r>
              <a:rPr lang="sl-SI" sz="3600" b="1" dirty="0">
                <a:latin typeface="Comic Sans MS" pitchFamily="66" charset="0"/>
              </a:rPr>
              <a:t> 			</a:t>
            </a:r>
            <a:r>
              <a:rPr lang="sl-SI" sz="3600" b="1" dirty="0">
                <a:solidFill>
                  <a:srgbClr val="00B050"/>
                </a:solidFill>
                <a:latin typeface="Comic Sans MS" pitchFamily="66" charset="0"/>
              </a:rPr>
              <a:t> </a:t>
            </a:r>
            <a:endParaRPr lang="sl-SI" sz="36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grpSp>
        <p:nvGrpSpPr>
          <p:cNvPr id="7" name="Skupina 6"/>
          <p:cNvGrpSpPr/>
          <p:nvPr/>
        </p:nvGrpSpPr>
        <p:grpSpPr>
          <a:xfrm>
            <a:off x="3863752" y="4581128"/>
            <a:ext cx="4392488" cy="1656184"/>
            <a:chOff x="2339752" y="4581128"/>
            <a:chExt cx="4392488" cy="1656184"/>
          </a:xfrm>
        </p:grpSpPr>
        <p:sp>
          <p:nvSpPr>
            <p:cNvPr id="5" name="Zaobljeni pravokotnik 4"/>
            <p:cNvSpPr/>
            <p:nvPr/>
          </p:nvSpPr>
          <p:spPr>
            <a:xfrm>
              <a:off x="2339752" y="4581128"/>
              <a:ext cx="4392488" cy="165618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" name="Pravokotnik 5"/>
            <p:cNvSpPr/>
            <p:nvPr/>
          </p:nvSpPr>
          <p:spPr>
            <a:xfrm>
              <a:off x="2771800" y="4725144"/>
              <a:ext cx="3744416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sl-SI" sz="3600" b="1" dirty="0">
                  <a:solidFill>
                    <a:srgbClr val="00B050"/>
                  </a:solidFill>
                  <a:latin typeface="Comic Sans MS" pitchFamily="66" charset="0"/>
                </a:rPr>
                <a:t>1 kg ….. 10 N</a:t>
              </a:r>
            </a:p>
            <a:p>
              <a:pPr lvl="0"/>
              <a:r>
                <a:rPr lang="sl-SI" sz="3600" b="1" dirty="0">
                  <a:solidFill>
                    <a:srgbClr val="00B050"/>
                  </a:solidFill>
                  <a:latin typeface="Comic Sans MS" pitchFamily="66" charset="0"/>
                </a:rPr>
                <a:t>100 </a:t>
              </a:r>
              <a:r>
                <a:rPr lang="sl-SI" sz="3600" b="1" dirty="0">
                  <a:solidFill>
                    <a:srgbClr val="00B050"/>
                  </a:solidFill>
                  <a:latin typeface="Comic Sans MS" pitchFamily="66" charset="0"/>
                </a:rPr>
                <a:t>g …. 1 N</a:t>
              </a:r>
              <a:endParaRPr lang="sl-SI" sz="3600" dirty="0">
                <a:solidFill>
                  <a:srgbClr val="00B050"/>
                </a:solidFill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904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0" y="289036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Kadar imamo maso v 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kilogramih</a:t>
            </a: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, številko pomnožimo z 10 in dobimo </a:t>
            </a:r>
          </a:p>
          <a:p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silo teže.</a:t>
            </a:r>
          </a:p>
          <a:p>
            <a:endParaRPr lang="sl-SI" sz="3600" b="1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			</a:t>
            </a:r>
            <a:r>
              <a:rPr lang="sl-SI" sz="3600" b="1" dirty="0" err="1">
                <a:solidFill>
                  <a:srgbClr val="FF0000"/>
                </a:solidFill>
                <a:latin typeface="Comic Sans MS" pitchFamily="66" charset="0"/>
              </a:rPr>
              <a:t>Fg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= 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m∙10</a:t>
            </a:r>
            <a:endParaRPr lang="sl-SI" sz="36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 </a:t>
            </a:r>
            <a:endParaRPr lang="sl-SI" sz="3600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 </a:t>
            </a:r>
            <a:endParaRPr lang="sl-SI" sz="36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98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524000" y="692696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Sila 1 N je tolikšna, kakor sila, </a:t>
            </a:r>
            <a:endParaRPr lang="sl-SI" sz="3600" b="1" dirty="0">
              <a:solidFill>
                <a:srgbClr val="FF0000"/>
              </a:solidFill>
              <a:latin typeface="Comic Sans MS" pitchFamily="66" charset="0"/>
            </a:endParaRPr>
          </a:p>
          <a:p>
            <a:pPr lvl="0"/>
            <a:endParaRPr lang="sl-SI" sz="3600" b="1" dirty="0">
              <a:solidFill>
                <a:srgbClr val="FF0000"/>
              </a:solidFill>
              <a:latin typeface="Comic Sans MS" pitchFamily="66" charset="0"/>
            </a:endParaRPr>
          </a:p>
          <a:p>
            <a:pPr lvl="0"/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s 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katero Zemlja privlači 100 g utež.</a:t>
            </a:r>
            <a:r>
              <a:rPr lang="sl-SI" sz="36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284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524000" y="692696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latin typeface="Comic Sans MS" pitchFamily="66" charset="0"/>
              </a:rPr>
              <a:t>Kolikšna je teža </a:t>
            </a:r>
            <a:r>
              <a:rPr lang="sl-SI" sz="3600" b="1" dirty="0">
                <a:latin typeface="Comic Sans MS" pitchFamily="66" charset="0"/>
              </a:rPr>
              <a:t>oz. masa tvoje puščice?</a:t>
            </a:r>
          </a:p>
          <a:p>
            <a:endParaRPr lang="sl-SI" sz="3600" b="1" dirty="0">
              <a:latin typeface="Comic Sans MS" pitchFamily="66" charset="0"/>
            </a:endParaRPr>
          </a:p>
          <a:p>
            <a:endParaRPr lang="sl-SI" sz="3600" dirty="0">
              <a:latin typeface="Comic Sans MS" pitchFamily="66" charset="0"/>
            </a:endParaRPr>
          </a:p>
          <a:p>
            <a:r>
              <a:rPr lang="sl-SI" sz="3600" dirty="0">
                <a:latin typeface="Comic Sans MS" pitchFamily="66" charset="0"/>
              </a:rPr>
              <a:t> </a:t>
            </a:r>
            <a:endParaRPr lang="sl-SI" sz="36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72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524000" y="69269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latin typeface="Comic Sans MS" pitchFamily="66" charset="0"/>
              </a:rPr>
              <a:t>Kolikšna je teža človeka z maso 80 kg</a:t>
            </a:r>
            <a:r>
              <a:rPr lang="sl-SI" sz="3600" b="1" dirty="0">
                <a:latin typeface="Comic Sans MS" pitchFamily="66" charset="0"/>
              </a:rPr>
              <a:t>?</a:t>
            </a:r>
          </a:p>
          <a:p>
            <a:endParaRPr lang="sl-SI" sz="3600" b="1" dirty="0">
              <a:latin typeface="Comic Sans MS" pitchFamily="66" charset="0"/>
            </a:endParaRPr>
          </a:p>
          <a:p>
            <a:endParaRPr lang="sl-SI" sz="3600" dirty="0">
              <a:latin typeface="Comic Sans MS" pitchFamily="66" charset="0"/>
            </a:endParaRPr>
          </a:p>
          <a:p>
            <a:r>
              <a:rPr lang="sl-SI" sz="3600" dirty="0" err="1">
                <a:latin typeface="Comic Sans MS" pitchFamily="66" charset="0"/>
              </a:rPr>
              <a:t>Fg</a:t>
            </a:r>
            <a:r>
              <a:rPr lang="sl-SI" sz="3600" dirty="0">
                <a:latin typeface="Comic Sans MS" pitchFamily="66" charset="0"/>
              </a:rPr>
              <a:t> = </a:t>
            </a:r>
            <a:r>
              <a:rPr lang="sl-SI" sz="3600" dirty="0">
                <a:latin typeface="Comic Sans MS" pitchFamily="66" charset="0"/>
              </a:rPr>
              <a:t>80 kg </a:t>
            </a:r>
            <a:r>
              <a:rPr lang="sl-SI" sz="3600" dirty="0">
                <a:latin typeface="Comic Sans MS" pitchFamily="66" charset="0"/>
              </a:rPr>
              <a:t>* 10  </a:t>
            </a:r>
            <a:r>
              <a:rPr lang="sl-SI" sz="3600" dirty="0">
                <a:latin typeface="Comic Sans MS" pitchFamily="66" charset="0"/>
              </a:rPr>
              <a:t>= </a:t>
            </a:r>
            <a:r>
              <a:rPr lang="sl-SI" sz="3600" dirty="0">
                <a:latin typeface="Comic Sans MS" pitchFamily="66" charset="0"/>
              </a:rPr>
              <a:t>800 N</a:t>
            </a:r>
            <a:endParaRPr lang="sl-SI" sz="36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524000" y="69269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latin typeface="Comic Sans MS" pitchFamily="66" charset="0"/>
              </a:rPr>
              <a:t>Kaj pa moja teža na Luni?</a:t>
            </a:r>
          </a:p>
          <a:p>
            <a:endParaRPr lang="sl-SI" sz="3600" b="1" dirty="0">
              <a:latin typeface="Comic Sans MS" pitchFamily="66" charset="0"/>
            </a:endParaRPr>
          </a:p>
          <a:p>
            <a:endParaRPr lang="sl-SI" sz="3600" dirty="0">
              <a:latin typeface="Comic Sans MS" pitchFamily="66" charset="0"/>
            </a:endParaRPr>
          </a:p>
          <a:p>
            <a:r>
              <a:rPr lang="sl-SI" sz="3600" dirty="0">
                <a:latin typeface="Comic Sans MS" pitchFamily="66" charset="0"/>
              </a:rPr>
              <a:t> </a:t>
            </a:r>
            <a:endParaRPr lang="sl-SI" sz="3600" b="1" dirty="0">
              <a:latin typeface="Comic Sans MS" pitchFamily="66" charset="0"/>
            </a:endParaRPr>
          </a:p>
        </p:txBody>
      </p:sp>
      <p:sp>
        <p:nvSpPr>
          <p:cNvPr id="5" name="Pravokotnik 4">
            <a:hlinkClick r:id="rId2"/>
          </p:cNvPr>
          <p:cNvSpPr/>
          <p:nvPr/>
        </p:nvSpPr>
        <p:spPr>
          <a:xfrm>
            <a:off x="0" y="3933056"/>
            <a:ext cx="1219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Sila Lune je 6x manjša kot na Zemlji (1,6). </a:t>
            </a:r>
            <a:r>
              <a:rPr lang="sl-SI" sz="3600" b="1" dirty="0">
                <a:solidFill>
                  <a:srgbClr val="0070C0"/>
                </a:solidFill>
                <a:latin typeface="Comic Sans MS" pitchFamily="66" charset="0"/>
              </a:rPr>
              <a:t>Zato je moja teža 6x manjša.</a:t>
            </a:r>
          </a:p>
          <a:p>
            <a:endParaRPr lang="sl-SI" sz="36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sl-SI" sz="36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sl-SI" sz="36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endParaRPr lang="sl-SI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4007768" y="2276873"/>
            <a:ext cx="3239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7030A0"/>
                </a:solidFill>
                <a:hlinkClick r:id="rId2"/>
              </a:rPr>
              <a:t>TEŽNOST NA LUNI</a:t>
            </a:r>
            <a:endParaRPr lang="sl-SI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99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-1" y="692697"/>
            <a:ext cx="120760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Razlika med MASO in TEŽO: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Masa nam pove o </a:t>
            </a:r>
            <a:r>
              <a:rPr lang="sl-SI" sz="3600" b="1" u="sng" dirty="0">
                <a:solidFill>
                  <a:srgbClr val="FF0000"/>
                </a:solidFill>
                <a:latin typeface="Comic Sans MS" pitchFamily="66" charset="0"/>
              </a:rPr>
              <a:t>količini snovi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sl-SI" sz="3600" b="1" dirty="0">
                <a:latin typeface="Comic Sans MS" pitchFamily="66" charset="0"/>
              </a:rPr>
              <a:t>in jo zapišemo v kilogramih. </a:t>
            </a:r>
          </a:p>
          <a:p>
            <a:endParaRPr lang="sl-SI" sz="3600" b="1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Teža je </a:t>
            </a:r>
            <a:r>
              <a:rPr lang="sl-SI" sz="3600" b="1" u="sng" dirty="0">
                <a:solidFill>
                  <a:srgbClr val="FF0000"/>
                </a:solidFill>
                <a:latin typeface="Comic Sans MS" pitchFamily="66" charset="0"/>
              </a:rPr>
              <a:t>sila</a:t>
            </a: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, </a:t>
            </a:r>
          </a:p>
          <a:p>
            <a:endParaRPr lang="sl-SI" sz="3600" b="1" dirty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s katero Zemlja privlači telesa in jo zapišemo v </a:t>
            </a:r>
            <a:r>
              <a:rPr lang="sl-SI" sz="3600" b="1" dirty="0" err="1">
                <a:solidFill>
                  <a:srgbClr val="002060"/>
                </a:solidFill>
                <a:latin typeface="Comic Sans MS" pitchFamily="66" charset="0"/>
              </a:rPr>
              <a:t>newtonih</a:t>
            </a:r>
            <a:r>
              <a:rPr lang="sl-SI" sz="3600" b="1" dirty="0" smtClean="0">
                <a:solidFill>
                  <a:srgbClr val="002060"/>
                </a:solidFill>
                <a:latin typeface="Comic Sans MS" pitchFamily="66" charset="0"/>
              </a:rPr>
              <a:t>.</a:t>
            </a:r>
          </a:p>
          <a:p>
            <a:endParaRPr lang="sl-SI" sz="3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62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524000" y="692697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Dopiši</a:t>
            </a:r>
            <a:r>
              <a:rPr lang="sl-SI" sz="3600" b="1" dirty="0" smtClean="0">
                <a:solidFill>
                  <a:srgbClr val="7030A0"/>
                </a:solidFill>
                <a:latin typeface="Comic Sans MS" pitchFamily="66" charset="0"/>
              </a:rPr>
              <a:t>:  </a:t>
            </a:r>
            <a:r>
              <a:rPr lang="sl-SI" sz="3600" b="1" dirty="0" smtClean="0">
                <a:solidFill>
                  <a:schemeClr val="accent6"/>
                </a:solidFill>
                <a:latin typeface="Comic Sans MS" pitchFamily="66" charset="0"/>
              </a:rPr>
              <a:t>(bomo naredili skupaj!!!)</a:t>
            </a:r>
            <a:endParaRPr lang="sl-SI" sz="3600" b="1" dirty="0">
              <a:solidFill>
                <a:schemeClr val="accent6"/>
              </a:solidFill>
              <a:latin typeface="Comic Sans MS" pitchFamily="66" charset="0"/>
            </a:endParaRP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15 kg ……..____ N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850 g ……..____ N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3 t    ……..____ N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sl-SI" sz="3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04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524000" y="692697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Dopiši</a:t>
            </a:r>
            <a:r>
              <a:rPr lang="sl-SI" sz="3600" b="1" dirty="0" smtClean="0">
                <a:solidFill>
                  <a:srgbClr val="7030A0"/>
                </a:solidFill>
                <a:latin typeface="Comic Sans MS" pitchFamily="66" charset="0"/>
              </a:rPr>
              <a:t>: </a:t>
            </a:r>
            <a:r>
              <a:rPr lang="sl-SI" sz="3600" b="1" dirty="0" smtClean="0">
                <a:solidFill>
                  <a:schemeClr val="accent6"/>
                </a:solidFill>
                <a:latin typeface="Comic Sans MS" pitchFamily="66" charset="0"/>
              </a:rPr>
              <a:t>(bomo naredili skupaj!!!)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35 N ……..____ kg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2,8 N ……..____ g = ____ kg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3869 N ……..____ kg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sl-SI" sz="3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9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524000" y="69269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TEHTANJE SNOVI:</a:t>
            </a:r>
          </a:p>
          <a:p>
            <a:endParaRPr lang="sl-SI" sz="3600" b="1" dirty="0">
              <a:solidFill>
                <a:srgbClr val="7030A0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 tehtnica deluje zaradi sile Zemlje,</a:t>
            </a:r>
          </a:p>
          <a:p>
            <a:pPr>
              <a:buFontTx/>
              <a:buChar char="-"/>
            </a:pPr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 z ravnovesno tehtnico primerjamo maso ali težo dveh predmetov.</a:t>
            </a: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sl-SI" sz="3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3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79576" y="69269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l-SI" sz="4800" b="1" dirty="0" smtClean="0">
                <a:solidFill>
                  <a:srgbClr val="FF0000"/>
                </a:solidFill>
              </a:rPr>
              <a:t>Najprej si oglejte </a:t>
            </a:r>
            <a:r>
              <a:rPr lang="sl-SI" sz="4800" b="1" dirty="0" err="1" smtClean="0">
                <a:solidFill>
                  <a:srgbClr val="FF0000"/>
                </a:solidFill>
              </a:rPr>
              <a:t>fimček</a:t>
            </a:r>
            <a:r>
              <a:rPr lang="sl-SI" sz="4800" b="1" dirty="0" smtClean="0">
                <a:solidFill>
                  <a:srgbClr val="FF0000"/>
                </a:solidFill>
              </a:rPr>
              <a:t>: </a:t>
            </a:r>
            <a:br>
              <a:rPr lang="sl-SI" sz="4800" b="1" dirty="0" smtClean="0">
                <a:solidFill>
                  <a:srgbClr val="FF0000"/>
                </a:solidFill>
              </a:rPr>
            </a:br>
            <a:r>
              <a:rPr lang="en-US" sz="4800" dirty="0" smtClean="0">
                <a:hlinkClick r:id="rId2"/>
              </a:rPr>
              <a:t>What Is A Force - YouTube</a:t>
            </a:r>
            <a:r>
              <a:rPr lang="sl-SI" sz="4800" dirty="0" smtClean="0"/>
              <a:t/>
            </a:r>
            <a:br>
              <a:rPr lang="sl-SI" sz="4800" dirty="0" smtClean="0"/>
            </a:br>
            <a:endParaRPr lang="sl-SI" sz="4800" b="1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/>
              <a:t>Nato napišite nov naslov in prepišite snov.</a:t>
            </a:r>
            <a:endParaRPr lang="sl-SI" sz="3600" b="1" dirty="0"/>
          </a:p>
        </p:txBody>
      </p:sp>
    </p:spTree>
    <p:extLst>
      <p:ext uri="{BB962C8B-B14F-4D97-AF65-F5344CB8AC3E}">
        <p14:creationId xmlns:p14="http://schemas.microsoft.com/office/powerpoint/2010/main" val="179740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5" name="Pravokotnik 4"/>
          <p:cNvSpPr/>
          <p:nvPr/>
        </p:nvSpPr>
        <p:spPr>
          <a:xfrm>
            <a:off x="1524000" y="54868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ZAKON O OHRANITVI MASE pravi, da je skupna masa predmetov enaka vsoti mas posameznih predmetov.</a:t>
            </a:r>
          </a:p>
          <a:p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sl-SI" sz="3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10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55644" y="3289041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latin typeface="Comic Sans MS" pitchFamily="66" charset="0"/>
                <a:ea typeface="Times New Roman" pitchFamily="18" charset="0"/>
              </a:rPr>
              <a:t>			Oznaka: </a:t>
            </a:r>
            <a:r>
              <a:rPr lang="sl-SI" sz="3600" b="1" dirty="0" err="1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</a:rPr>
              <a:t>Fg</a:t>
            </a:r>
            <a:endParaRPr lang="sl-SI" sz="3600" b="1" dirty="0">
              <a:solidFill>
                <a:srgbClr val="FF0000"/>
              </a:solidFill>
              <a:latin typeface="Comic Sans MS" pitchFamily="66" charset="0"/>
              <a:ea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sl-SI" sz="2400" b="1" dirty="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latin typeface="Comic Sans MS" pitchFamily="66" charset="0"/>
                <a:ea typeface="Times New Roman" pitchFamily="18" charset="0"/>
              </a:rPr>
              <a:t>			Enota:   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</a:rPr>
              <a:t>N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400" b="1" dirty="0">
              <a:latin typeface="Arial" pitchFamily="34" charset="0"/>
            </a:endParaRPr>
          </a:p>
        </p:txBody>
      </p:sp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Naslov 1"/>
          <p:cNvSpPr>
            <a:spLocks noGrp="1"/>
          </p:cNvSpPr>
          <p:nvPr>
            <p:ph type="ctrTitle"/>
          </p:nvPr>
        </p:nvSpPr>
        <p:spPr>
          <a:xfrm>
            <a:off x="2279576" y="692697"/>
            <a:ext cx="7772400" cy="1470025"/>
          </a:xfrm>
        </p:spPr>
        <p:txBody>
          <a:bodyPr>
            <a:normAutofit/>
          </a:bodyPr>
          <a:lstStyle/>
          <a:p>
            <a:r>
              <a:rPr lang="sl-SI" sz="4800" b="1" dirty="0">
                <a:solidFill>
                  <a:srgbClr val="FF0000"/>
                </a:solidFill>
              </a:rPr>
              <a:t>SILA  ZEMLJE</a:t>
            </a:r>
            <a:endParaRPr lang="sl-SI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7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0" y="620689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Sila Zemlje je sila, s katero Zemlja privlači vsa telesa.</a:t>
            </a:r>
            <a:endParaRPr lang="sl-SI" sz="2400" b="1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4000" y="2924945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Imenujemo jo tudi 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</a:rPr>
              <a:t>sila teže, teža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ali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</a:rPr>
              <a:t> gravitacijska sila.</a:t>
            </a:r>
            <a:endParaRPr lang="sl-SI" sz="2400" b="1" dirty="0">
              <a:solidFill>
                <a:srgbClr val="00206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86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0" y="221741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3600" dirty="0">
              <a:solidFill>
                <a:srgbClr val="002060"/>
              </a:solidFill>
              <a:latin typeface="Comic Sans MS" pitchFamily="66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400" dirty="0">
              <a:solidFill>
                <a:srgbClr val="002060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Sila Zemlje je sila, ki deluje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na daljavo.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3600" b="1" dirty="0">
              <a:solidFill>
                <a:srgbClr val="002060"/>
              </a:solidFill>
              <a:latin typeface="Comic Sans MS" pitchFamily="66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 </a:t>
            </a:r>
            <a:endParaRPr lang="sl-SI" sz="4000" dirty="0">
              <a:solidFill>
                <a:srgbClr val="002060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Usmerjena je navzdol proti središču Zemlje.</a:t>
            </a:r>
            <a:r>
              <a:rPr lang="sl-SI" sz="3600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36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294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0" y="476673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70C0"/>
                </a:solidFill>
                <a:latin typeface="Comic Sans MS" pitchFamily="66" charset="0"/>
                <a:ea typeface="Times New Roman" pitchFamily="18" charset="0"/>
              </a:rPr>
              <a:t>  ZAKAJ NE PADEMO Z ZEMLJE?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400" b="1" dirty="0">
              <a:solidFill>
                <a:srgbClr val="0070C0"/>
              </a:solidFill>
              <a:latin typeface="Arial" pitchFamily="34" charset="0"/>
            </a:endParaRPr>
          </a:p>
        </p:txBody>
      </p:sp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5364" name="Picture 4" descr="http://mss.svarog.si/geografija/econtent/images/59/10610/06_02_08_gravitacij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3832" y="1376750"/>
            <a:ext cx="5544616" cy="5481251"/>
          </a:xfrm>
          <a:prstGeom prst="rect">
            <a:avLst/>
          </a:prstGeom>
          <a:noFill/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47528" y="4293096"/>
            <a:ext cx="3059832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</a:rPr>
              <a:t>vzrok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</a:rPr>
              <a:t>privlačna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</a:rPr>
              <a:t>sila Zemlje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400" b="1" dirty="0">
              <a:solidFill>
                <a:srgbClr val="0070C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24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897687"/>
            <a:ext cx="1209592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Z oddaljenostjo od Zemlje, se sila Zemlje manjša.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3600" b="1" dirty="0">
              <a:solidFill>
                <a:srgbClr val="002060"/>
              </a:solidFill>
              <a:latin typeface="Comic Sans MS" pitchFamily="66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3600" b="1" dirty="0">
              <a:solidFill>
                <a:srgbClr val="002060"/>
              </a:solidFill>
              <a:latin typeface="Comic Sans MS" pitchFamily="66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3600" b="1" dirty="0">
              <a:solidFill>
                <a:srgbClr val="002060"/>
              </a:solidFill>
              <a:latin typeface="Comic Sans MS" pitchFamily="66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Pojav, da Zemlja privlači vsa telesa, imenujemo 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</a:rPr>
              <a:t>težnost</a:t>
            </a: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.</a:t>
            </a:r>
            <a:endParaRPr lang="sl-SI" sz="4000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541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0" y="125772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Sila Zemlje je odvisna od </a:t>
            </a:r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  <a:ea typeface="Times New Roman" pitchFamily="18" charset="0"/>
              </a:rPr>
              <a:t>mase telesa</a:t>
            </a: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  <a:ea typeface="Times New Roman" pitchFamily="18" charset="0"/>
              </a:rPr>
              <a:t>.</a:t>
            </a:r>
            <a:endParaRPr lang="sl-SI" sz="4000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4000" y="3451067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Teža kateregakoli telesa na površju Zemlje je </a:t>
            </a:r>
            <a:r>
              <a:rPr lang="sl-SI" sz="3600" b="1" u="sng" dirty="0">
                <a:solidFill>
                  <a:srgbClr val="002060"/>
                </a:solidFill>
                <a:latin typeface="Comic Sans MS" pitchFamily="66" charset="0"/>
              </a:rPr>
              <a:t>premo sorazmerna </a:t>
            </a: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z maso telesa.</a:t>
            </a:r>
            <a:endParaRPr lang="sl-SI" sz="3600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26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data:image/jpeg;base64,/9j/4AAQSkZJRgABAQAAAQABAAD/2wCEAAkGBhMSERUSExQWFRMWFxkYGBgYGBkYGBscHxoXGBgbGBobGygeGxolGRkXIC8gIycpLSwsGiAxNTArNSYrLCkBCQoKDgwOGg8PGi0kHyUpLCosLywsLCwsKiwsLCwpLCwsLCwpLCwsLCwsLCwpLCwsLykpLCksLCwsLCwsLCwsLP/AABEIAN8A4gMBIgACEQEDEQH/xAAcAAEAAwEBAQEBAAAAAAAAAAAABAUGBwMCAQj/xABAEAACAQMDAgQEAwcDAgUFAQABAhEAAyEEEjEFQQYiUWETMnGBQpGhBxQjUrHR8GJywTNTFbLS4fEkgpKTwhb/xAAaAQEAAgMBAAAAAAAAAAAAAAAAAgMBBAUG/8QALhEAAgIBBAAEBQQCAwAAAAAAAAECAxEEEiExBRNBURQiYXGRMkKBodHwI7Hh/9oADAMBAAIRAxEAPwDuNKUoBSlKAUpSgFKUoBSlKAUpSgFRtfr0spvdtomOCc/QVJqm8T2ybaQCYuAnEwNr5PtUJtqLaIWScYtojeH+v7yUu3Azsx2QpGI/2gfTvWirn/hqwxvWztOGUkxwCrQT7V0CqtPJyjyUaWcpw+YUpStg2hSlKAUpSgFKUoBSlKAUpSgFKUoBSlKAUpSgFKUoBSlKAUpUbW9Qt2V3XHVR7n+g5NZSz0CTSsb1H9pdlSFsqbjHgnyj8uT+lU13x9qmMKmTwqQSPcyDA+pqWyXqVO6C4ydKmvDXN/Cf/Y39DXM//wDSM2L7MHJ/A5dR9ew/WvLpXUA15VJKgnBLKs/mOfYRWXXx2RlcujYeD8M8/wDbtf8AlrU1yDwDrr1/S3Tddn26q6o3MMAbYH6mtKt+4ONwjjJ/+P1quurbHGSVcfLjtN1SsLqOu6i0u5XZyDlYDY7nuYH3qboPHisPPbYNGRgEehzzP2qTgyTml2a2lQNF1uzd+VwD/K3lb8jU+okk8ilKUMilKUApSlAKUpQClKUApSlAKUpQClKUAr4u3goLMQAOSeKjdT6mlhC7n6Duf89awfUvED6lht43QozsmO5GYAEk8xgQTi+qiVnPoRcsGg654uCWyyYEYY9/9oP9TWJ0N6/rL28ttQYLEF2j0UfXEmAKhdZ6NcJDNcYsfwkSo9kz2+gx6VJ0WvTThlkG6T8imVT3JGA3eASRPYzXSl5Wlpcs8lTe54NPZ6JaYEfDi4v4p83598doqr6NoLjXnUBWVXAZ4ERnuTzEeWDJ+lQG8TXlB2qMtk5zP4AO3rPernwxc1DsWJAtSpMqJIWfKBxgE55wM81x1qVZ+l5MuuOcYwW+o8L6dlgoD9ZJ/TisTruhPa1A27mthhnaYWcwT/zW8u9YtIrL8W0GGT5jKzxM8yf7Vnz19ncPbvABWCspWQQQIII5PzY7wfSrtyxyQshBnN+gdSNrSvD7Z1V7BiD8vIIj86vL/WtWiFWLKpgSQR2kQe+Kh+EtNZuaO4Ll5rJ/fL5BBhWwvlbHE+4q00fT3u3HtB0uJgopfaiHI8o52mcr3OazCUdqRVZF7splWnWrwPlcyDIIOR9D/wAV7WfFhVQLy7wOH3QwP+6rrXdPRXCXlPxEggIFI2yAPIZlf9zd4FUviDV3zcAGmUpgSLe12HYMnCZ7ETGZzW3Tib2qJFRkn2e7eKkcKUV4JhhKwP8AUGGZ+o+9ajoni25aKjeLttgGC7gTtPEGuaXdPdnFtbRWYRTEgmeZJn3JjtVr0zoWovlWiRIG7cCQf/tMgdx25iuh8LWo/MsIti2juHS+u2r/AMjeYcqfmFWNce1Omaw6C2zG7DGZhhGTkkfl3it34f8AEpKImoIFxhhuAfY+hrl36Tat0HlGxGWezTUpStAmKUpQClKUApSlAKUpQClKUAqH1bqiae0bj8DgdyewFSrjhQSTAAkmuV+MPEDXbkAzMi2sAwPX03HnPArZ02nd08ehGUsIr/EHWX1DsbjbQwO0DMegFfOh1ZS3DBjGVnyhgAAQWI80E9vaapL+sKFXO10ggA7gAcHDAGT3gjMk4xSx13cYZX2jja7MwxGNzCBGNsRGeRn0MoYWyKKHyWT6g32WwAR8VlXnz7QZunmflHlAjkkjivDpunEttiIgAexOPtVjoupp8zKqvtIWW33BiApIUYY/4KhjSLZtW2tr84J82S3m3MTH+kwPTHrXB8W00radseGv7z/gupnGM05LJa9D6Q9+6QkQuWZiQB6xGSYPH3q86/4gFkbLMM6EjdHlGMwBgkGMH3qV09xp7aW08zP5mI4jbJO44aOJHAHtWR1Zl2Kjkn68z/U/rXDub0dKUe+v5L64q2T5Pnp9xWvq14K4doO7PPf6zVr1278JxbtWyiu6rKgbMGSDmZnv6EjvWY1VuM8R3JgVMs9ct3FtkGW+JEgxwFE+rHnkdvardBO2+MuM/XBr3wUHiJReFNHdu2Ht293m1V4GOPw810bw74SbTneoX45wC0soH2En6Vzfwv4ou6PT3Gt7IfU3p3c42wRg+v0rY9E/aG2oASVRihbc4gCOTtSSR/pwTOODXRVNihvxwV7Y78s093wYl24Hv3nuMYDKItqyiSVZRysk4/rUrX3dIpCPeRTBkFlwI5hgfTBjJxWWP7S7XwltM7/vG4h96CV5lUHBAiJPAyc1gOqddtGDPxGDWyk2gqKF3So85JG4zJyYzmI3adLZN4fBNuJ0K50OxfJY3bly0r7UdgAs9whCxt+oGQeal2OljR3Jtsqq4RizfI0EgjA+cKRH824gDGMfpPEfUhoTdTU2Rbwu3G8AYhJBQQBMf6jyRWX1XiTV3mU3L11ym6J7epUCBPv+tbiosm3Fy4/36Ii2vQ1HiHxN8XUKHVCbTSrpySDO0kmCvY+vIxVYnX3ZyXMj0/PA9AKpumWVe8qsditKhvwq0eSZBxugH61aa7oVwFnAGwGYQggbmhSI5U+uNpO1swTupQraj9CHPZ1XwN4zFwCxdOeEYnn0Vvf0Nbmv526bdGwmQGXaeSCRJmP6+tdm8GeIv3m1tY/xbeGzkjgN9ex9/rXH12l8t749Ftc88GjpSlcstFKUoBSlKAUpSgFKV5anUBEZ2wFBJ+gE0BnPGfXRbX4QYAxub6dh9+fsPWuYXbzm6TG1uAWwoEEyT2PvUzrevu6h3uFSxckBew4j9MT6xVOuoZYVkD3ORuMrHBInEDux+0mvT6ajya8eprSe5ltovDRvBdwXeYDEFicSCDJGzER5THua0ydPt2F8iIpMy0jJJ43OeJ95xWKHWbyEbP4TRJ27iIAkgbiF4IiIAEfWo2p6mm5mt3Cz3BsZmeTCgk7fyMsAe0HMmqyicpdkljB7XOo6e3d+LuXUOGO23aVhaX3utt4ETCAzzxUW94hvam4l0uLZEKoUAAhnAjOCsjJHp/pqdqep6WyA9oW3T4W3aR/EF5wGW5e2/gwcLggAe1VugtPq3SwLk3WZj8QkES3JA/Cx8oxwF7VYoqSzNenr6EfXg03Teq6jVXraW0e7btBpZWAW2pJw4PDGDIkxAgEGasddoQoZxIVtoSByxJAAHzT37cjkVpdF0q7Y040lpQiKuwOB5iwA/iEdy7STnAHqcZrqzi0t1bh8zbdwA82OHXdwN6kd4wJPNec1FcLF1x/vJam6+UZPxIXFm4rjbkJkR7mJ/Fg/Wsv0i2RqLUH8Y/P7dq6VouoHVae5buLcdtoZWgBmCN/0xgqSQckZiR6VlemdBvC+iqjTuGWAWVwQRuJk5zH0k1v+HOummUFx6lfmbnllLpbROmJCFo1V7sY/Dj0nmvzR2Lofeu7cvLBCwUkHykjuV7feK0nhuE6VqTB+K2rupbYW2Yg+XdDL5kJBiQOJrN2tKVBW4txNpxCsTBiQN3lU95iTxW3o5b6NuPoZn2TzfUJf+Kmy67oVtuksqnbJVmXcXG0HOIJIycUzmQ0gkk/PyORBxgekfSrDT3ju+GgZ7RBLWr1xAfXyM20AkSRiR71OturkLbRNLnYXe7ZbzQCu0nb5ezEFuxEZq+Fjqfzdfn/0hg0q+NdO2g/dblpYXaFtbWadpV1Mhl2gmZPPP0Mbq9lFQaiz5UuFvJA2oCI2lZ5neJAjFUHWuiizDC/avkNs8gYMMCSwI2x2B3fTFfnQ7fxHe2AZ2napOQQCTgTMCSe3vU6o1R+aD4Mt5PC6oIHt+v2r1073Cy5LeX4cyd5UjaFMmGMYE4jFWx6G1tthjeMHiM+n83f8qh6jTXLbFhhlaQYhpjse2DxW5mLIZweVm2QrHnaxVoyOefpIOa03h3rTae+H7iAw9QR/zWXs3YtSMRKkbgplpkRMkxtz6GK97GoYqM4iccHsD75EVGUFNOLC4eT+iNLqVuIrqZVgCPoa9axv7Nuql7JtMcpkfQ8j7H+tbKvKX1OqxwfobaeVkUpSqTIpSlAKUpQCs/4zvn4AtA7TdYLPoo8zH9APvWgrC+OeoONTZRBu8pAETLEEx+QB/StnSwc7El9/wRk8IxXXOnlC2xAwcBU3Exja7cHMNEn3qnu9SdlKou4JBuOkS0AgAAYVQYUNOCBANTdWLmosfC2H+GWdCd2AWYsGjMntg/JmJr36X4GuXFLtedLbISdo3XHgELtHygDmDwIEZr0O+MI/O+UUbfYzvUurAW9qksODcJEkxgoNuFkmR/MGMnmvLU9HVdLbYMP3jZudSy/K2BuB48sGQc7ojBNabWeEtMz2ksLqN7j4QNwhUd1ljLkEBWAWFWMYxNZ7xDpkF647lVu4/h2hC285RjAGQMc+/OYRsUmtoKexpS5QKRIDbmJAiBOATJgD6kyB2qV0G5fQm5ZDbUIZzskKB3LccDgZqLqtKQxQI5PYFZ8sblgAyDtz7V6trbl5kttJAICopjcQYxPDRie/tWxJMHffDPipb+mOpcC2qiSSwJKgAMxUfL5pxWN/aPplv7NTbQXbbnarq7A8Q0idu2BIJwD+RpdL4M1NnTfvZufBuTtWxdYIrLtIM78XNwZvLn2zFefSfEyKmns6j4+yC9tUMQdzgMDG9gJbEjbtAg5rlR08Izc63nnon2sMptM2stM6WDcZc7gFLAqMjcBgsMGRzVn0bxbctXB+8veW3bH8Q+YnbunKEfLxMZxV94s6d8B1toNQbbKzWyeUYQXEjLLADZwPzmDonR0NnUW1RrqsrXSXYsGEDGduOMhckmpyrjbW5Riv47IbVnDIP7NOpae/bu6U3Xlr165sG5EKnbtLPGDP3Ga0Oqu29JpXW07l7lzzbjuAMCRuuDAhRzkwCBJrAeGeh3bGmusDtuNfNuQYYC3Ile/zFuPQVqjZmwqs6NcMMUdwq7RIuKGHyvC4LfYg1z6q7IKMv25JT7wjO6jVXHCFvMIwrloHOFAgquOx5Ag1Du2SSC0FmMBvKvaMgYn8q62vRNNqEXRHVSNm4q0fEwF+SfTiDMRjmqHr/gjT2bym5uuqwIZVZQxJAghVI7g/lk101rqscoi1jk50+mLk7fPHzQd3H0r86V1F9LqEv2189tp2t8p5BDAZ2meK3ms8FW7lhtSCLZIa5G7zoqzsHlUL8kY7kTJrKnwrLlTd8vrAJnHMNERmRJPpUV4hQ01Pj7mM7TovQfGWj117+JZCXGhE3EGGONqY8skfNiZg8VI8SaHSom29eNtefKu7JPc8jM98ZrlHU+ntpiApDB1wdpyQYbYSimVbBwCCIInj26h1W9qGXeFLBQgCjbtA7LGCfrU69OpSUq5fKS3F5rej6ZwzWLis6wSGuQB/t3KDz/McetRV09xWHxCTI8oxkHOIHEn71QwyNIPmHB/9q0Xh3UfEgMjFbSsTxtWWnce/JA78z2rcW6HbyQZpPA/Ufhaq3JwxKn7+X8pz9q7FXB+neVzDAkCQewIIwP0Ndv6drBdtJcHDqG/MVyvFIfNGa+xbU+MEmlKVxy4UpSgFKj6zWLaRnbhQTA5+1U6eMbZj+G+fdP8A1VCVkYvDZXK2MXhs0Brk3jPq+3Xlj5lU7Y9og8d+a6d/4tZ/7tv/APNf71xzxnaY6q6YxvJEZ5yCPsRXW8MUZWP7EbJJrgtNP4rsbrbPajBBeZIUgqASB5iQJ9zJqk6j4suaq8BbLIqndbSY4mWgRLASxM4GMRmgv3bkbVUkQJBEYAIUD8zXjavXFJKoRJBHllSRBiSDMHkYnk8Cup8NFcrsrTbNwz39RZ+DevuU3KzZAMeWFBHYnIP+Gp1Hhi1prq3Va4HJIIgsN7EwSSI2wfljOPeqzR+ItQjKXVyo5USOTLEep9J4r3ueLnuswa1jcxBIJISJ2mCA0ATj6d6wq5R6JFz1/VpaJZhbcgDcSgktxJCwVHAgETJnEAR28T3lh7aKG/nZEEeX8BPJIC5EAAY9agdS1xSFu2lN0LuLW1ZTuJJ2hiMxzGcwATBr40PWYQi5ZubAy425DxtEsfLwG4kisxjHHKyRZ66HXnUajdcLXfhKzEuxYM0zETKiYwK0el8RJdtn/wClsreLT8mYDBmAgTMrGCJ+1ZnR6OyssYt2wJ3HAj69hP5cVb6bXrZhjZ3IRja0owIjBHp+npWLowlwlyul0ZTZoLvXzqWR0ZrN1ZFwLMdlPlIIIjad0nC7eJqNY65dBYi0rWxAdrqqd+2RK4gsZPbjivOx4os7dq2CAPwgiPY5zXhqfESXbYR7e0ckggjvGPpH3rUjS08bOCW5Fj0m7pLtzebDLbtBjt3E7mJLFoB4kEZ9fqKrrNjT3Nbdf4KfDB3Ip2+UqD+BsMzQYXiY9Kuuj6jTXLQt7BDeV+QTEd+R/kV+aroFm2rPZtozAyiNlSTgyW+Ukd6r3KLlHlZ4QxlZLfS9IsNYNyygV3GWb51KMxIYjhgS3H9MVk7jF9l3ftt2lJLEGYCiD5ufMdvuY4qV0XW3GuqjaguoVzctovkGPkVwxBiQCcRGQZqf1C7obwbSpqLb6lV3lbX8Tyo0lW2CAJIxIYwK5tjw2osk1uXBgbt34jOdpC8gEwQeE+hiccDIrzuKAzi3u2AbTjklfNtkSMkj6Dk1o+odLJhbKHYN3xFKRcMuNrTycCQI8uZOQKq16S6nftcvkcQoU+UE8A+u6cehzWtGLf6maskQrnmRkdmZHAJk5DD5WE8NOCRyDmqq10/arHcruudlxCNw77WB5HMER6E8Votf0O7ZOxrbFhHAO2Y9SBuiTkSD2qJ/4Zc/7bflWzTqbKf0vj2I5aKTpmlDuFYxM+Y5AABJJzP6evpV90boy/EVmuoyboYI2SvY5Axw0D+9V+s6BcneLbZz8v8AftXxa0t8eUI4+gPrP9RXpK7ldBNPBapG4bottATuLTlDiNrSQcf52rfeD7wbSWwDO3cv5E/8VyTTX9QUO5XM4OOw+X+prpngjULa0ii4yoSzMAzAGDEGJ9jWhr47aVulnktg8Pk1VKqNd4ltWyAP4k90ZCB9fNX10vxCl5mUKylRPmiOY7H3FcLzI5xkn5sM7c8lrSvyaVMsKPrvQPi7rqli+wqFnB/zOKzKdAu4m3dn/YpH6vxXQ6Vrz08ZPJq2aWE3kyx8HN/3E/8A1L/eub+M9Gzau5/9bfs7fLttgBfKdogbhyBXca5B+0Hpp/fHgSHg/mB/yf1rqeHaepzkn7e5Ly41rMTIf+GPy3UdUqzAYjyyORIYwft2PpUVrRmB1HUtALYiPePNzGfvVjf2fEuWzKp+IH625C/SCR6jmo6vYDQVtgwDJLRKyRgzu34kSI7V11oqvZ/kb2R7aoVBPVNSuBgqcdmGG7fqK9LPTXJ3DqGpKgTuUbo8xVZAaVnt/fFQ3ZbxG1djBRvUR5jmWScCOQD9PSvmxoi53WFfeV+IotqQrgN50YK0pE8Dt6d8PRVJZ5/JneyVbVpIbqGsBMKSADH+4bwwAkjjkGpei6d8Xyr1TUeWQFJAM9wAWwOR7/TNWXSb9tz5bDs6+UqWDlQQCVkAOAFMAckK2cGrw6K2uWsefbjAOBxLM2M/1qiVFPST/I3MyfVPCt5rN1F12puuV/6bbdr5ACsfiRHv9PWonQv2d6jT+a5qmtGJNuzuLEDsS0KefRhWlfqmqVtw025cBcK5EQckCT9Tx718rduXWZWvMpAEoAIX67QCBBxHHeo/Bwzuz/Zncxa8NXLo8p39ycTHuAAJ9gK9rPRnteZsqPbjPqeR6+lfem6ktgGN5B5cQZjEFeQOYPbvXnqPEsthWC9txBB+u3HPvW3/AMmcLogW/T71qWYq64yY8g9xUq5ryLJ+GGufMo3AKS20kQOD9P8AmqjT+JljbASFxCkrxmR6HtAnPep2k1rsm1tuy5JBwQCAGUj+cevBWDIrXtrfbJp8YKDpfgyz1DTn4l2/YXZMIxKAyQ262xMncO0d/Sqvp/7IP3d2vvqWfShGG7Tk272+RCspBAB9ie1dAtk2nW+yLtJCXFQjaWYgq0iJO+BkZkH1r2Xq6ae8UPlBba27vjysAAAViBjggjsK4jzvlv7z/wBljaikYbU+BbQIK6jXOsSW+KPLwDI2z9xg4q56T+ybT3rIu/vms8xgD4w5jKkFcEGfXGa0Go61p7Di2WHyvLKRAYHgxhTGZOM/WonQ76JqGEjbJ2SQEMDcSoPzSCIYH9M1JRRWp89lJ1H9llm0yq2q1mRgm+Av0nYY7Yj7is/q/CNi27I1/Wypgn4sCRzEoCR6Gt51vxOpUqx9QbeOxHzEEhhHEdz2qj1evXVBJdhfmAHG9TyZk/KsiChkZx6ViSh7lc7HnEWZp/DdgH/r62PX4w/pt4/tUfUdCsKJF7Wt7C8J/wDLWu68NOWVbAO/hv5AMAAe/M+4M1nrggnGB296571ElcoRWeS3DSy2Rm8PWQYN7Wfa8P8A0/5FdT8L+Hze0tra4i2PhjegdiFJglu5gisBf1wYjaPLwcRP2rsvhHTbNHZX/TP5kn/mvR6/TVRoj8uG2VpK3iRn+o+GHQgAF8c27agD2PmFfXSvDDuXFwPbWBBIAMyDxJBGD+lbalcH4aGckfhIbsnxat7VC8wAM84xmvyvSlbJtilKUArn/wC07RndbujEqVn3Bn+h/SugVSeMOm/G0rgfMvnH25/Sa2dJZ5dsW/t+SMllHCtTpyWzic85H5+vvUO+uSm4YHzEYkH8JGSI595jFXWq0Ljd5ZB/EsFT7OpEnPcEGqHVqJAP2k4+v1+1eqTRrI8r6FXWSFQwNwIYAH3HP6A0tlEJmDEkhHIVuYAK5U8QynEmZGK8zqXAjG0jggHH+knge1fCW7ZjCj/5ODHH1MVBLPYJ6a7bADM4VRtZXIYAGYbIJDNJKgwDtYRkVL0/X7hAUecCdrGfigQBDHC3Nrcz9+KqLmiIkspKHiSBJ9QRMnEYqNa1LIxKk5kZEkzyD6z6HmoeXEydK0XXmcLbOd3Z4U4yVkFZPB9xmr/U3lUFysPEyBg+oPpXFtRqLhEtMTPqsj+hE/btUvT+I7ygBLjgTJBcspyCTnM+vY+gqiWnTfBJM6F4k6etuz8aA5ZsucMAY2+UDaYOPpWZ0toXbqrgFj8wJ+pnsO/GKh2vFTuxRiTYILbCcBo4UxMDtXr0uwzA2hcW015fhrcMsBuENgceXcJnBqaU66pe/Jj1NV+zvqGn1Vp2K+ZbzqPWPntmBn5e/wDpNa6/oAw7e2M/lx/euUfs56VesWr15bilGumyVIIAZCNrsZwvmI9a6LY1721m6wIBA3iQCT+VcWHmTW7JY8J4PXT6EeZXXythiJMie44HbMyKg6wJqVQGfiJut7iCJIJA3KBMSAcSfmHBq6fa4BJInmAfyMf81UavSG2xYKVkgb7bHsOWT6Ymaoui5tOPft7r/JNbWsMzvV/DrWUN5bgdN8gSVZeZ4EE89wcd8xK6S9oqFvMQUO+06kSO8ZxAYAxx/SpXUbbMxDMT5SpMkBlMMpKiASG8wPIJMzWd1vTQSdgaAJIjgDvPvnsIArmx1UJS2Phr0KrdNOpb0so99XyxS4xDMTDRzHIjnBOcVH0co4b/AD9ajhjVlobW4b5A2EE4mJgBoPI9R/eq7ZTfEPU16lFyzIk29fnZgqWlsDc3MmfXPY571W9VhWUfiK7wuJkuVQfYZP0r0Bi75iAQSDnEes+lV6sbpbUH5idqRggCAAvrj8smul4Pp3ZNzn6F1kt3RYdO6Vca6qHJYhQPcnH3BOa71p7IRFUcKAB9AIrlv7PekM+qDtlbfnPpuOFHuZzPtXVq6Pidm6ah7IsqWFkUpSuUWilKUApSlAK/CK/aUBy3r3hg29QyoxRTlfQ8x+XFUOo6eWGy4kgxDosqWyPqrdp4mK614i6X8a0Y+dZK+p9R/ncVzmzeZJa2drNhsyPupwJ9R7V3dNfKyH1RRKODM3PBN1p8sADcykQwHYBBz6bl+471n9Z4VvKAyqXVhKskkH2yA0jggiQRV/1TUvav/FRmVuZJkEH8Ix5R/pIIqd0rxrfUsWspetDLqohxP4z+Fh6kcetbr82PPD/ogc+saZZ/iEoPXbuBHfAIn05wau7OuslDbZw5BlXe024QBtUETGBA/wDeK6VY6VoNapYWlW56GVM5BMCDPbI+5xVI/wCzV7K3HssGbG2SPKe4BgjcOATBgnM1BaqD4lwzO1owj665bYzkAhvNHpGRJ9x6Tg+gPrdPc2h7O0x89pghk+qkbSozjH1rYabwE1m0bupZA5JwpFwoZDKSfWZkDj34rP63w4yE74CKxCghtrHjEeaDABbn0qyNkJvCMMr/APwtioNtluoCGLKeJH4gYIJiAeJwcxUroUJqUQ5DwV5gZDA/TEetfvSLn7pfFwqCNrK0+a2Q3r6gGDB7wcGDWi6j0JUuaXVIsWrxBAJ3BTuJgH0OWE5zB4pZPb8svVAl/s3C/ud0sJjVXuePwfaonifrt1mLGAiYA9P9vbjvzT9n2vC6bUIf+/ef14KA4+9efivS3EnA2vLKTODAMED0XH3rn6CK/cWTIVjxpcVlUs6gEE7CFBA4JJ8zfpXRendUTVWdwMkGD7x6+q1ybT+FL72musVAAB2lvPETO3sIGAc1afs56x8K5eT+e3KD1cGBxxgkz7VfrYV+W7V+3kxW+cF/oLrLbBDElgxJPJUnygzx5NuO1Qun9a2XrjE/w2UiIySFIQj0Mn+9emruYYfb7cN/zmqVkGeeTFeD08p2Xys9W/4WeWbWstSgoo+leT2/pV34f6bdd1e38swxIwRPmX37n7VRACBPP5D2n25mt14W6qHVbQUqbdtNu4FQ3O5gPTjmCcmu1DSSct69DmVNTfJReJejgPIJ23G+Wc85AxgD9artMktPB4A7AdsfYVpOvXSbzfymfyAx+v8ASvbwV4f/AHjUbmE208z+hP4VH1/oK9PRsopcmvqW7cSwjc+Cejfu+mBb/qXPM08/6QfoP6mtBSlebsm5ycn6m0lhYFKUqBkUpSgFKUoBSlKAVz/xt4de251Nn5T869gfp3B/r9q6BXzcthgVIkEQQeDV1FzpnuRhrJxPU6G1qV8sW7noTzHMVQPons3AXDCDwDtJ9QDxkeuDwa3/AIt8KNYY3ba7rRz6lT/nf/DktWpuHJLex5/TECvS0zjNboPKf9GtLhkDU2TZuh/MJYXbDrADLPl8sRmO2Vaa6l4d6t8e2HdWtXjgoRBMZmJIJ9ax2n0hv6c6f5b9sl7TT3wSokcYmPWvbwvr2b4d24xLAMoXj1jZPrHBj61q6qO+PK5RKLNJqbDu+y6JB8wIg4HHuCGNV2t0iusBirC4yOZ4EnapafKvb61cuVvMjxDp8pPMEDepj1gfcCq3qWkabhAlHAV0MSRxK9p+v6c1p1t8E2kYfqHRNtxkueW6wxEDMElSOWwMe5+9X/7OLCX9Ne0rQYub7QJkqV+Yr3w5/U1a2US6UR3AZcboXiCACDMGDEieatfD/hy3YutdU7ixhQAAqL/KoHvkz3+9XX35g4y79CMYnMfBN820Z4kfH1I/+6F2q3oD/wDz7Vq+pasPbW5bG5lwWOTP4seoxB7Yqj8C9Fe/p7nmi0NZf3gGGbCiAfuDz2rVnQaW0m0GCSJJYAkgRzxxUKJR8uPuZkuSo6Tpj80ysSSy7YIEGfTHesv4a05Gov3yIRRc9oJJCR6EtAH39K12v10wLSvdaMfyj0zgAD2BMTFU1nSXPhMEBgEtczOexPsBIE+pqvXWyVMopcsq6kiJevAkewioV+6q5bj2r41erKrIGZ/ECMescx78VVai41zJyBxiK0/C/C5bU58IjY3ZLnok3tQzsNoPww3bJMZIitf0fVMtxGJMsw2gnOAQRHbE/SqXoXSviKc4AyRjOIgnk9setarofRXu3Qidsz6DgkntXopeVVDaujMYY6PodLfU3/h259GPZR6k9sDnvXTuj9It6a0LdsQBye5Pcmvzo/R006bU7mWPcn+1T64Op1Lt+VfpRtRjgUpStMkKUpQClKUApSlAKUpQClKUB8ugIgiQeQeKwfirwNE3tOOMlRkjvj1HtzW+pV1N86ZbomGkzjGkv8Hi4gMVKbTqMoABwDweZj+n5Vv+s+DrGoO+Nlz+Ze/1Hf681luoeFL9o5U3bZEFkBJ9iy84OZE1146qu76MocGj56dqdwjh1/zFeWrSRshocTuOYj0Ld/sah/uRsEXCpKDIKiQvbPuauV13x7O5ZYoQxBGw+oj6DtgmoNKMskvQwxHwztW87Z/EIIz6n+kVY9K61eW6qC68bs4BHPtTqPQLdty7tuFwlmVUMCeNpnB+1QND0tQ6R5f4i+ccxzDf810MwlWUpEHwxeK6S5G+f3u9gSP5eT2qUdbdiQcTBlpafU4yI7+tQvDbxo7g9dXf+o+Xn2qzTTvAMEGRtYL5fuSQP1qjSShDTqTJWPDLrouh+HafUvho8haASTwW2nuazF3xCbAZbVz+ITnybhznJIH9qtPEniy21vYgR7hESJIT1g/KT9J+tZ7pXSi7S6MwbiCPvFRqpdkvNn+Ct8tHhdW7eMtcWOdshc+u0cn6zVn0rpBBkSIiTitx0nwbcuoB8IWUIjzYx2gc1r+h+EbOmyBvf1IED/aOBVtviFVcWl39C6NbfZm+heFLl2GfyW/X8R+g/wCTW50WgS0oVFAH6n6nvUilcC6+Vryy5RSFKUqgkKUpQClKUApSlAKUpQClKUApSlAKUpQClKUB43tGjcqPrwfzqqbwpaBlCUnkCIP2q7pUozlHpgzGq8HB+Sjf7lj+9QR4QNti2y3tHmJGBjPfNbWofVdQqWm3GNwKj3JBgfpVvxVkV2Qkklk5t4R8Estl7XxEZjea9IBG1bkEZYe3atJf8BfFTZedWAMiVJzxOCua+/COrQOQTlktKvuQpkfoa11V0auxwWGVUtWR3Psymh/ZzprYyJ+gA/rJ/Wr7Q9Hs2f8Ap21B9YlvzOam0qU77J/qk2X4QpSlVGRSlKAUpSgFKUoBSlKAUpSgFKUoBSlKAUpSgFKUoBSlKAUpSgFU/ieyzW0KKXK3ASBkxDD+pFXFfhFRlHcsEZx3RaMH4d0dwX08jQr5MGBAYGfzre1C6b0lLAISYYyZM/4Km1XTXsjgq09XlxwxSlKuLxSlKAUpSgFKUoBSlKAUpSgFKUoD/9k="/>
          <p:cNvSpPr>
            <a:spLocks noChangeAspect="1" noChangeArrowheads="1"/>
          </p:cNvSpPr>
          <p:nvPr/>
        </p:nvSpPr>
        <p:spPr bwMode="auto">
          <a:xfrm>
            <a:off x="152400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524000" y="692696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l-SI" sz="3600" b="1" dirty="0">
                <a:solidFill>
                  <a:srgbClr val="FF0000"/>
                </a:solidFill>
                <a:latin typeface="Comic Sans MS" pitchFamily="66" charset="0"/>
              </a:rPr>
              <a:t>Poskus: </a:t>
            </a:r>
            <a:r>
              <a:rPr lang="sl-SI" sz="3600" b="1" dirty="0">
                <a:solidFill>
                  <a:srgbClr val="002060"/>
                </a:solidFill>
                <a:latin typeface="Comic Sans MS" pitchFamily="66" charset="0"/>
              </a:rPr>
              <a:t>Določi težo teles</a:t>
            </a:r>
          </a:p>
          <a:p>
            <a:pPr lvl="0"/>
            <a:endParaRPr lang="sl-SI" sz="3600" b="1" dirty="0">
              <a:solidFill>
                <a:srgbClr val="002060"/>
              </a:solidFill>
              <a:latin typeface="Comic Sans MS" pitchFamily="66" charset="0"/>
            </a:endParaRPr>
          </a:p>
          <a:p>
            <a:pPr lvl="0"/>
            <a:endParaRPr lang="sl-SI" sz="3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783632" y="1916832"/>
          <a:ext cx="6096000" cy="3505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4000" dirty="0" smtClean="0"/>
                        <a:t>MASA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4000" dirty="0" smtClean="0"/>
                        <a:t>TEŽA</a:t>
                      </a:r>
                      <a:endParaRPr lang="sl-SI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4000" dirty="0" smtClean="0"/>
                        <a:t>50 g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4000" b="1" dirty="0" smtClean="0"/>
                        <a:t>0,5 N</a:t>
                      </a:r>
                      <a:endParaRPr lang="sl-SI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4000" dirty="0" smtClean="0"/>
                        <a:t>100 g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4000" b="1" dirty="0" smtClean="0"/>
                        <a:t>1 N</a:t>
                      </a:r>
                      <a:endParaRPr lang="sl-SI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4000" dirty="0" smtClean="0"/>
                        <a:t>150 g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4000" b="1" dirty="0" smtClean="0"/>
                        <a:t>1,5 N</a:t>
                      </a:r>
                      <a:endParaRPr lang="sl-SI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4000" dirty="0" smtClean="0"/>
                        <a:t>1000 g</a:t>
                      </a:r>
                      <a:endParaRPr lang="sl-SI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4000" b="1" dirty="0" smtClean="0"/>
                        <a:t>10 N</a:t>
                      </a:r>
                      <a:endParaRPr lang="sl-SI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46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412</Words>
  <Application>Microsoft Office PowerPoint</Application>
  <PresentationFormat>Širokozaslonsko</PresentationFormat>
  <Paragraphs>110</Paragraphs>
  <Slides>20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Times New Roman</vt:lpstr>
      <vt:lpstr>Officeova tema</vt:lpstr>
      <vt:lpstr>PowerPointova predstavitev</vt:lpstr>
      <vt:lpstr>Najprej si oglejte fimček:  What Is A Force - YouTube </vt:lpstr>
      <vt:lpstr>SILA  ZEMLJE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Telekom Slovenije d.d.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Štubler Aleš</dc:creator>
  <cp:lastModifiedBy>Štubler Aleš</cp:lastModifiedBy>
  <cp:revision>2</cp:revision>
  <dcterms:created xsi:type="dcterms:W3CDTF">2022-01-23T09:16:02Z</dcterms:created>
  <dcterms:modified xsi:type="dcterms:W3CDTF">2022-01-23T09:22:37Z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9fc6f63-046c-41f3-ba25-1437516571c5_Enabled">
    <vt:lpwstr>True</vt:lpwstr>
  </property>
  <property fmtid="{D5CDD505-2E9C-101B-9397-08002B2CF9AE}" pid="3" name="MSIP_Label_b9fc6f63-046c-41f3-ba25-1437516571c5_SiteId">
    <vt:lpwstr>6b50702c-caff-40f2-86bd-da9c41fd299b</vt:lpwstr>
  </property>
  <property fmtid="{D5CDD505-2E9C-101B-9397-08002B2CF9AE}" pid="4" name="MSIP_Label_b9fc6f63-046c-41f3-ba25-1437516571c5_Owner">
    <vt:lpwstr>Astubler@ts.telekom.si</vt:lpwstr>
  </property>
  <property fmtid="{D5CDD505-2E9C-101B-9397-08002B2CF9AE}" pid="5" name="MSIP_Label_b9fc6f63-046c-41f3-ba25-1437516571c5_SetDate">
    <vt:lpwstr>2022-01-23T09:17:49.3330384Z</vt:lpwstr>
  </property>
  <property fmtid="{D5CDD505-2E9C-101B-9397-08002B2CF9AE}" pid="6" name="MSIP_Label_b9fc6f63-046c-41f3-ba25-1437516571c5_Name">
    <vt:lpwstr>NIZKA ZAUPNOST</vt:lpwstr>
  </property>
  <property fmtid="{D5CDD505-2E9C-101B-9397-08002B2CF9AE}" pid="7" name="MSIP_Label_b9fc6f63-046c-41f3-ba25-1437516571c5_Application">
    <vt:lpwstr>Microsoft Azure Information Protection</vt:lpwstr>
  </property>
  <property fmtid="{D5CDD505-2E9C-101B-9397-08002B2CF9AE}" pid="8" name="MSIP_Label_b9fc6f63-046c-41f3-ba25-1437516571c5_ActionId">
    <vt:lpwstr>633f40ea-1e75-48d3-a672-cfe37e8d1416</vt:lpwstr>
  </property>
  <property fmtid="{D5CDD505-2E9C-101B-9397-08002B2CF9AE}" pid="9" name="MSIP_Label_b9fc6f63-046c-41f3-ba25-1437516571c5_Extended_MSFT_Method">
    <vt:lpwstr>Automatic</vt:lpwstr>
  </property>
  <property fmtid="{D5CDD505-2E9C-101B-9397-08002B2CF9AE}" pid="10" name="Sensitivity">
    <vt:lpwstr>NIZKA ZAUPNOST</vt:lpwstr>
  </property>
</Properties>
</file>