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332" r:id="rId3"/>
    <p:sldId id="333" r:id="rId4"/>
    <p:sldId id="331" r:id="rId5"/>
    <p:sldId id="353" r:id="rId6"/>
    <p:sldId id="354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7820DC-F2FA-41DB-B2BE-A51692E83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D845188-5D99-43FC-BC9D-3FF4ABD5A3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C9A9404-A775-438E-80BD-DF8712576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3AE8A92-0057-4C20-8805-EA31F2773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DC48591-A893-4D11-B24B-C5357C508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836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E83CD9-DE83-4B21-AC33-8AE2BB7D1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877D2A8-3D86-4490-B03F-037D3E6EB0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5FCE906-22C5-473E-B6BD-E2088AB07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B9AB2C0-A721-4F7F-AB12-F8366F08D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DC8EDE9-FF75-490F-A14C-F55624A6D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773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A1406693-CAF6-41EC-817E-D39676EDA6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8DDA6D5-F0D0-4C4C-AFAF-940746FC9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9C89528-1AAF-46E8-AE84-75A50D927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03E833F-8B6B-4D0F-AB97-6076F6B64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67FBFCE-5F65-4931-9BEA-1D45ECB4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759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715C6A-7880-4527-8ACD-928C9BECA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624C7DB-65D0-4EA0-8343-FE5D111E2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912A551-F444-4524-BBC6-545FDD8AE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13F88EF-A103-429A-A472-129C2A054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665BA87-F701-41FF-93B3-8C7FEADFF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772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1F1DDE-1413-4B91-A4B6-38DF9390B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F9C1129-C934-4D0E-AC08-CDD747EA4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B1D4671-C61E-470F-A737-EE12FDD6C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7E19DB9-DF52-40B5-86CD-EA435E4DE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AEBC26C-8BCC-417C-9BB8-C38AE9C6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8687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3CA9E54-07D9-470F-B3DE-E53EB1E0C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BA8518E-5C28-47CB-B0A7-8BC4F1998B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9220226-6609-472D-8941-A6364D741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6EAF261-B01D-4749-A6E8-23B36D9C6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96E0E78-461A-4B04-8D3C-2C8617EDB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05126FE-736F-4112-93FE-0B0F0D476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3916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90F3B7-176C-48C1-B0AA-3DD820CE1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811F9BC-AD3B-4B9F-B396-CC4CD3F08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96A82A7-2ADA-4FC5-806D-D6D3DB8E2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E0F9205D-CA2E-40FA-B429-E1F685E93A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9F0B27BF-28B7-4D49-9200-5C139BB905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A14B0782-5382-4F48-A736-56051E01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FCA65B52-D8BE-4864-9D5D-F7B6363C4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38B156F-78D8-401C-9C11-2E2079310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5244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927BA2-08ED-40EE-A9DD-19E968757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FD300743-F561-485C-8236-8E8A2D94F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71F6DB9-DB10-4195-8F8A-50ADE4B25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0A6E34B1-A00F-4F0B-9170-792759224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352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BF86C4D4-00EE-4719-B434-33166B2E3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E7EDECBA-62D2-4F76-9733-8FA237520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FD7E0E6-B6F6-4208-8154-87F807A2C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079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69A178-CE2B-4F47-99C2-620EA2EB6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9686C6E-BF36-408D-AC69-54D469AE8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374BDB4-87CB-4E87-B323-D97B54966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B881F0B-A416-4E1B-906D-C43A2EFE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11ED7DE-3368-4C0D-854A-38A90B7B4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8D01F32-63F3-413D-AEA7-D7206141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708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819371-4828-4024-83F1-8DE75606A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3884E67B-E1F6-46B7-9F2A-B0A8780E91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42CEF72-B76E-4479-8BED-DBE46B880B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93D0530-D6EB-48AD-A038-4A8BBDB08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293DEB6-104F-4F67-86DC-55AF9A49C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D06E2FB-38AE-4078-98F3-FD9DB8641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105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CA0BA4D9-EB9F-4929-A4EF-1980D9F36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FB68B14-7F95-4036-9625-99A572778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8B2F15E-266B-4341-96A1-7169C72F9F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9C68F-E23A-493F-9C51-9FC1D5D1C99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4628F8C-B0DE-4043-B27B-C97078E5F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D7F3BCA-CA33-4E14-96BF-99AC94B179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A5774-EFF8-4224-A572-B7D106CA556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192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en/simulations/energy-skate-park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5">
            <a:extLst>
              <a:ext uri="{FF2B5EF4-FFF2-40B4-BE49-F238E27FC236}">
                <a16:creationId xmlns:a16="http://schemas.microsoft.com/office/drawing/2014/main" id="{1357BA56-0CE4-46A7-85A7-59F3DF87A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6226" y="381001"/>
            <a:ext cx="8848725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       IZREK O SPREMEMBI </a:t>
            </a:r>
          </a:p>
          <a:p>
            <a:pPr>
              <a:spcBef>
                <a:spcPct val="0"/>
              </a:spcBef>
              <a:buFontTx/>
              <a:buNone/>
            </a:pPr>
            <a:endParaRPr lang="sl-SI" altLang="sl-SI" b="1">
              <a:solidFill>
                <a:srgbClr val="FF00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POTENCIALNE IN KINETIČNE ENERGIJE</a:t>
            </a:r>
          </a:p>
          <a:p>
            <a:pPr>
              <a:spcBef>
                <a:spcPct val="0"/>
              </a:spcBef>
              <a:buFontTx/>
              <a:buNone/>
            </a:pPr>
            <a:endParaRPr lang="sl-SI" altLang="sl-SI" b="1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l-SI" altLang="sl-SI" sz="1100"/>
          </a:p>
        </p:txBody>
      </p:sp>
      <p:sp>
        <p:nvSpPr>
          <p:cNvPr id="30723" name="Pravokotnik 1">
            <a:extLst>
              <a:ext uri="{FF2B5EF4-FFF2-40B4-BE49-F238E27FC236}">
                <a16:creationId xmlns:a16="http://schemas.microsoft.com/office/drawing/2014/main" id="{DAD9F986-FBAC-46F6-BD37-024BDE949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105150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/>
              <a:t> </a:t>
            </a:r>
            <a:r>
              <a:rPr lang="sl-SI" altLang="sl-SI">
                <a:hlinkClick r:id="rId2"/>
              </a:rPr>
              <a:t>SKATE PARK Phet simulation</a:t>
            </a:r>
            <a:endParaRPr lang="sl-SI" altLang="sl-S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9683D98E-8483-4F65-9C58-44530EAF4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0176"/>
            <a:ext cx="4287838" cy="129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3600" b="1" baseline="-300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Enakomerno dviganje telesa</a:t>
            </a:r>
            <a:endParaRPr lang="sl-SI" altLang="sl-SI" sz="110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2400" b="1" baseline="-30000">
                <a:latin typeface="Comic Sans MS" panose="030F0702030302020204" pitchFamily="66" charset="0"/>
                <a:cs typeface="Times New Roman" panose="02020603050405020304" pitchFamily="18" charset="0"/>
              </a:rPr>
              <a:t> 			 </a:t>
            </a:r>
            <a:endParaRPr lang="sl-SI" altLang="sl-SI" sz="700"/>
          </a:p>
          <a:p>
            <a:pPr>
              <a:spcBef>
                <a:spcPct val="0"/>
              </a:spcBef>
              <a:buFontTx/>
              <a:buNone/>
            </a:pPr>
            <a:endParaRPr lang="sl-SI" altLang="sl-SI" sz="1800"/>
          </a:p>
        </p:txBody>
      </p:sp>
      <p:grpSp>
        <p:nvGrpSpPr>
          <p:cNvPr id="32771" name="Skupina 2">
            <a:extLst>
              <a:ext uri="{FF2B5EF4-FFF2-40B4-BE49-F238E27FC236}">
                <a16:creationId xmlns:a16="http://schemas.microsoft.com/office/drawing/2014/main" id="{765C6A7C-3393-4211-844A-570205B9539C}"/>
              </a:ext>
            </a:extLst>
          </p:cNvPr>
          <p:cNvGrpSpPr>
            <a:grpSpLocks/>
          </p:cNvGrpSpPr>
          <p:nvPr/>
        </p:nvGrpSpPr>
        <p:grpSpPr bwMode="auto">
          <a:xfrm>
            <a:off x="3336925" y="1431926"/>
            <a:ext cx="1462088" cy="1096963"/>
            <a:chOff x="1584" y="4032"/>
            <a:chExt cx="2304" cy="1728"/>
          </a:xfrm>
        </p:grpSpPr>
        <p:cxnSp>
          <p:nvCxnSpPr>
            <p:cNvPr id="32774" name="Line 284">
              <a:extLst>
                <a:ext uri="{FF2B5EF4-FFF2-40B4-BE49-F238E27FC236}">
                  <a16:creationId xmlns:a16="http://schemas.microsoft.com/office/drawing/2014/main" id="{C484D28D-7359-4BBC-8534-3D00AE2A117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84" y="5616"/>
              <a:ext cx="230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75" name="Oval 285">
              <a:extLst>
                <a:ext uri="{FF2B5EF4-FFF2-40B4-BE49-F238E27FC236}">
                  <a16:creationId xmlns:a16="http://schemas.microsoft.com/office/drawing/2014/main" id="{7018163F-25D7-421C-BAAB-BDB3D72056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4752"/>
              <a:ext cx="1440" cy="576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sl-SI" altLang="sl-SI" sz="1800"/>
            </a:p>
          </p:txBody>
        </p:sp>
        <p:cxnSp>
          <p:nvCxnSpPr>
            <p:cNvPr id="32776" name="Line 286">
              <a:extLst>
                <a:ext uri="{FF2B5EF4-FFF2-40B4-BE49-F238E27FC236}">
                  <a16:creationId xmlns:a16="http://schemas.microsoft.com/office/drawing/2014/main" id="{64627C04-8116-4D75-95CB-0BB8BDEAA3B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736" y="4032"/>
              <a:ext cx="0" cy="72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77" name="Line 287">
              <a:extLst>
                <a:ext uri="{FF2B5EF4-FFF2-40B4-BE49-F238E27FC236}">
                  <a16:creationId xmlns:a16="http://schemas.microsoft.com/office/drawing/2014/main" id="{4ED127EC-0ECD-4692-A4F5-FE1260CC006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736" y="5040"/>
              <a:ext cx="0" cy="72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72" name="Rectangle 7">
            <a:extLst>
              <a:ext uri="{FF2B5EF4-FFF2-40B4-BE49-F238E27FC236}">
                <a16:creationId xmlns:a16="http://schemas.microsoft.com/office/drawing/2014/main" id="{DA358AE3-AC79-45E5-A514-6FA09D887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52464"/>
            <a:ext cx="8494713" cy="298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br>
              <a:rPr lang="sl-SI" altLang="sl-SI" sz="1800"/>
            </a:br>
            <a:endParaRPr lang="sl-SI" altLang="sl-SI" sz="1800"/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2400" b="1" baseline="-30000">
                <a:latin typeface="Comic Sans MS" panose="030F0702030302020204" pitchFamily="66" charset="0"/>
                <a:cs typeface="Times New Roman" panose="02020603050405020304" pitchFamily="18" charset="0"/>
              </a:rPr>
              <a:t>	      Fr					A = </a:t>
            </a:r>
            <a:r>
              <a:rPr lang="sl-SI" altLang="sl-SI" sz="4000" baseline="-30000">
                <a:latin typeface="Comic Sans MS" panose="030F0702030302020204" pitchFamily="66" charset="0"/>
                <a:cs typeface="Times New Roman" panose="02020603050405020304" pitchFamily="18" charset="0"/>
              </a:rPr>
              <a:t>∆</a:t>
            </a:r>
            <a:r>
              <a:rPr lang="sl-SI" altLang="sl-SI" sz="2400" b="1" baseline="-30000">
                <a:latin typeface="Comic Sans MS" panose="030F0702030302020204" pitchFamily="66" charset="0"/>
                <a:cs typeface="Times New Roman" panose="02020603050405020304" pitchFamily="18" charset="0"/>
              </a:rPr>
              <a:t>Wp		</a:t>
            </a:r>
            <a:endParaRPr lang="sl-SI" altLang="sl-SI" sz="700"/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2400" b="1" baseline="-30000">
                <a:latin typeface="Comic Sans MS" panose="030F0702030302020204" pitchFamily="66" charset="0"/>
                <a:cs typeface="Times New Roman" panose="02020603050405020304" pitchFamily="18" charset="0"/>
              </a:rPr>
              <a:t>									</a:t>
            </a:r>
            <a:endParaRPr lang="sl-SI" altLang="sl-SI" sz="700"/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2400" b="1" baseline="-30000">
                <a:latin typeface="Comic Sans MS" panose="030F0702030302020204" pitchFamily="66" charset="0"/>
                <a:cs typeface="Times New Roman" panose="02020603050405020304" pitchFamily="18" charset="0"/>
              </a:rPr>
              <a:t>	</a:t>
            </a:r>
            <a:endParaRPr lang="sl-SI" altLang="sl-SI" sz="700"/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2400" b="1" baseline="-30000">
                <a:latin typeface="Comic Sans MS" panose="030F0702030302020204" pitchFamily="66" charset="0"/>
                <a:cs typeface="Times New Roman" panose="02020603050405020304" pitchFamily="18" charset="0"/>
              </a:rPr>
              <a:t>           Fg							</a:t>
            </a:r>
            <a:endParaRPr lang="sl-SI" altLang="sl-SI" sz="700"/>
          </a:p>
          <a:p>
            <a:pPr>
              <a:spcBef>
                <a:spcPct val="0"/>
              </a:spcBef>
              <a:buFontTx/>
              <a:buNone/>
            </a:pPr>
            <a:endParaRPr lang="sl-SI" altLang="sl-SI" sz="1600" b="1" baseline="-3000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l-SI" altLang="sl-SI" sz="1600" b="1" baseline="-3000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l-SI" altLang="sl-SI" sz="1600" b="1" baseline="-3000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l-SI" altLang="sl-SI" sz="1600" b="1" baseline="-3000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l-SI" altLang="sl-SI" sz="1600" b="1" baseline="-30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2773" name="Pravokotnik 8">
            <a:extLst>
              <a:ext uri="{FF2B5EF4-FFF2-40B4-BE49-F238E27FC236}">
                <a16:creationId xmlns:a16="http://schemas.microsoft.com/office/drawing/2014/main" id="{6B295027-1ED8-4607-A486-58A523F2C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638550"/>
            <a:ext cx="9144000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4000" b="1" baseline="-300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Sila roke je enaka teži telesa.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4000" b="1" baseline="-300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Gibanje je enakomerno, zato se hitrost ne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4000" b="1" baseline="-300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spreminja.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4000" b="1" baseline="-300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Telesu se pri </a:t>
            </a:r>
            <a:r>
              <a:rPr lang="sl-SI" altLang="sl-SI" sz="4000" b="1" baseline="-300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enakomernem dviganju</a:t>
            </a:r>
            <a:r>
              <a:rPr lang="sl-SI" altLang="sl-SI" sz="4000" b="1" baseline="-300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spremeni le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4000" b="1" baseline="-300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potencialna energija.</a:t>
            </a:r>
            <a:endParaRPr lang="sl-SI" altLang="sl-SI" sz="4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794" name="Raven povezovalnik 1">
            <a:extLst>
              <a:ext uri="{FF2B5EF4-FFF2-40B4-BE49-F238E27FC236}">
                <a16:creationId xmlns:a16="http://schemas.microsoft.com/office/drawing/2014/main" id="{8CC98247-40A0-4530-A205-D55D5E2ADDB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19450" y="8193088"/>
            <a:ext cx="0" cy="850900"/>
          </a:xfrm>
          <a:prstGeom prst="line">
            <a:avLst/>
          </a:prstGeom>
          <a:noFill/>
          <a:ln w="19050">
            <a:solidFill>
              <a:srgbClr val="00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795" name="Elipsa 2">
            <a:extLst>
              <a:ext uri="{FF2B5EF4-FFF2-40B4-BE49-F238E27FC236}">
                <a16:creationId xmlns:a16="http://schemas.microsoft.com/office/drawing/2014/main" id="{B2570AE3-A8A4-46E1-BDE2-D8BBC8C89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0" y="8936038"/>
            <a:ext cx="914400" cy="365125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sl-SI" altLang="sl-SI" sz="1800"/>
          </a:p>
        </p:txBody>
      </p:sp>
      <p:cxnSp>
        <p:nvCxnSpPr>
          <p:cNvPr id="33796" name="Raven povezovalnik 3">
            <a:extLst>
              <a:ext uri="{FF2B5EF4-FFF2-40B4-BE49-F238E27FC236}">
                <a16:creationId xmlns:a16="http://schemas.microsoft.com/office/drawing/2014/main" id="{A7AEEA2D-F150-45C8-8CE0-B562A7DF4A0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19450" y="9124950"/>
            <a:ext cx="0" cy="457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797" name="Rectangle 4">
            <a:extLst>
              <a:ext uri="{FF2B5EF4-FFF2-40B4-BE49-F238E27FC236}">
                <a16:creationId xmlns:a16="http://schemas.microsoft.com/office/drawing/2014/main" id="{D142898E-1243-4816-91E7-358DF6216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989" y="354014"/>
            <a:ext cx="5316537" cy="249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indent="449263"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>
              <a:spcBef>
                <a:spcPct val="0"/>
              </a:spcBef>
              <a:buNone/>
              <a:defRPr/>
            </a:pPr>
            <a:r>
              <a:rPr lang="sl-SI" altLang="sl-SI" sz="4800" b="1" baseline="-30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Pospe</a:t>
            </a:r>
            <a:r>
              <a:rPr lang="sl-SI" altLang="sl-SI" sz="4800" b="1" baseline="-30000" dirty="0">
                <a:solidFill>
                  <a:srgbClr val="FF0000"/>
                </a:solidFill>
                <a:cs typeface="Times New Roman" pitchFamily="18" charset="0"/>
              </a:rPr>
              <a:t>š</a:t>
            </a:r>
            <a:r>
              <a:rPr lang="sl-SI" altLang="sl-SI" sz="4800" b="1" baseline="-30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eno dviganje telesa</a:t>
            </a:r>
            <a:endParaRPr lang="sl-SI" altLang="sl-SI" sz="16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sl-SI" altLang="sl-SI" sz="3600" b="1" dirty="0"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sl-SI" altLang="sl-SI" sz="3600" b="1" dirty="0"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sl-SI" altLang="sl-SI" sz="3600" b="1" dirty="0">
              <a:cs typeface="Times New Roman" pitchFamily="18" charset="0"/>
            </a:endParaRP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20B5409D-F4AB-46DB-A8A1-07FC1D868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9583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sl-SI" altLang="sl-SI" sz="1800"/>
          </a:p>
        </p:txBody>
      </p:sp>
      <p:grpSp>
        <p:nvGrpSpPr>
          <p:cNvPr id="33799" name="Skupina 8">
            <a:extLst>
              <a:ext uri="{FF2B5EF4-FFF2-40B4-BE49-F238E27FC236}">
                <a16:creationId xmlns:a16="http://schemas.microsoft.com/office/drawing/2014/main" id="{F8B7C967-A9A8-45A7-8715-3F8BFF85F8E7}"/>
              </a:ext>
            </a:extLst>
          </p:cNvPr>
          <p:cNvGrpSpPr>
            <a:grpSpLocks/>
          </p:cNvGrpSpPr>
          <p:nvPr/>
        </p:nvGrpSpPr>
        <p:grpSpPr bwMode="auto">
          <a:xfrm>
            <a:off x="4008438" y="2041525"/>
            <a:ext cx="2603500" cy="2705100"/>
            <a:chOff x="0" y="0"/>
            <a:chExt cx="1463040" cy="1379220"/>
          </a:xfrm>
        </p:grpSpPr>
        <p:cxnSp>
          <p:nvCxnSpPr>
            <p:cNvPr id="33804" name="Raven povezovalnik 9">
              <a:extLst>
                <a:ext uri="{FF2B5EF4-FFF2-40B4-BE49-F238E27FC236}">
                  <a16:creationId xmlns:a16="http://schemas.microsoft.com/office/drawing/2014/main" id="{6B6B166E-D0A1-462C-BCA5-3856F165004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39140" y="0"/>
              <a:ext cx="0" cy="85090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805" name="Elipsa 10">
              <a:extLst>
                <a:ext uri="{FF2B5EF4-FFF2-40B4-BE49-F238E27FC236}">
                  <a16:creationId xmlns:a16="http://schemas.microsoft.com/office/drawing/2014/main" id="{E31F90DC-75C3-4E40-A7E5-559495002E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940" y="731520"/>
              <a:ext cx="914400" cy="36576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sl-SI" altLang="sl-SI" sz="1800"/>
            </a:p>
          </p:txBody>
        </p:sp>
        <p:cxnSp>
          <p:nvCxnSpPr>
            <p:cNvPr id="33806" name="Raven povezovalnik 11">
              <a:extLst>
                <a:ext uri="{FF2B5EF4-FFF2-40B4-BE49-F238E27FC236}">
                  <a16:creationId xmlns:a16="http://schemas.microsoft.com/office/drawing/2014/main" id="{8DC4F3A9-2F58-4A83-A473-B2C9D7FC3AC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39140" y="922020"/>
              <a:ext cx="0" cy="457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07" name="Raven povezovalnik 12">
              <a:extLst>
                <a:ext uri="{FF2B5EF4-FFF2-40B4-BE49-F238E27FC236}">
                  <a16:creationId xmlns:a16="http://schemas.microsoft.com/office/drawing/2014/main" id="{50CCDBE7-FAE5-45E2-8875-10558A976F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0" y="1287780"/>
              <a:ext cx="146304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3800" name="Pravokotnik 13">
            <a:extLst>
              <a:ext uri="{FF2B5EF4-FFF2-40B4-BE49-F238E27FC236}">
                <a16:creationId xmlns:a16="http://schemas.microsoft.com/office/drawing/2014/main" id="{A49408D2-BD97-422D-A09A-4DAEDA409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4" y="1674813"/>
            <a:ext cx="42116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00"/>
                </a:solidFill>
                <a:cs typeface="Times New Roman" panose="02020603050405020304" pitchFamily="18" charset="0"/>
              </a:rPr>
              <a:t>A = </a:t>
            </a:r>
            <a:r>
              <a:rPr lang="sl-SI" altLang="sl-SI" sz="3600">
                <a:solidFill>
                  <a:srgbClr val="FF0000"/>
                </a:solidFill>
                <a:cs typeface="Times New Roman" panose="02020603050405020304" pitchFamily="18" charset="0"/>
              </a:rPr>
              <a:t>∆</a:t>
            </a:r>
            <a:r>
              <a:rPr lang="sl-SI" altLang="sl-SI" sz="3600" b="1">
                <a:solidFill>
                  <a:srgbClr val="FF0000"/>
                </a:solidFill>
                <a:cs typeface="Times New Roman" panose="02020603050405020304" pitchFamily="18" charset="0"/>
              </a:rPr>
              <a:t>Wp  + </a:t>
            </a:r>
            <a:r>
              <a:rPr lang="sl-SI" altLang="sl-SI" sz="3600">
                <a:solidFill>
                  <a:srgbClr val="FF0000"/>
                </a:solidFill>
                <a:cs typeface="Times New Roman" panose="02020603050405020304" pitchFamily="18" charset="0"/>
              </a:rPr>
              <a:t>∆</a:t>
            </a:r>
            <a:r>
              <a:rPr lang="sl-SI" altLang="sl-SI" sz="3600" b="1">
                <a:solidFill>
                  <a:srgbClr val="FF0000"/>
                </a:solidFill>
                <a:cs typeface="Times New Roman" panose="02020603050405020304" pitchFamily="18" charset="0"/>
              </a:rPr>
              <a:t>Wk</a:t>
            </a:r>
            <a:endParaRPr lang="sl-SI" altLang="sl-SI" sz="4800">
              <a:solidFill>
                <a:srgbClr val="FF0000"/>
              </a:solidFill>
            </a:endParaRPr>
          </a:p>
        </p:txBody>
      </p:sp>
      <p:sp>
        <p:nvSpPr>
          <p:cNvPr id="33801" name="PoljeZBesedilom 14">
            <a:extLst>
              <a:ext uri="{FF2B5EF4-FFF2-40B4-BE49-F238E27FC236}">
                <a16:creationId xmlns:a16="http://schemas.microsoft.com/office/drawing/2014/main" id="{901D2BFD-ED48-4AE5-9602-EC0DCB9CC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76" y="2636839"/>
            <a:ext cx="523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2800"/>
              <a:t>Fr</a:t>
            </a:r>
          </a:p>
        </p:txBody>
      </p:sp>
      <p:sp>
        <p:nvSpPr>
          <p:cNvPr id="33802" name="PoljeZBesedilom 15">
            <a:extLst>
              <a:ext uri="{FF2B5EF4-FFF2-40B4-BE49-F238E27FC236}">
                <a16:creationId xmlns:a16="http://schemas.microsoft.com/office/drawing/2014/main" id="{E0B119BB-D52A-41B8-B1CB-8A651684F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9025" y="3933825"/>
            <a:ext cx="6619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/>
              <a:t>Fg</a:t>
            </a:r>
          </a:p>
        </p:txBody>
      </p:sp>
      <p:sp>
        <p:nvSpPr>
          <p:cNvPr id="33803" name="Pravokotnik 16">
            <a:extLst>
              <a:ext uri="{FF2B5EF4-FFF2-40B4-BE49-F238E27FC236}">
                <a16:creationId xmlns:a16="http://schemas.microsoft.com/office/drawing/2014/main" id="{6D7547BB-6F75-4337-8E1F-F4967F3F5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768850"/>
            <a:ext cx="9144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3600" b="1" baseline="-25000">
                <a:latin typeface="Comic Sans MS" panose="030F0702030302020204" pitchFamily="66" charset="0"/>
              </a:rPr>
              <a:t>Sila roke je večja kot teža telesa. Gibanje je pospešeno, zato se hitrost spreminja. Telesu se pri pospešenem  dviganju spremenita </a:t>
            </a:r>
            <a:r>
              <a:rPr lang="sl-SI" altLang="sl-SI" sz="3600" b="1" baseline="-25000">
                <a:solidFill>
                  <a:srgbClr val="FF0000"/>
                </a:solidFill>
                <a:latin typeface="Comic Sans MS" panose="030F0702030302020204" pitchFamily="66" charset="0"/>
              </a:rPr>
              <a:t>kinetična in  potencialna energija.</a:t>
            </a:r>
            <a:endParaRPr lang="sl-SI" altLang="sl-SI" sz="3600" baseline="-2500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3600">
                <a:solidFill>
                  <a:srgbClr val="FF0000"/>
                </a:solidFill>
                <a:latin typeface="Comic Sans MS" panose="030F0702030302020204" pitchFamily="66" charset="0"/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5">
            <a:extLst>
              <a:ext uri="{FF2B5EF4-FFF2-40B4-BE49-F238E27FC236}">
                <a16:creationId xmlns:a16="http://schemas.microsoft.com/office/drawing/2014/main" id="{A7FC3ACA-8596-410E-BB8C-59028B681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6225" y="-887413"/>
            <a:ext cx="8985250" cy="477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sl-SI" altLang="sl-SI" sz="3600" b="1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l-SI" altLang="sl-SI" sz="1200"/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Izrek o spremembi kinetične in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potencialne energije pravi,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da se kinetična in potencialna energija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spremenita za toliko, kolikor dela telo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prejme.</a:t>
            </a:r>
            <a:r>
              <a:rPr lang="sl-SI" altLang="sl-SI" sz="3600">
                <a:latin typeface="Comic Sans MS" panose="030F0702030302020204" pitchFamily="66" charset="0"/>
                <a:cs typeface="Times New Roman" panose="02020603050405020304" pitchFamily="18" charset="0"/>
              </a:rPr>
              <a:t>      </a:t>
            </a:r>
            <a:endParaRPr lang="sl-SI" altLang="sl-SI" sz="1200"/>
          </a:p>
          <a:p>
            <a:pPr>
              <a:spcBef>
                <a:spcPct val="0"/>
              </a:spcBef>
              <a:buFontTx/>
              <a:buNone/>
            </a:pPr>
            <a:endParaRPr lang="sl-SI" altLang="sl-SI" sz="4000"/>
          </a:p>
        </p:txBody>
      </p:sp>
      <p:sp>
        <p:nvSpPr>
          <p:cNvPr id="34819" name="Rectangle 16">
            <a:extLst>
              <a:ext uri="{FF2B5EF4-FFF2-40B4-BE49-F238E27FC236}">
                <a16:creationId xmlns:a16="http://schemas.microsoft.com/office/drawing/2014/main" id="{0B853A93-BA23-4815-89E2-C073CB3DA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6" y="3789364"/>
            <a:ext cx="5135563" cy="150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indent="4492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br>
              <a:rPr lang="sl-SI" altLang="sl-SI" sz="1800"/>
            </a:br>
            <a:endParaRPr lang="sl-SI" altLang="sl-SI" sz="1800"/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1600" b="1">
                <a:latin typeface="Comic Sans MS" panose="030F0702030302020204" pitchFamily="66" charset="0"/>
                <a:cs typeface="Times New Roman" panose="02020603050405020304" pitchFamily="18" charset="0"/>
              </a:rPr>
              <a:t>    </a:t>
            </a:r>
            <a:r>
              <a:rPr lang="sl-SI" altLang="sl-SI" sz="40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 = </a:t>
            </a:r>
            <a:r>
              <a:rPr lang="sl-SI" altLang="sl-SI" sz="40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sl-SI" altLang="sl-SI" sz="40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Wk + </a:t>
            </a:r>
            <a:r>
              <a:rPr lang="sl-SI" altLang="sl-SI" sz="40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sl-SI" altLang="sl-SI" sz="40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Wp</a:t>
            </a:r>
            <a:endParaRPr lang="sl-SI" altLang="sl-SI" sz="140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l-SI" altLang="sl-SI" sz="1600" b="1">
              <a:latin typeface="Comic Sans MS" panose="030F0702030302020204" pitchFamily="66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grada vsebine 2">
            <a:extLst>
              <a:ext uri="{FF2B5EF4-FFF2-40B4-BE49-F238E27FC236}">
                <a16:creationId xmlns:a16="http://schemas.microsoft.com/office/drawing/2014/main" id="{B500BC4B-B8C5-40B4-B247-F719855AF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333376"/>
            <a:ext cx="9144000" cy="4525963"/>
          </a:xfrm>
        </p:spPr>
        <p:txBody>
          <a:bodyPr/>
          <a:lstStyle/>
          <a:p>
            <a:pPr marL="0" indent="0">
              <a:buNone/>
            </a:pPr>
            <a:r>
              <a:rPr lang="sl-SI" altLang="sl-SI" sz="3600" b="1" dirty="0"/>
              <a:t>Letalo leti na višini 10 km s hitrostjo 900 km/h. Njegova masa je 90 ton. Kolikšna je skupna energija letala?</a:t>
            </a:r>
          </a:p>
          <a:p>
            <a:pPr marL="0" indent="0">
              <a:buNone/>
            </a:pPr>
            <a:endParaRPr lang="sl-SI" altLang="sl-SI" sz="3600" b="1" dirty="0"/>
          </a:p>
          <a:p>
            <a:pPr marL="0" indent="0">
              <a:buNone/>
            </a:pPr>
            <a:r>
              <a:rPr lang="sl-SI" altLang="sl-SI" sz="3600" b="1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grada vsebine 2">
            <a:extLst>
              <a:ext uri="{FF2B5EF4-FFF2-40B4-BE49-F238E27FC236}">
                <a16:creationId xmlns:a16="http://schemas.microsoft.com/office/drawing/2014/main" id="{B500BC4B-B8C5-40B4-B247-F719855AF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96801"/>
            <a:ext cx="9144000" cy="2446400"/>
          </a:xfrm>
        </p:spPr>
        <p:txBody>
          <a:bodyPr/>
          <a:lstStyle/>
          <a:p>
            <a:pPr marL="0" indent="0">
              <a:buNone/>
            </a:pPr>
            <a:r>
              <a:rPr lang="sl-SI" altLang="sl-SI" sz="3600" b="1" dirty="0"/>
              <a:t>Voziček z maso 0,5 kg vlečeš po gladkem klancu s silo 1 N. Ko je voziček 10 cm nad tlemi ima hitrost 1 m/s. Koliko dela opraviš? Koliko poti prevozi voziček?</a:t>
            </a:r>
          </a:p>
        </p:txBody>
      </p:sp>
    </p:spTree>
    <p:extLst>
      <p:ext uri="{BB962C8B-B14F-4D97-AF65-F5344CB8AC3E}">
        <p14:creationId xmlns:p14="http://schemas.microsoft.com/office/powerpoint/2010/main" val="316904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220</Words>
  <Application>Microsoft Office PowerPoint</Application>
  <PresentationFormat>Širokozaslonsko</PresentationFormat>
  <Paragraphs>40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Symbol</vt:lpstr>
      <vt:lpstr>Times New Roman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MATEJA TRTNIK</dc:creator>
  <cp:lastModifiedBy>MATEJA TRTNIK</cp:lastModifiedBy>
  <cp:revision>1</cp:revision>
  <dcterms:created xsi:type="dcterms:W3CDTF">2022-01-17T09:30:32Z</dcterms:created>
  <dcterms:modified xsi:type="dcterms:W3CDTF">2022-01-17T09:32:09Z</dcterms:modified>
</cp:coreProperties>
</file>