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1" r:id="rId3"/>
    <p:sldId id="273" r:id="rId4"/>
    <p:sldId id="332" r:id="rId5"/>
    <p:sldId id="331" r:id="rId6"/>
    <p:sldId id="275" r:id="rId7"/>
    <p:sldId id="330" r:id="rId8"/>
    <p:sldId id="276" r:id="rId9"/>
    <p:sldId id="278" r:id="rId10"/>
    <p:sldId id="279" r:id="rId11"/>
    <p:sldId id="280" r:id="rId12"/>
    <p:sldId id="281" r:id="rId13"/>
    <p:sldId id="282" r:id="rId14"/>
    <p:sldId id="285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2EDEF6-927A-46E8-9ED0-D4D011872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A4A2292-A568-473A-8EE3-1F0E8C55C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5E9556-1F54-4035-8254-E58A3229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D0255D8-D89B-4744-820E-2B2C11D0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FF2C352-C6F7-470D-B380-EE53B787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73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FD782D-57A4-44A8-B880-5551984B4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04B3E3A-BA0D-4E95-A258-6753CB95D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BC03AF6-CD2E-409F-8DCC-9DE1CAFF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FA2F7A9-1D7C-4DBB-AF0D-B2F588B3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51AC7D7-AFB7-4203-8EAC-013B29D3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570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4E343C1-F0FC-4BA3-B830-FA8E80EF47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9A318A6-D5B1-417B-8957-C8A6FD745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94F8627-CEC3-4405-B3C5-835F38940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D4D6923-A279-4621-8FF1-0A330243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9F61046-0285-44C4-BF91-CA3D8208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208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5F718-6CA9-413B-ABE7-D54682B18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5B64051-C51F-47B6-8EC5-364B27176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F5F78BF-83F3-4734-A215-1FC3EA80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3649F4-81A1-40A8-845B-98AD0A1D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B6348F1-6B90-4DD6-8D15-3580B807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180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C40AFE-E7FA-413D-819C-64D74A586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D452E2F-06BA-4BCD-A0F6-72FC8683C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23DF3C-6737-4FF2-9229-529043151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41921ED-4C47-47C3-9A28-F8946EF3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A3E69D5-EC38-4AA6-8164-57C57D64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633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789174-0F75-4C46-A0DC-D61EBED95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7BCA05A-2665-4FA8-9A2E-7AC007710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FEEC460-66DC-4965-B7B9-A5DF8996F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1542457-99F4-4D4B-A166-8DF7ED3A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4329C29-22E5-40C1-8558-723F39862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9B3FB81-D885-43BF-99EC-BFE2B7467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960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55EC28-24C5-4ADF-BB76-EA3B0388A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3B2732F-2822-4DAA-8EF9-B60247E2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9859FBD-5FE0-4B47-A696-8DBDD6A6A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143C02-D37C-444F-B75B-EB898FF0F4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B1D0E57-5606-4A0A-8B63-27DDF1AFE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A0C996D-7CD0-4D61-A76F-9AC3F1257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4FE3DC7-2DF5-44CA-A6D8-19BF1A549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4F8C65E-A02B-41C5-852D-E657EA5F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488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50D21A-3E89-4DC7-B8B7-B513A83A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EB40E99-8AA8-484F-8E9F-51416D1B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738A3CB-E739-4372-86C1-D40D2089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8DEEF53F-8571-42CF-A4B8-729375624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247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968A491-F2A3-4598-A934-910D41A2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EFF162AA-AFB3-418E-9C65-BC78C2F78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3D0771F-5E16-4D5D-B2D4-705B77F1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730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7852E0-F68C-4933-99D3-38A44092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02D46FC-E6CC-45E9-BD7D-C862845CC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C52C477-EA5F-44F2-94A0-B21F7B599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8E5EA3-2FCD-458D-B0F2-911FD3C2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26D11DF-426A-4CA9-B043-65F17650E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5C4B14-69FB-41B3-8A42-E7E9E4E4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463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5E900E-655F-42D7-AEC1-DDCC826CF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DE99ABD1-D7B0-47C3-A1F0-02D50640D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CDA669F-1380-4329-94FC-DA62547C1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987165A-F63D-4C0F-AAA3-31DC149E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602E6B4-0367-4B39-A8E2-506F5A74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D2F1317-8E5A-46FC-B01B-25181019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721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12D6A22-7DD7-41FB-A5A1-13311FB5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47ED923-4755-4051-B51A-51BCE760F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11C2FB2-4D6E-4790-9DAB-792F65F34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68480-B446-4169-B3C5-5DE7E7422E27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8756FA9-C14A-4F33-906D-51AAA0327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10DD70B-D5A1-4A50-A579-B6760B5C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75A1-853A-4A90-8A5C-4B9F0A7217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711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919536" y="1386496"/>
            <a:ext cx="80283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Enakomerno pospešeno gibanje je gibanje, kjer se hitrost </a:t>
            </a:r>
            <a:r>
              <a:rPr lang="sl-SI" sz="4000" b="1" i="1" u="sng" dirty="0">
                <a:solidFill>
                  <a:srgbClr val="0070C0"/>
                </a:solidFill>
              </a:rPr>
              <a:t>enakomerno spreminja s časom</a:t>
            </a:r>
            <a:r>
              <a:rPr lang="sl-SI" sz="4000" b="1" dirty="0">
                <a:solidFill>
                  <a:srgbClr val="0070C0"/>
                </a:solidFill>
              </a:rPr>
              <a:t>:</a:t>
            </a:r>
            <a:endParaRPr lang="sl-SI" sz="4000" dirty="0">
              <a:solidFill>
                <a:srgbClr val="0070C0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1919536" y="3615499"/>
            <a:ext cx="87484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- </a:t>
            </a:r>
            <a:r>
              <a:rPr lang="sl-SI" sz="4000" b="1" dirty="0">
                <a:solidFill>
                  <a:srgbClr val="FF0000"/>
                </a:solidFill>
              </a:rPr>
              <a:t>pospešeno gibanje </a:t>
            </a:r>
            <a:r>
              <a:rPr lang="sl-SI" sz="4000" b="1" dirty="0"/>
              <a:t>(padanje kamna, kotaljenje žoge po klancu navzdol),</a:t>
            </a:r>
          </a:p>
          <a:p>
            <a:endParaRPr lang="sl-SI" sz="4000" b="1" dirty="0"/>
          </a:p>
          <a:p>
            <a:r>
              <a:rPr lang="sl-SI" sz="4000" b="1" dirty="0"/>
              <a:t>- </a:t>
            </a:r>
            <a:r>
              <a:rPr lang="sl-SI" sz="4000" b="1" dirty="0">
                <a:solidFill>
                  <a:srgbClr val="FF0000"/>
                </a:solidFill>
              </a:rPr>
              <a:t>pojemajoče gibanje </a:t>
            </a:r>
            <a:r>
              <a:rPr lang="sl-SI" sz="4000" b="1" dirty="0"/>
              <a:t>(enakomerno zaviranje).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3F8D256B-FF32-4BED-A6DA-9F2A148C03A5}"/>
              </a:ext>
            </a:extLst>
          </p:cNvPr>
          <p:cNvSpPr/>
          <p:nvPr/>
        </p:nvSpPr>
        <p:spPr>
          <a:xfrm>
            <a:off x="1800664" y="72402"/>
            <a:ext cx="80283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 </a:t>
            </a:r>
            <a:r>
              <a:rPr lang="sl-SI" sz="4000" b="1" dirty="0">
                <a:solidFill>
                  <a:srgbClr val="FF0000"/>
                </a:solidFill>
              </a:rPr>
              <a:t>ENAKOMERNO POSPEŠENO GIBANJE</a:t>
            </a:r>
            <a:endParaRPr lang="sl-SI" sz="4000" dirty="0">
              <a:solidFill>
                <a:srgbClr val="FF0000"/>
              </a:solidFill>
            </a:endParaRPr>
          </a:p>
          <a:p>
            <a:r>
              <a:rPr lang="sl-SI" sz="40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674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1524000" y="476673"/>
            <a:ext cx="93245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Avto najprej miruje, po 10 s pa ima hitrost 78 km/h. Kolikšen je njegov pospešek?</a:t>
            </a:r>
          </a:p>
          <a:p>
            <a:endParaRPr lang="sl-SI" sz="4000" b="1" dirty="0"/>
          </a:p>
          <a:p>
            <a:r>
              <a:rPr lang="sl-SI" sz="4000" b="1" dirty="0">
                <a:solidFill>
                  <a:srgbClr val="00B050"/>
                </a:solidFill>
              </a:rPr>
              <a:t>Rešili bomo skupaj v šoli!!!</a:t>
            </a:r>
            <a:endParaRPr lang="sl-SI" sz="4000" dirty="0">
              <a:solidFill>
                <a:srgbClr val="00B050"/>
              </a:solidFill>
            </a:endParaRPr>
          </a:p>
          <a:p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305183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1519599" y="260648"/>
            <a:ext cx="93245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Kadar se telesu hitrost </a:t>
            </a:r>
            <a:r>
              <a:rPr lang="sl-SI" sz="4000" b="1" dirty="0">
                <a:solidFill>
                  <a:schemeClr val="tx2"/>
                </a:solidFill>
              </a:rPr>
              <a:t>enakomerno zmanjšuje</a:t>
            </a:r>
            <a:r>
              <a:rPr lang="sl-SI" sz="4000" b="1" dirty="0"/>
              <a:t>, pravimo, da je gibanje </a:t>
            </a:r>
            <a:r>
              <a:rPr lang="sl-SI" sz="4000" b="1" dirty="0">
                <a:solidFill>
                  <a:srgbClr val="FF0000"/>
                </a:solidFill>
              </a:rPr>
              <a:t>enakomerno pojemajoče</a:t>
            </a:r>
            <a:r>
              <a:rPr lang="sl-SI" sz="4000" b="1" dirty="0"/>
              <a:t>. </a:t>
            </a:r>
          </a:p>
        </p:txBody>
      </p:sp>
      <p:sp>
        <p:nvSpPr>
          <p:cNvPr id="8" name="Pravokotnik 7"/>
          <p:cNvSpPr/>
          <p:nvPr/>
        </p:nvSpPr>
        <p:spPr>
          <a:xfrm>
            <a:off x="1671999" y="2786153"/>
            <a:ext cx="93245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Vrednost pospeška je </a:t>
            </a:r>
            <a:r>
              <a:rPr lang="sl-SI" sz="4000" b="1" dirty="0">
                <a:solidFill>
                  <a:srgbClr val="00B0F0"/>
                </a:solidFill>
              </a:rPr>
              <a:t>negativna</a:t>
            </a:r>
            <a:r>
              <a:rPr lang="sl-SI" sz="4000" b="1" dirty="0"/>
              <a:t>.</a:t>
            </a:r>
          </a:p>
          <a:p>
            <a:r>
              <a:rPr lang="sl-SI" sz="4000" b="1" dirty="0"/>
              <a:t>Negativnemu pospešku rečemo  </a:t>
            </a:r>
            <a:r>
              <a:rPr lang="sl-SI" sz="4000" b="1" dirty="0">
                <a:solidFill>
                  <a:srgbClr val="FF0000"/>
                </a:solidFill>
              </a:rPr>
              <a:t>POJEMEK</a:t>
            </a:r>
            <a:r>
              <a:rPr lang="sl-SI" sz="4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213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1524000" y="116632"/>
            <a:ext cx="93245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>
                <a:solidFill>
                  <a:srgbClr val="00B0F0"/>
                </a:solidFill>
              </a:rPr>
              <a:t>            a = - 2 m/s</a:t>
            </a:r>
            <a:r>
              <a:rPr lang="sl-SI" sz="4000" b="1" baseline="30000" dirty="0">
                <a:solidFill>
                  <a:srgbClr val="00B0F0"/>
                </a:solidFill>
              </a:rPr>
              <a:t>2</a:t>
            </a:r>
            <a:r>
              <a:rPr lang="sl-SI" sz="4000" b="1" dirty="0">
                <a:solidFill>
                  <a:srgbClr val="00B0F0"/>
                </a:solidFill>
              </a:rPr>
              <a:t> </a:t>
            </a:r>
            <a:r>
              <a:rPr lang="sl-SI" sz="4000" dirty="0"/>
              <a:t>  </a:t>
            </a:r>
          </a:p>
          <a:p>
            <a:endParaRPr lang="sl-SI" sz="4000" b="1" dirty="0"/>
          </a:p>
          <a:p>
            <a:endParaRPr lang="sl-SI" sz="4000" b="1" dirty="0"/>
          </a:p>
          <a:p>
            <a:endParaRPr lang="sl-SI" sz="4000" b="1" dirty="0"/>
          </a:p>
          <a:p>
            <a:r>
              <a:rPr lang="sl-SI" sz="4000" b="1" dirty="0"/>
              <a:t>POJEMEK</a:t>
            </a:r>
            <a:r>
              <a:rPr lang="sl-SI" sz="4000" dirty="0"/>
              <a:t> nam pove, kako se hitrost zmanjšuje.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385" y="1096943"/>
            <a:ext cx="1017587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43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6" y="828052"/>
            <a:ext cx="7498528" cy="490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2063552" y="828053"/>
            <a:ext cx="3866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/>
              <a:t>a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1847028" y="2893455"/>
            <a:ext cx="1011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/>
              <a:t>2 m/s</a:t>
            </a:r>
            <a:r>
              <a:rPr lang="sl-SI" sz="2400" b="1" baseline="30000" dirty="0"/>
              <a:t>2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1753874" y="4468480"/>
            <a:ext cx="1175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/>
              <a:t>- 2 m/s</a:t>
            </a:r>
            <a:r>
              <a:rPr lang="sl-SI" sz="2400" b="1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5061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1556793"/>
            <a:ext cx="6552728" cy="5108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jeZBesedilom 2"/>
          <p:cNvSpPr txBox="1"/>
          <p:nvPr/>
        </p:nvSpPr>
        <p:spPr>
          <a:xfrm>
            <a:off x="1524001" y="0"/>
            <a:ext cx="83685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00B0F0"/>
                </a:solidFill>
              </a:rPr>
              <a:t>Iz grafa odčitaj podatke in izračunaj pospešek in </a:t>
            </a:r>
          </a:p>
          <a:p>
            <a:r>
              <a:rPr lang="sl-SI" sz="3200" b="1" dirty="0">
                <a:solidFill>
                  <a:srgbClr val="00B0F0"/>
                </a:solidFill>
              </a:rPr>
              <a:t>pojemek. </a:t>
            </a:r>
            <a:r>
              <a:rPr lang="sl-SI" sz="3200" b="1" dirty="0">
                <a:solidFill>
                  <a:srgbClr val="00B050"/>
                </a:solidFill>
              </a:rPr>
              <a:t>Rešili bomo skupaj v šoli!!!</a:t>
            </a:r>
            <a:endParaRPr lang="sl-SI" sz="3200" dirty="0">
              <a:solidFill>
                <a:srgbClr val="00B050"/>
              </a:solidFill>
            </a:endParaRPr>
          </a:p>
          <a:p>
            <a:endParaRPr lang="sl-SI" sz="3200" b="1" dirty="0">
              <a:solidFill>
                <a:srgbClr val="00B0F0"/>
              </a:solidFill>
            </a:endParaRPr>
          </a:p>
        </p:txBody>
      </p:sp>
      <p:cxnSp>
        <p:nvCxnSpPr>
          <p:cNvPr id="4" name="Raven povezovalnik 3"/>
          <p:cNvCxnSpPr/>
          <p:nvPr/>
        </p:nvCxnSpPr>
        <p:spPr>
          <a:xfrm>
            <a:off x="4727848" y="3429000"/>
            <a:ext cx="0" cy="2592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/>
          <p:cNvCxnSpPr/>
          <p:nvPr/>
        </p:nvCxnSpPr>
        <p:spPr>
          <a:xfrm>
            <a:off x="6456040" y="3429000"/>
            <a:ext cx="0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84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3431704" y="620689"/>
            <a:ext cx="3456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POSPEŠEK</a:t>
            </a:r>
            <a:endParaRPr lang="sl-SI" sz="4800" dirty="0">
              <a:solidFill>
                <a:srgbClr val="FF0000"/>
              </a:solidFill>
            </a:endParaRPr>
          </a:p>
        </p:txBody>
      </p:sp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3607601" y="234888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sz="4400" b="1" dirty="0"/>
              <a:t>Oznaka:  </a:t>
            </a:r>
            <a:r>
              <a:rPr lang="sl-SI" sz="4400" b="1" dirty="0">
                <a:solidFill>
                  <a:srgbClr val="FF0000"/>
                </a:solidFill>
              </a:rPr>
              <a:t>a</a:t>
            </a:r>
          </a:p>
          <a:p>
            <a:endParaRPr lang="sl-SI" sz="4400" b="1" dirty="0">
              <a:solidFill>
                <a:srgbClr val="FF0000"/>
              </a:solidFill>
            </a:endParaRPr>
          </a:p>
          <a:p>
            <a:r>
              <a:rPr lang="sl-SI" sz="4400" b="1" dirty="0"/>
              <a:t>Enota:	</a:t>
            </a:r>
            <a:r>
              <a:rPr lang="sl-SI" sz="4400" b="1" dirty="0">
                <a:solidFill>
                  <a:srgbClr val="FF0000"/>
                </a:solidFill>
              </a:rPr>
              <a:t>m/s</a:t>
            </a:r>
            <a:r>
              <a:rPr lang="sl-SI" sz="4400" b="1" baseline="30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8778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919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800" b="1" dirty="0"/>
              <a:t>Pri enakomerno pospešenem gibanju je </a:t>
            </a:r>
            <a:r>
              <a:rPr lang="sl-SI" sz="4800" b="1" dirty="0">
                <a:solidFill>
                  <a:schemeClr val="accent1"/>
                </a:solidFill>
              </a:rPr>
              <a:t>pospešek</a:t>
            </a:r>
            <a:r>
              <a:rPr lang="sl-SI" sz="4800" b="1" dirty="0"/>
              <a:t> </a:t>
            </a:r>
            <a:r>
              <a:rPr lang="sl-SI" sz="4800" b="1" dirty="0">
                <a:solidFill>
                  <a:srgbClr val="FF0000"/>
                </a:solidFill>
              </a:rPr>
              <a:t>stalen</a:t>
            </a:r>
            <a:r>
              <a:rPr lang="sl-SI" sz="4800" b="1" dirty="0"/>
              <a:t>.</a:t>
            </a:r>
            <a:endParaRPr lang="sl-SI" sz="4800" dirty="0"/>
          </a:p>
        </p:txBody>
      </p:sp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92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E923ED-1363-4513-8F85-E2647B11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001"/>
            <a:ext cx="8369808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Pospešek lahko razberemo iz grafa hitrosti od časa v(t):</a:t>
            </a:r>
          </a:p>
        </p:txBody>
      </p:sp>
      <p:pic>
        <p:nvPicPr>
          <p:cNvPr id="3074" name="Picture 2" descr="Povzetek">
            <a:extLst>
              <a:ext uri="{FF2B5EF4-FFF2-40B4-BE49-F238E27FC236}">
                <a16:creationId xmlns:a16="http://schemas.microsoft.com/office/drawing/2014/main" id="{9E9D0CAC-0351-41C6-914A-0275F42FB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273" y="1452944"/>
            <a:ext cx="505777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709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1239492-C83C-4E68-A295-23550C311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40830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Avto pospešuje in med 3 in 6 sekundo gibanja se mu hitrost poveča iz 30 m/s na 60 m/s.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4870C36-ED4F-4183-9514-64314674E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848" y="1608772"/>
            <a:ext cx="6354303" cy="345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5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367464" y="3652283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800" b="1" dirty="0">
                <a:solidFill>
                  <a:srgbClr val="0070C0"/>
                </a:solidFill>
              </a:rPr>
              <a:t>a = 5 m/ s</a:t>
            </a:r>
            <a:r>
              <a:rPr lang="sl-SI" sz="4800" b="1" baseline="30000" dirty="0">
                <a:solidFill>
                  <a:srgbClr val="0070C0"/>
                </a:solidFill>
              </a:rPr>
              <a:t>2</a:t>
            </a:r>
            <a:endParaRPr lang="sl-SI" sz="4800" dirty="0">
              <a:solidFill>
                <a:srgbClr val="0070C0"/>
              </a:solidFill>
            </a:endParaRPr>
          </a:p>
          <a:p>
            <a:endParaRPr lang="sl-SI" sz="4800" dirty="0"/>
          </a:p>
        </p:txBody>
      </p:sp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1433736" y="5062604"/>
            <a:ext cx="93245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Telesu se vsako sekundo hitrost poveča za</a:t>
            </a:r>
          </a:p>
          <a:p>
            <a:r>
              <a:rPr lang="sl-SI" sz="4000" b="1" dirty="0"/>
              <a:t>5 m/s.</a:t>
            </a:r>
          </a:p>
        </p:txBody>
      </p:sp>
      <p:cxnSp>
        <p:nvCxnSpPr>
          <p:cNvPr id="6" name="Raven puščični povezovalnik 5"/>
          <p:cNvCxnSpPr/>
          <p:nvPr/>
        </p:nvCxnSpPr>
        <p:spPr>
          <a:xfrm>
            <a:off x="4104920" y="4280938"/>
            <a:ext cx="864096" cy="101537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6">
            <a:extLst>
              <a:ext uri="{FF2B5EF4-FFF2-40B4-BE49-F238E27FC236}">
                <a16:creationId xmlns:a16="http://schemas.microsoft.com/office/drawing/2014/main" id="{A860BD7E-0A3D-4492-8640-331668AA862C}"/>
              </a:ext>
            </a:extLst>
          </p:cNvPr>
          <p:cNvSpPr/>
          <p:nvPr/>
        </p:nvSpPr>
        <p:spPr>
          <a:xfrm>
            <a:off x="1390874" y="912782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400" b="1" dirty="0"/>
              <a:t>Pospešek nam pove </a:t>
            </a:r>
            <a:r>
              <a:rPr lang="sl-SI" sz="4400" b="1" dirty="0">
                <a:solidFill>
                  <a:srgbClr val="FF0000"/>
                </a:solidFill>
              </a:rPr>
              <a:t>za koliko se spremeni hitrost vsako sekundo.</a:t>
            </a:r>
            <a:endParaRPr lang="sl-SI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2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524000" y="620689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>
                <a:solidFill>
                  <a:srgbClr val="0070C0"/>
                </a:solidFill>
              </a:rPr>
              <a:t>Pospešek je enak količniku med spremembo hitrosti in časom, v katerem je ta sprememba nastala.</a:t>
            </a:r>
            <a:endParaRPr lang="sl-SI" sz="4000" dirty="0">
              <a:solidFill>
                <a:srgbClr val="0070C0"/>
              </a:solidFill>
            </a:endParaRPr>
          </a:p>
          <a:p>
            <a:r>
              <a:rPr lang="sl-SI" sz="4800" dirty="0"/>
              <a:t> </a:t>
            </a:r>
          </a:p>
          <a:p>
            <a:r>
              <a:rPr lang="sl-SI" sz="4800" dirty="0"/>
              <a:t>	</a:t>
            </a:r>
            <a:r>
              <a:rPr lang="sl-SI" sz="4000" b="1" dirty="0">
                <a:solidFill>
                  <a:srgbClr val="FF0000"/>
                </a:solidFill>
              </a:rPr>
              <a:t>pospešek   =      </a:t>
            </a:r>
            <a:r>
              <a:rPr lang="sl-SI" sz="4000" b="1" u="sng" dirty="0">
                <a:solidFill>
                  <a:srgbClr val="FF0000"/>
                </a:solidFill>
              </a:rPr>
              <a:t>sprememba hitrosti</a:t>
            </a:r>
            <a:r>
              <a:rPr lang="sl-SI" sz="4000" b="1" dirty="0">
                <a:solidFill>
                  <a:srgbClr val="FF0000"/>
                </a:solidFill>
              </a:rPr>
              <a:t> </a:t>
            </a:r>
            <a:endParaRPr lang="sl-SI" sz="4000" dirty="0">
              <a:solidFill>
                <a:srgbClr val="FF0000"/>
              </a:solidFill>
            </a:endParaRPr>
          </a:p>
          <a:p>
            <a:r>
              <a:rPr lang="sl-SI" sz="4000" b="1" dirty="0">
                <a:solidFill>
                  <a:srgbClr val="FF0000"/>
                </a:solidFill>
              </a:rPr>
              <a:t>                                           časovni razmik</a:t>
            </a:r>
            <a:endParaRPr lang="sl-SI" sz="4000" dirty="0">
              <a:solidFill>
                <a:srgbClr val="FF0000"/>
              </a:solidFill>
            </a:endParaRPr>
          </a:p>
        </p:txBody>
      </p:sp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738" y="4509121"/>
            <a:ext cx="2142182" cy="179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365" y="4495888"/>
            <a:ext cx="2990128" cy="179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ravokotnik 2"/>
          <p:cNvSpPr/>
          <p:nvPr/>
        </p:nvSpPr>
        <p:spPr>
          <a:xfrm>
            <a:off x="6312024" y="5589241"/>
            <a:ext cx="34874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b="1" dirty="0">
                <a:solidFill>
                  <a:srgbClr val="00B050"/>
                </a:solidFill>
              </a:rPr>
              <a:t>∆v = v</a:t>
            </a:r>
            <a:r>
              <a:rPr lang="sl-SI" sz="2000" b="1" dirty="0">
                <a:solidFill>
                  <a:srgbClr val="00B050"/>
                </a:solidFill>
              </a:rPr>
              <a:t>končna</a:t>
            </a:r>
            <a:r>
              <a:rPr lang="sl-SI" sz="3200" b="1" dirty="0">
                <a:solidFill>
                  <a:srgbClr val="00B050"/>
                </a:solidFill>
              </a:rPr>
              <a:t> – </a:t>
            </a:r>
            <a:r>
              <a:rPr lang="sl-SI" sz="3600" b="1" dirty="0">
                <a:solidFill>
                  <a:srgbClr val="00B050"/>
                </a:solidFill>
              </a:rPr>
              <a:t>v</a:t>
            </a:r>
            <a:r>
              <a:rPr lang="sl-SI" sz="2000" b="1" dirty="0">
                <a:solidFill>
                  <a:srgbClr val="00B050"/>
                </a:solidFill>
              </a:rPr>
              <a:t>začetna</a:t>
            </a:r>
          </a:p>
        </p:txBody>
      </p:sp>
    </p:spTree>
    <p:extLst>
      <p:ext uri="{BB962C8B-B14F-4D97-AF65-F5344CB8AC3E}">
        <p14:creationId xmlns:p14="http://schemas.microsoft.com/office/powerpoint/2010/main" val="377428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524000" y="260648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>
                <a:solidFill>
                  <a:schemeClr val="tx2"/>
                </a:solidFill>
              </a:rPr>
              <a:t>Graf odvisnosti pospeška od časa – a(t)</a:t>
            </a:r>
            <a:endParaRPr lang="sl-SI" sz="4000" dirty="0">
              <a:solidFill>
                <a:schemeClr val="tx2"/>
              </a:solidFill>
            </a:endParaRPr>
          </a:p>
          <a:p>
            <a:r>
              <a:rPr lang="sl-SI" sz="4800" dirty="0"/>
              <a:t> </a:t>
            </a:r>
          </a:p>
        </p:txBody>
      </p:sp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1707198"/>
            <a:ext cx="8282917" cy="4242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1847528" y="1522533"/>
            <a:ext cx="412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13589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2928938" y="9258300"/>
            <a:ext cx="137160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1525425" y="404665"/>
            <a:ext cx="93245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Primer:</a:t>
            </a:r>
          </a:p>
          <a:p>
            <a:endParaRPr lang="sl-SI" sz="4000" b="1" dirty="0"/>
          </a:p>
          <a:p>
            <a:r>
              <a:rPr lang="sl-SI" sz="4000" b="1" dirty="0"/>
              <a:t>Telesu v  5 sekundah naraste hitrost iz 2 m/s na 7 m/s. Kolikšen je pospešek telesa?</a:t>
            </a:r>
          </a:p>
          <a:p>
            <a:endParaRPr lang="sl-SI" sz="4000" b="1" dirty="0"/>
          </a:p>
          <a:p>
            <a:r>
              <a:rPr lang="sl-SI" sz="4000" b="1" dirty="0">
                <a:solidFill>
                  <a:srgbClr val="00B050"/>
                </a:solidFill>
              </a:rPr>
              <a:t>Rešili bomo skupaj v šoli!!!</a:t>
            </a:r>
            <a:endParaRPr lang="sl-SI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70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290</Words>
  <Application>Microsoft Office PowerPoint</Application>
  <PresentationFormat>Širokozaslonsko</PresentationFormat>
  <Paragraphs>46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MATEJA TRTNIK</dc:creator>
  <cp:lastModifiedBy>MATEJA TRTNIK</cp:lastModifiedBy>
  <cp:revision>3</cp:revision>
  <dcterms:created xsi:type="dcterms:W3CDTF">2021-09-30T08:22:45Z</dcterms:created>
  <dcterms:modified xsi:type="dcterms:W3CDTF">2021-09-30T08:34:21Z</dcterms:modified>
</cp:coreProperties>
</file>