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  <p:sldId id="264" r:id="rId5"/>
    <p:sldId id="265" r:id="rId6"/>
    <p:sldId id="269" r:id="rId7"/>
    <p:sldId id="267" r:id="rId8"/>
    <p:sldId id="270" r:id="rId9"/>
    <p:sldId id="266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40CBB"/>
    <a:srgbClr val="8BC1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BC1F3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A45E0-83C0-400F-A8AD-F3A0761053ED}" type="datetimeFigureOut">
              <a:rPr lang="sl-SI" smtClean="0"/>
              <a:pPr/>
              <a:t>16. 11. 2021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B6845-AA56-45BC-AD93-FCEC60386D34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728" y="428604"/>
            <a:ext cx="640592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ELEKTRONSKA OVOJNICA</a:t>
            </a:r>
            <a:endParaRPr kumimoji="0" lang="sl-SI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Prostor, v katerem se gibljejo elektroni, imenujemo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ELEKTRONSKA OVOJNICA.</a:t>
            </a:r>
            <a:endParaRPr kumimoji="0" lang="sl-SI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3" name="Pravokotnik 2"/>
          <p:cNvSpPr/>
          <p:nvPr/>
        </p:nvSpPr>
        <p:spPr>
          <a:xfrm>
            <a:off x="285720" y="2928934"/>
            <a:ext cx="8858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Elektronska ovojnica je razdeljena na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C40CBB"/>
                </a:solidFill>
                <a:effectLst/>
                <a:latin typeface="Comic Sans MS" pitchFamily="66" charset="0"/>
                <a:ea typeface="Times New Roman" pitchFamily="18" charset="0"/>
              </a:rPr>
              <a:t>7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LUPIN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 ali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ENERGIJSKIH NIVOJEV</a:t>
            </a:r>
            <a:endParaRPr kumimoji="0" lang="sl-SI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285720" y="571480"/>
            <a:ext cx="88582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Vsaka lupina lahko vsebuje le določeno število elektronov.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 </a:t>
            </a:r>
            <a:endParaRPr kumimoji="0" lang="sl-SI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Elektroni v višjih lupinah imajo večjo energijo.</a:t>
            </a:r>
            <a:endParaRPr kumimoji="0" lang="sl-SI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357166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Elektronska razporeditev elektronov po lupinah: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sl-SI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sl-SI" sz="3600" b="1" dirty="0" smtClean="0">
                <a:solidFill>
                  <a:srgbClr val="0000FF"/>
                </a:solidFill>
                <a:latin typeface="Comic Sans MS" pitchFamily="66" charset="0"/>
                <a:ea typeface="Times New Roman" pitchFamily="18" charset="0"/>
              </a:rPr>
              <a:t>1.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lupina –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2 e</a:t>
            </a:r>
            <a:r>
              <a:rPr kumimoji="0" lang="sl-SI" sz="36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-	</a:t>
            </a:r>
            <a:r>
              <a:rPr kumimoji="0" lang="sl-SI" sz="3600" b="1" i="0" u="none" strike="noStrike" cap="none" normalizeH="0" baseline="3000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	</a:t>
            </a:r>
            <a:endParaRPr kumimoji="0" lang="sl-SI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sl-SI" sz="3600" b="1" dirty="0" smtClean="0">
                <a:solidFill>
                  <a:srgbClr val="0000FF"/>
                </a:solidFill>
                <a:latin typeface="Comic Sans MS" pitchFamily="66" charset="0"/>
                <a:ea typeface="Times New Roman" pitchFamily="18" charset="0"/>
              </a:rPr>
              <a:t>2.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lupina –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8 e</a:t>
            </a:r>
            <a:r>
              <a:rPr kumimoji="0" lang="sl-SI" sz="36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-</a:t>
            </a:r>
            <a:endParaRPr kumimoji="0" lang="sl-SI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sl-SI" sz="3600" b="1" dirty="0" smtClean="0">
                <a:solidFill>
                  <a:srgbClr val="0000FF"/>
                </a:solidFill>
                <a:latin typeface="Comic Sans MS" pitchFamily="66" charset="0"/>
                <a:ea typeface="Times New Roman" pitchFamily="18" charset="0"/>
              </a:rPr>
              <a:t>3.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lupina –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18 e</a:t>
            </a:r>
            <a:r>
              <a:rPr kumimoji="0" lang="sl-SI" sz="36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-</a:t>
            </a:r>
            <a:endParaRPr kumimoji="0" lang="sl-SI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sl-SI" sz="3600" b="1" dirty="0" smtClean="0">
                <a:solidFill>
                  <a:srgbClr val="0000FF"/>
                </a:solidFill>
                <a:latin typeface="Comic Sans MS" pitchFamily="66" charset="0"/>
                <a:ea typeface="Times New Roman" pitchFamily="18" charset="0"/>
              </a:rPr>
              <a:t>4.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lupina –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32 e</a:t>
            </a:r>
            <a:r>
              <a:rPr kumimoji="0" lang="sl-SI" sz="36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-</a:t>
            </a:r>
            <a:endParaRPr kumimoji="0" lang="sl-SI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sl-SI" sz="3600" b="1" dirty="0" smtClean="0">
                <a:solidFill>
                  <a:srgbClr val="0000FF"/>
                </a:solidFill>
                <a:latin typeface="Comic Sans MS" pitchFamily="66" charset="0"/>
                <a:ea typeface="Times New Roman" pitchFamily="18" charset="0"/>
              </a:rPr>
              <a:t>5.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lupina –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50 e</a:t>
            </a:r>
            <a:r>
              <a:rPr kumimoji="0" lang="sl-SI" sz="36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-</a:t>
            </a:r>
            <a:endParaRPr kumimoji="0" lang="sl-SI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sl-SI" sz="3600" b="1" dirty="0" smtClean="0">
                <a:solidFill>
                  <a:srgbClr val="0000FF"/>
                </a:solidFill>
                <a:latin typeface="Comic Sans MS" pitchFamily="66" charset="0"/>
                <a:ea typeface="Times New Roman" pitchFamily="18" charset="0"/>
              </a:rPr>
              <a:t>6.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lupina –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72 e</a:t>
            </a:r>
            <a:r>
              <a:rPr kumimoji="0" lang="sl-SI" sz="36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-</a:t>
            </a:r>
            <a:endParaRPr kumimoji="0" lang="sl-SI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sl-SI" sz="3600" b="1" dirty="0" smtClean="0">
                <a:solidFill>
                  <a:srgbClr val="0000FF"/>
                </a:solidFill>
                <a:latin typeface="Comic Sans MS" pitchFamily="66" charset="0"/>
                <a:ea typeface="Times New Roman" pitchFamily="18" charset="0"/>
              </a:rPr>
              <a:t>7.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lupina –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98 e</a:t>
            </a:r>
            <a:r>
              <a:rPr kumimoji="0" lang="sl-SI" sz="36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-</a:t>
            </a:r>
            <a:endParaRPr kumimoji="0" lang="sl-SI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428604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Zapisovanje elektronov po energijskih nivojih (lupinah):</a:t>
            </a:r>
          </a:p>
        </p:txBody>
      </p:sp>
      <p:sp>
        <p:nvSpPr>
          <p:cNvPr id="3" name="Pravokotnik 2"/>
          <p:cNvSpPr/>
          <p:nvPr/>
        </p:nvSpPr>
        <p:spPr>
          <a:xfrm>
            <a:off x="3214678" y="2214554"/>
            <a:ext cx="41184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sl-SI" sz="36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3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Li – 3 elektrone </a:t>
            </a:r>
            <a:endParaRPr lang="sl-SI" sz="3600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500034" y="2214554"/>
            <a:ext cx="1571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  <a:latin typeface="Comic Sans MS" pitchFamily="66" charset="0"/>
              </a:rPr>
              <a:t>LITIJ</a:t>
            </a:r>
            <a:endParaRPr lang="sl-SI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4000496" y="2786058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-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( 2,1 )</a:t>
            </a:r>
            <a:r>
              <a:rPr kumimoji="0" lang="sl-SI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	</a:t>
            </a: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4000496" y="3714752"/>
            <a:ext cx="14766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rgbClr val="FF3300"/>
                </a:solidFill>
              </a:rPr>
              <a:t>1. lupina</a:t>
            </a:r>
            <a:endParaRPr lang="sl-SI" sz="2800" b="1" dirty="0">
              <a:solidFill>
                <a:srgbClr val="FF3300"/>
              </a:solidFill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5786446" y="3714752"/>
            <a:ext cx="14766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rgbClr val="FF3300"/>
                </a:solidFill>
              </a:rPr>
              <a:t>2. lupina</a:t>
            </a:r>
            <a:endParaRPr lang="sl-SI" sz="28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428604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Zapisovanje elektronov po energijskih nivojih (lupinah):</a:t>
            </a:r>
          </a:p>
        </p:txBody>
      </p:sp>
      <p:sp>
        <p:nvSpPr>
          <p:cNvPr id="3" name="Pravokotnik 2"/>
          <p:cNvSpPr/>
          <p:nvPr/>
        </p:nvSpPr>
        <p:spPr>
          <a:xfrm>
            <a:off x="3214678" y="2214554"/>
            <a:ext cx="41184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sl-SI" sz="36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3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Li – 3 elektrone </a:t>
            </a:r>
            <a:endParaRPr lang="sl-SI" sz="3600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500034" y="2214554"/>
            <a:ext cx="1571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  <a:latin typeface="Comic Sans MS" pitchFamily="66" charset="0"/>
              </a:rPr>
              <a:t>LITIJ</a:t>
            </a:r>
            <a:endParaRPr lang="sl-SI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4000496" y="2786058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-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( 2,1 )</a:t>
            </a:r>
            <a:r>
              <a:rPr kumimoji="0" lang="sl-SI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	</a:t>
            </a:r>
            <a:endParaRPr lang="sl-SI" dirty="0"/>
          </a:p>
        </p:txBody>
      </p:sp>
      <p:pic>
        <p:nvPicPr>
          <p:cNvPr id="7" name="Picture 8" descr="str46_04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286248" y="3452254"/>
            <a:ext cx="4857752" cy="3433097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3286116" y="714356"/>
            <a:ext cx="48429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sl-SI" sz="3600" b="1" i="0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11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Na – 11 elektronov</a:t>
            </a:r>
            <a:endParaRPr lang="sl-SI" sz="3600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285720" y="642918"/>
            <a:ext cx="20730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  <a:latin typeface="Comic Sans MS" pitchFamily="66" charset="0"/>
              </a:rPr>
              <a:t>NATRIJ</a:t>
            </a:r>
            <a:endParaRPr lang="sl-SI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4429124" y="1500174"/>
            <a:ext cx="22509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Times New Roman" pitchFamily="18" charset="0"/>
              </a:rPr>
              <a:t>- </a:t>
            </a:r>
            <a:r>
              <a:rPr kumimoji="0" lang="sl-SI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(2,8,1)</a:t>
            </a:r>
            <a:endParaRPr lang="sl-SI" dirty="0">
              <a:solidFill>
                <a:srgbClr val="FF0000"/>
              </a:solidFill>
            </a:endParaRPr>
          </a:p>
        </p:txBody>
      </p:sp>
      <p:pic>
        <p:nvPicPr>
          <p:cNvPr id="8" name="Picture 11" descr="str49_02natri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429224" y="3143224"/>
            <a:ext cx="3714776" cy="3714776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357158" y="857232"/>
            <a:ext cx="7287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/>
              <a:t>HELIJ, BOR, ARGON, KISIK, ALUMINIJ </a:t>
            </a:r>
            <a:endParaRPr lang="sl-SI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285720" y="1214422"/>
            <a:ext cx="8858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l-SI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19</a:t>
            </a:r>
            <a:r>
              <a:rPr kumimoji="0" lang="sl-SI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K	</a:t>
            </a:r>
            <a:r>
              <a:rPr kumimoji="0" lang="sl-SI" sz="32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	</a:t>
            </a:r>
            <a:r>
              <a:rPr kumimoji="0" lang="sl-SI" sz="32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– 19 </a:t>
            </a:r>
            <a:r>
              <a:rPr kumimoji="0" lang="sl-SI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elektronov</a:t>
            </a:r>
            <a:r>
              <a:rPr lang="sl-SI" sz="32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	</a:t>
            </a:r>
            <a:r>
              <a:rPr kumimoji="0" lang="sl-SI" sz="32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 </a:t>
            </a:r>
            <a:r>
              <a:rPr kumimoji="0" lang="sl-SI" sz="32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</a:rPr>
              <a:t> </a:t>
            </a:r>
            <a:endParaRPr kumimoji="0" lang="sl-SI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160</Words>
  <Application>Microsoft Office PowerPoint</Application>
  <PresentationFormat>Diaprojekcija na zaslonu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4" baseType="lpstr">
      <vt:lpstr>Arial</vt:lpstr>
      <vt:lpstr>Calibri</vt:lpstr>
      <vt:lpstr>Comic Sans MS</vt:lpstr>
      <vt:lpstr>Times New Roman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OŠ Stična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Suzi</dc:creator>
  <cp:lastModifiedBy>Štubler Aleš</cp:lastModifiedBy>
  <cp:revision>20</cp:revision>
  <dcterms:created xsi:type="dcterms:W3CDTF">2007-12-21T07:58:16Z</dcterms:created>
  <dcterms:modified xsi:type="dcterms:W3CDTF">2021-11-16T17:15:32Z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9fc6f63-046c-41f3-ba25-1437516571c5_Enabled">
    <vt:lpwstr>True</vt:lpwstr>
  </property>
  <property fmtid="{D5CDD505-2E9C-101B-9397-08002B2CF9AE}" pid="3" name="MSIP_Label_b9fc6f63-046c-41f3-ba25-1437516571c5_SiteId">
    <vt:lpwstr>6b50702c-caff-40f2-86bd-da9c41fd299b</vt:lpwstr>
  </property>
  <property fmtid="{D5CDD505-2E9C-101B-9397-08002B2CF9AE}" pid="4" name="MSIP_Label_b9fc6f63-046c-41f3-ba25-1437516571c5_Owner">
    <vt:lpwstr>suzana.klopcic@os-sticna.si</vt:lpwstr>
  </property>
  <property fmtid="{D5CDD505-2E9C-101B-9397-08002B2CF9AE}" pid="5" name="MSIP_Label_b9fc6f63-046c-41f3-ba25-1437516571c5_SetDate">
    <vt:lpwstr>2021-11-16T17:15:30.7386888Z</vt:lpwstr>
  </property>
  <property fmtid="{D5CDD505-2E9C-101B-9397-08002B2CF9AE}" pid="6" name="MSIP_Label_b9fc6f63-046c-41f3-ba25-1437516571c5_Name">
    <vt:lpwstr>NIZKA ZAUPNOST</vt:lpwstr>
  </property>
  <property fmtid="{D5CDD505-2E9C-101B-9397-08002B2CF9AE}" pid="7" name="MSIP_Label_b9fc6f63-046c-41f3-ba25-1437516571c5_Application">
    <vt:lpwstr>Microsoft Azure Information Protection</vt:lpwstr>
  </property>
  <property fmtid="{D5CDD505-2E9C-101B-9397-08002B2CF9AE}" pid="8" name="MSIP_Label_b9fc6f63-046c-41f3-ba25-1437516571c5_ActionId">
    <vt:lpwstr>f6ca35cb-1905-4930-94cb-79c42a6a5cc2</vt:lpwstr>
  </property>
  <property fmtid="{D5CDD505-2E9C-101B-9397-08002B2CF9AE}" pid="9" name="MSIP_Label_b9fc6f63-046c-41f3-ba25-1437516571c5_Extended_MSFT_Method">
    <vt:lpwstr>Automatic</vt:lpwstr>
  </property>
  <property fmtid="{D5CDD505-2E9C-101B-9397-08002B2CF9AE}" pid="10" name="Sensitivity">
    <vt:lpwstr>NIZKA ZAUPNOST</vt:lpwstr>
  </property>
</Properties>
</file>