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65" r:id="rId5"/>
    <p:sldId id="261" r:id="rId6"/>
    <p:sldId id="259" r:id="rId7"/>
    <p:sldId id="278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0486C-A525-419E-8D2B-DC4E56CA4C8E}" type="datetimeFigureOut">
              <a:rPr lang="sl-SI" smtClean="0"/>
              <a:pPr/>
              <a:t>27. 09. 2021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5A508-593E-4AB4-A317-BCE9F1139955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9218" name="Picture 2" descr="https://encrypted-tbn1.gstatic.com/images?q=tbn:ANd9GcRo0VXDHQZ3RGe5g7peRmlvbmuIYkdl-Lw9eMbgDWzMsdXuCk5j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185157" cy="2924944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470025"/>
          </a:xfrm>
        </p:spPr>
        <p:txBody>
          <a:bodyPr>
            <a:normAutofit/>
          </a:bodyPr>
          <a:lstStyle/>
          <a:p>
            <a:r>
              <a:rPr lang="sl-SI" sz="4800" b="1" dirty="0" smtClean="0">
                <a:solidFill>
                  <a:srgbClr val="FF0000"/>
                </a:solidFill>
              </a:rPr>
              <a:t>ZGRADBA SNOVI</a:t>
            </a:r>
            <a:endParaRPr lang="sl-SI" sz="4800" b="1" dirty="0">
              <a:solidFill>
                <a:srgbClr val="FF0000"/>
              </a:solidFill>
            </a:endParaRPr>
          </a:p>
        </p:txBody>
      </p:sp>
      <p:pic>
        <p:nvPicPr>
          <p:cNvPr id="9220" name="Picture 4" descr="http://www.delo.si/assets/media/picture/20100318/670x420_prah_delci_onesnazevanj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2924944"/>
            <a:ext cx="5519063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251520" y="1052736"/>
            <a:ext cx="82656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Vse snovi so sestavljene iz majhnih </a:t>
            </a:r>
            <a:r>
              <a:rPr lang="sl-SI" sz="3600" b="1" dirty="0">
                <a:solidFill>
                  <a:srgbClr val="FF0000"/>
                </a:solidFill>
              </a:rPr>
              <a:t>delcev.</a:t>
            </a:r>
            <a:endParaRPr lang="sl-SI" sz="3600" dirty="0">
              <a:solidFill>
                <a:srgbClr val="FF0000"/>
              </a:solidFill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355184" y="2636912"/>
            <a:ext cx="87888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Ti delci se neprestano </a:t>
            </a:r>
            <a:r>
              <a:rPr lang="sl-SI" sz="3600" b="1" dirty="0" smtClean="0">
                <a:solidFill>
                  <a:srgbClr val="FF0000"/>
                </a:solidFill>
              </a:rPr>
              <a:t>gibljejo, </a:t>
            </a:r>
          </a:p>
          <a:p>
            <a:r>
              <a:rPr lang="sl-SI" sz="3600" b="1" dirty="0" smtClean="0"/>
              <a:t>to gibanje imenujemo </a:t>
            </a:r>
            <a:r>
              <a:rPr lang="sl-SI" sz="3600" b="1" dirty="0" smtClean="0">
                <a:solidFill>
                  <a:srgbClr val="FF0000"/>
                </a:solidFill>
              </a:rPr>
              <a:t>BROWNOVO GIBANJE</a:t>
            </a:r>
            <a:r>
              <a:rPr lang="sl-SI" sz="3600" b="1" dirty="0" smtClean="0"/>
              <a:t>.</a:t>
            </a:r>
            <a:endParaRPr lang="sl-SI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323528" y="980728"/>
            <a:ext cx="8608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/>
              <a:t>Če snov </a:t>
            </a:r>
            <a:r>
              <a:rPr lang="sl-SI" sz="3600" b="1" u="sng" dirty="0"/>
              <a:t>segrevamo</a:t>
            </a:r>
            <a:r>
              <a:rPr lang="sl-SI" sz="3600" b="1" dirty="0"/>
              <a:t>, se delci gibljejo </a:t>
            </a:r>
            <a:r>
              <a:rPr lang="sl-SI" sz="3600" b="1" dirty="0">
                <a:solidFill>
                  <a:srgbClr val="FF0000"/>
                </a:solidFill>
              </a:rPr>
              <a:t>hitreje</a:t>
            </a:r>
            <a:r>
              <a:rPr lang="sl-SI" sz="3600" b="1" dirty="0"/>
              <a:t>. </a:t>
            </a:r>
            <a:endParaRPr lang="sl-SI" sz="3600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251520" y="2708920"/>
            <a:ext cx="8892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Pri isti temperaturi se </a:t>
            </a:r>
            <a:r>
              <a:rPr lang="sl-SI" sz="3600" b="1" u="sng" dirty="0"/>
              <a:t>lažji </a:t>
            </a:r>
            <a:r>
              <a:rPr lang="sl-SI" sz="3600" b="1" dirty="0"/>
              <a:t>delci </a:t>
            </a:r>
            <a:r>
              <a:rPr lang="sl-SI" sz="3600" b="1" dirty="0" smtClean="0"/>
              <a:t>gibljejo </a:t>
            </a:r>
            <a:r>
              <a:rPr lang="sl-SI" sz="3600" b="1" dirty="0" smtClean="0">
                <a:solidFill>
                  <a:srgbClr val="FF0000"/>
                </a:solidFill>
              </a:rPr>
              <a:t>hitreje</a:t>
            </a:r>
            <a:r>
              <a:rPr lang="sl-SI" sz="3600" b="1" dirty="0" smtClean="0"/>
              <a:t> </a:t>
            </a:r>
            <a:r>
              <a:rPr lang="sl-SI" sz="3600" b="1" dirty="0"/>
              <a:t>kot </a:t>
            </a:r>
            <a:r>
              <a:rPr lang="sl-SI" sz="3600" b="1" u="sng" dirty="0"/>
              <a:t>težji</a:t>
            </a:r>
            <a:r>
              <a:rPr lang="sl-SI" sz="3600" b="1" dirty="0"/>
              <a:t>. </a:t>
            </a:r>
            <a:endParaRPr lang="sl-SI" sz="3600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293796" y="4365104"/>
            <a:ext cx="823507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>
                <a:solidFill>
                  <a:srgbClr val="002060"/>
                </a:solidFill>
              </a:rPr>
              <a:t>Najmanjši delci snovi se prenehajo gibati </a:t>
            </a:r>
          </a:p>
          <a:p>
            <a:endParaRPr lang="sl-SI" sz="3600" b="1" dirty="0" smtClean="0">
              <a:solidFill>
                <a:srgbClr val="002060"/>
              </a:solidFill>
            </a:endParaRPr>
          </a:p>
          <a:p>
            <a:r>
              <a:rPr lang="sl-SI" sz="3600" b="1" dirty="0" smtClean="0">
                <a:solidFill>
                  <a:srgbClr val="002060"/>
                </a:solidFill>
              </a:rPr>
              <a:t>pri temperaturi – 273 </a:t>
            </a:r>
            <a:r>
              <a:rPr lang="sl-SI" sz="3600" b="1" dirty="0" smtClean="0">
                <a:solidFill>
                  <a:srgbClr val="002060"/>
                </a:solidFill>
                <a:latin typeface="Viner Hand ITC"/>
              </a:rPr>
              <a:t>°</a:t>
            </a:r>
            <a:r>
              <a:rPr lang="sl-SI" sz="3600" b="1" dirty="0" smtClean="0">
                <a:solidFill>
                  <a:srgbClr val="002060"/>
                </a:solidFill>
              </a:rPr>
              <a:t>C (absolutna ničla).</a:t>
            </a:r>
            <a:endParaRPr lang="sl-SI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0" y="908720"/>
            <a:ext cx="89070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DIFUZIJA</a:t>
            </a:r>
            <a:r>
              <a:rPr lang="sl-SI" sz="3600" b="1" dirty="0" smtClean="0"/>
              <a:t> je gibanje enih delcev med drugimi, </a:t>
            </a:r>
          </a:p>
          <a:p>
            <a:endParaRPr lang="sl-SI" sz="3600" b="1" dirty="0" smtClean="0"/>
          </a:p>
          <a:p>
            <a:r>
              <a:rPr lang="sl-SI" sz="3600" b="1" dirty="0" smtClean="0"/>
              <a:t>pri čemer pride do enakomernega mešanja </a:t>
            </a:r>
          </a:p>
          <a:p>
            <a:endParaRPr lang="sl-SI" sz="3600" b="1" dirty="0" smtClean="0"/>
          </a:p>
          <a:p>
            <a:r>
              <a:rPr lang="sl-SI" sz="3600" b="1" dirty="0" smtClean="0"/>
              <a:t>med obojimi.</a:t>
            </a:r>
            <a:endParaRPr lang="sl-SI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79512" y="332656"/>
            <a:ext cx="743209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/>
              <a:t>Poskus 1: </a:t>
            </a:r>
            <a:r>
              <a:rPr lang="sl-SI" sz="3600" b="1" dirty="0" smtClean="0">
                <a:solidFill>
                  <a:srgbClr val="00B050"/>
                </a:solidFill>
              </a:rPr>
              <a:t>Gibanje delcev</a:t>
            </a:r>
          </a:p>
          <a:p>
            <a:r>
              <a:rPr lang="sl-SI" sz="3600" b="1" dirty="0" smtClean="0">
                <a:solidFill>
                  <a:srgbClr val="7030A0"/>
                </a:solidFill>
              </a:rPr>
              <a:t>a) Kalijev permanganat in merilni valj.</a:t>
            </a:r>
          </a:p>
          <a:p>
            <a:r>
              <a:rPr lang="sl-SI" sz="3600" b="1" dirty="0" smtClean="0">
                <a:solidFill>
                  <a:srgbClr val="7030A0"/>
                </a:solidFill>
              </a:rPr>
              <a:t>b) Vonjanje </a:t>
            </a:r>
            <a:r>
              <a:rPr lang="sl-SI" sz="3600" b="1" dirty="0" err="1" smtClean="0">
                <a:solidFill>
                  <a:srgbClr val="7030A0"/>
                </a:solidFill>
              </a:rPr>
              <a:t>amoniaka</a:t>
            </a:r>
            <a:endParaRPr lang="sl-SI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251520" y="476672"/>
            <a:ext cx="57227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/>
              <a:t>Poskus 2: </a:t>
            </a:r>
            <a:r>
              <a:rPr lang="sl-SI" sz="3600" b="1" dirty="0" smtClean="0">
                <a:solidFill>
                  <a:srgbClr val="00B050"/>
                </a:solidFill>
              </a:rPr>
              <a:t>Segrevanje snovi</a:t>
            </a:r>
          </a:p>
          <a:p>
            <a:endParaRPr lang="sl-SI" sz="3600" b="1" dirty="0" smtClean="0">
              <a:solidFill>
                <a:srgbClr val="00B050"/>
              </a:solidFill>
            </a:endParaRPr>
          </a:p>
          <a:p>
            <a:r>
              <a:rPr lang="sl-SI" sz="3600" b="1" dirty="0" smtClean="0">
                <a:solidFill>
                  <a:srgbClr val="7030A0"/>
                </a:solidFill>
              </a:rPr>
              <a:t>a) Črnilo v mrzli in vroči vodi.</a:t>
            </a:r>
            <a:endParaRPr lang="sl-SI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251520" y="476672"/>
            <a:ext cx="57836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/>
              <a:t>Naloge iz DZ:  str.5 – nal.1,2,3</a:t>
            </a:r>
          </a:p>
          <a:p>
            <a:r>
              <a:rPr lang="sl-SI" sz="3600" b="1" dirty="0">
                <a:solidFill>
                  <a:srgbClr val="7030A0"/>
                </a:solidFill>
              </a:rPr>
              <a:t> </a:t>
            </a:r>
            <a:r>
              <a:rPr lang="sl-SI" sz="3600" b="1" dirty="0" smtClean="0">
                <a:solidFill>
                  <a:srgbClr val="7030A0"/>
                </a:solidFill>
              </a:rPr>
              <a:t>                         str.6 – </a:t>
            </a:r>
            <a:r>
              <a:rPr lang="sl-SI" sz="3600" b="1" dirty="0" err="1" smtClean="0">
                <a:solidFill>
                  <a:srgbClr val="7030A0"/>
                </a:solidFill>
              </a:rPr>
              <a:t>nal</a:t>
            </a:r>
            <a:r>
              <a:rPr lang="sl-SI" sz="3600" b="1" dirty="0" smtClean="0">
                <a:solidFill>
                  <a:srgbClr val="7030A0"/>
                </a:solidFill>
              </a:rPr>
              <a:t>. 5,6</a:t>
            </a:r>
            <a:endParaRPr lang="sl-SI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35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119</Words>
  <Application>Microsoft Office PowerPoint</Application>
  <PresentationFormat>Diaprojekcija na zaslonu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Viner Hand ITC</vt:lpstr>
      <vt:lpstr>Officeova tema</vt:lpstr>
      <vt:lpstr>ZGRADBA SNOVI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OŠ Stična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SNOV JE IZ DELCEV</dc:title>
  <dc:creator>Suzi</dc:creator>
  <cp:lastModifiedBy>Uporabnik</cp:lastModifiedBy>
  <cp:revision>31</cp:revision>
  <dcterms:created xsi:type="dcterms:W3CDTF">2013-09-12T09:01:01Z</dcterms:created>
  <dcterms:modified xsi:type="dcterms:W3CDTF">2021-09-27T11:19:05Z</dcterms:modified>
</cp:coreProperties>
</file>