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BC247-5ACE-435B-99F3-83DEB9140037}" type="datetimeFigureOut">
              <a:rPr lang="sl-SI" smtClean="0"/>
              <a:pPr/>
              <a:t>20. 01. 2022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1393-F5AB-4A65-9AD7-02208C8DB78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259632" y="1988840"/>
            <a:ext cx="67982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800" b="1" dirty="0" smtClean="0">
                <a:solidFill>
                  <a:srgbClr val="FF0000"/>
                </a:solidFill>
              </a:rPr>
              <a:t>VRSTE KEMIJSKIH REAKCIJ</a:t>
            </a:r>
            <a:endParaRPr lang="sl-SI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-108520" y="2780928"/>
            <a:ext cx="8733656" cy="26928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  2CH</a:t>
            </a:r>
            <a:r>
              <a:rPr lang="sl-SI" b="1" baseline="-25000" dirty="0" smtClean="0">
                <a:latin typeface="Comic Sans MS" pitchFamily="66" charset="0"/>
              </a:rPr>
              <a:t>4   </a:t>
            </a:r>
            <a:r>
              <a:rPr lang="sl-SI" b="1" dirty="0" smtClean="0">
                <a:latin typeface="Comic Sans MS" pitchFamily="66" charset="0"/>
              </a:rPr>
              <a:t> +   3O</a:t>
            </a:r>
            <a:r>
              <a:rPr lang="sl-SI" b="1" baseline="-25000" dirty="0" smtClean="0">
                <a:latin typeface="Comic Sans MS" pitchFamily="66" charset="0"/>
              </a:rPr>
              <a:t>2</a:t>
            </a:r>
            <a:r>
              <a:rPr lang="sl-SI" b="1" dirty="0" smtClean="0">
                <a:latin typeface="Comic Sans MS" pitchFamily="66" charset="0"/>
              </a:rPr>
              <a:t>   </a:t>
            </a:r>
            <a:r>
              <a:rPr lang="sl-SI" b="1" dirty="0">
                <a:latin typeface="Comic Sans MS" pitchFamily="66" charset="0"/>
                <a:sym typeface="Symbol"/>
              </a:rPr>
              <a:t></a:t>
            </a:r>
            <a:r>
              <a:rPr lang="sl-SI" b="1" dirty="0">
                <a:latin typeface="Comic Sans MS" pitchFamily="66" charset="0"/>
              </a:rPr>
              <a:t>	</a:t>
            </a:r>
            <a:r>
              <a:rPr lang="sl-SI" b="1" dirty="0" smtClean="0">
                <a:latin typeface="Comic Sans MS" pitchFamily="66" charset="0"/>
              </a:rPr>
              <a:t>2CO</a:t>
            </a:r>
            <a:r>
              <a:rPr lang="sl-SI" b="1" baseline="-25000" dirty="0" smtClean="0">
                <a:latin typeface="Comic Sans MS" pitchFamily="66" charset="0"/>
              </a:rPr>
              <a:t> </a:t>
            </a:r>
            <a:r>
              <a:rPr lang="sl-SI" b="1" dirty="0">
                <a:latin typeface="Comic Sans MS" pitchFamily="66" charset="0"/>
              </a:rPr>
              <a:t>	 +	</a:t>
            </a:r>
            <a:r>
              <a:rPr lang="sl-SI" b="1" dirty="0" smtClean="0">
                <a:latin typeface="Comic Sans MS" pitchFamily="66" charset="0"/>
              </a:rPr>
              <a:t>4H</a:t>
            </a:r>
            <a:r>
              <a:rPr lang="sl-SI" b="1" baseline="-25000" dirty="0" smtClean="0">
                <a:latin typeface="Comic Sans MS" pitchFamily="66" charset="0"/>
              </a:rPr>
              <a:t>2</a:t>
            </a:r>
            <a:r>
              <a:rPr lang="sl-SI" b="1" dirty="0" smtClean="0">
                <a:latin typeface="Comic Sans MS" pitchFamily="66" charset="0"/>
              </a:rPr>
              <a:t>O</a:t>
            </a:r>
          </a:p>
          <a:p>
            <a:pPr>
              <a:buNone/>
            </a:pPr>
            <a:endParaRPr lang="sl-SI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metan   </a:t>
            </a:r>
            <a:r>
              <a:rPr lang="sl-SI" b="1" dirty="0">
                <a:latin typeface="Comic Sans MS" pitchFamily="66" charset="0"/>
              </a:rPr>
              <a:t>kisik    </a:t>
            </a:r>
            <a:r>
              <a:rPr lang="sl-SI" b="1" dirty="0" smtClean="0">
                <a:latin typeface="Comic Sans MS" pitchFamily="66" charset="0"/>
              </a:rPr>
              <a:t>      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ogljikov </a:t>
            </a:r>
            <a:r>
              <a:rPr lang="sl-SI" b="1" dirty="0" smtClean="0">
                <a:latin typeface="Comic Sans MS" pitchFamily="66" charset="0"/>
              </a:rPr>
              <a:t>   voda</a:t>
            </a:r>
            <a:endParaRPr lang="sl-SI" b="1" dirty="0">
              <a:latin typeface="Comic Sans MS" pitchFamily="66" charset="0"/>
            </a:endParaRPr>
          </a:p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                         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monoksid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sl-SI" b="1" dirty="0">
              <a:latin typeface="Comic Sans MS" pitchFamily="66" charset="0"/>
            </a:endParaRPr>
          </a:p>
          <a:p>
            <a:endParaRPr lang="sl-SI" dirty="0">
              <a:latin typeface="Comic Sans MS" pitchFamily="66" charset="0"/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611560" y="332656"/>
            <a:ext cx="7488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latin typeface="Comic Sans MS" panose="030F0702030302020204" pitchFamily="66" charset="0"/>
              </a:rPr>
              <a:t>GORENJE:</a:t>
            </a:r>
          </a:p>
          <a:p>
            <a:endParaRPr lang="sl-SI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sl-SI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b) NEPOPOLNO:</a:t>
            </a:r>
          </a:p>
          <a:p>
            <a:endParaRPr lang="sl-SI" sz="3200" dirty="0"/>
          </a:p>
          <a:p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7541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466220"/>
            <a:ext cx="7197804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5. REDUKCIJA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lang="sl-SI" sz="36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sl-SI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r>
              <a:rPr lang="sl-SI" sz="3200" b="1" dirty="0">
                <a:latin typeface="Comic Sans MS" pitchFamily="66" charset="0"/>
              </a:rPr>
              <a:t>Je reakcija, kjer snov odda </a:t>
            </a:r>
            <a:r>
              <a:rPr lang="sl-SI" sz="3200" b="1" dirty="0" smtClean="0">
                <a:latin typeface="Comic Sans MS" pitchFamily="66" charset="0"/>
              </a:rPr>
              <a:t>kisik.</a:t>
            </a:r>
            <a:endParaRPr lang="sl-SI" sz="32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pPr>
              <a:buNone/>
            </a:pPr>
            <a:r>
              <a:rPr lang="sl-SI" b="1" dirty="0" err="1">
                <a:latin typeface="Comic Sans MS" pitchFamily="66" charset="0"/>
              </a:rPr>
              <a:t>CuO	</a:t>
            </a:r>
            <a:r>
              <a:rPr lang="sl-SI" b="1" dirty="0">
                <a:latin typeface="Comic Sans MS" pitchFamily="66" charset="0"/>
              </a:rPr>
              <a:t>+   H</a:t>
            </a:r>
            <a:r>
              <a:rPr lang="sl-SI" b="1" baseline="-25000" dirty="0">
                <a:latin typeface="Comic Sans MS" pitchFamily="66" charset="0"/>
              </a:rPr>
              <a:t>2</a:t>
            </a:r>
            <a:r>
              <a:rPr lang="sl-SI" b="1" dirty="0">
                <a:latin typeface="Comic Sans MS" pitchFamily="66" charset="0"/>
              </a:rPr>
              <a:t>   </a:t>
            </a:r>
            <a:r>
              <a:rPr lang="sl-SI" b="1" dirty="0">
                <a:latin typeface="Comic Sans MS" pitchFamily="66" charset="0"/>
                <a:sym typeface="Symbol"/>
              </a:rPr>
              <a:t></a:t>
            </a:r>
            <a:r>
              <a:rPr lang="sl-SI" b="1" dirty="0">
                <a:latin typeface="Comic Sans MS" pitchFamily="66" charset="0"/>
              </a:rPr>
              <a:t>	</a:t>
            </a:r>
            <a:r>
              <a:rPr lang="sl-SI" b="1" dirty="0" err="1">
                <a:latin typeface="Comic Sans MS" pitchFamily="66" charset="0"/>
              </a:rPr>
              <a:t>Cu	</a:t>
            </a:r>
            <a:r>
              <a:rPr lang="sl-SI" b="1" dirty="0">
                <a:latin typeface="Comic Sans MS" pitchFamily="66" charset="0"/>
              </a:rPr>
              <a:t> +	H</a:t>
            </a:r>
            <a:r>
              <a:rPr lang="sl-SI" b="1" baseline="-25000" dirty="0">
                <a:latin typeface="Comic Sans MS" pitchFamily="66" charset="0"/>
              </a:rPr>
              <a:t>2</a:t>
            </a:r>
            <a:r>
              <a:rPr lang="sl-SI" b="1" dirty="0">
                <a:latin typeface="Comic Sans MS" pitchFamily="66" charset="0"/>
              </a:rPr>
              <a:t>O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579458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Poznamo več vrst kemijskih reakcij: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sl-SI" sz="3200" b="1" dirty="0">
              <a:latin typeface="Comic Sans MS" pitchFamily="66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sl-SI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1. SINTEZA – SPAJANJE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sl-SI" sz="3200" b="1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sl-SI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sl-SI" sz="3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</a:rPr>
              <a:t>Iz dveh ali več snovi nastane en sam produkt.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sl-SI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				A + B  </a:t>
            </a: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→</a:t>
            </a: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  C</a:t>
            </a:r>
            <a:endParaRPr kumimoji="0" lang="sl-SI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l-SI" b="1" dirty="0"/>
              <a:t>Fe	+	S	</a:t>
            </a:r>
            <a:r>
              <a:rPr lang="sl-SI" b="1" dirty="0">
                <a:sym typeface="Symbol"/>
              </a:rPr>
              <a:t></a:t>
            </a:r>
            <a:r>
              <a:rPr lang="sl-SI" b="1" dirty="0"/>
              <a:t>	</a:t>
            </a:r>
            <a:r>
              <a:rPr lang="sl-SI" b="1" dirty="0" err="1"/>
              <a:t>FeS</a:t>
            </a:r>
            <a:endParaRPr lang="sl-SI" b="1" dirty="0"/>
          </a:p>
          <a:p>
            <a:pPr>
              <a:buNone/>
            </a:pPr>
            <a:r>
              <a:rPr lang="sl-SI" b="1" dirty="0" smtClean="0"/>
              <a:t>železo</a:t>
            </a:r>
            <a:r>
              <a:rPr lang="sl-SI" b="1" dirty="0"/>
              <a:t>	žveplo	železov sulfid</a:t>
            </a:r>
          </a:p>
          <a:p>
            <a:pPr>
              <a:buNone/>
            </a:pPr>
            <a:r>
              <a:rPr lang="sl-SI" b="1" dirty="0"/>
              <a:t> </a:t>
            </a:r>
            <a:endParaRPr lang="sl-SI" b="1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/>
          </a:p>
          <a:p>
            <a:pPr>
              <a:buNone/>
            </a:pPr>
            <a:r>
              <a:rPr lang="sl-SI" b="1" dirty="0"/>
              <a:t>2B	+	3Cl</a:t>
            </a:r>
            <a:r>
              <a:rPr lang="sl-SI" b="1" baseline="-25000" dirty="0"/>
              <a:t>2</a:t>
            </a:r>
            <a:r>
              <a:rPr lang="sl-SI" b="1" dirty="0"/>
              <a:t>	</a:t>
            </a:r>
            <a:r>
              <a:rPr lang="sl-SI" b="1" dirty="0">
                <a:sym typeface="Symbol"/>
              </a:rPr>
              <a:t></a:t>
            </a:r>
            <a:r>
              <a:rPr lang="sl-SI" b="1" dirty="0"/>
              <a:t>	2BCl</a:t>
            </a:r>
            <a:r>
              <a:rPr lang="sl-SI" b="1" baseline="-25000" dirty="0"/>
              <a:t>3</a:t>
            </a:r>
            <a:endParaRPr lang="sl-SI" b="1" dirty="0"/>
          </a:p>
          <a:p>
            <a:pPr>
              <a:buNone/>
            </a:pPr>
            <a:r>
              <a:rPr lang="sl-SI" b="1" dirty="0"/>
              <a:t>bor		klor	</a:t>
            </a:r>
            <a:r>
              <a:rPr lang="sl-SI" b="1" dirty="0" smtClean="0"/>
              <a:t>    borov </a:t>
            </a:r>
            <a:r>
              <a:rPr lang="sl-SI" b="1" dirty="0" err="1"/>
              <a:t>triklorid</a:t>
            </a:r>
            <a:endParaRPr lang="sl-SI" b="1" dirty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548680"/>
            <a:ext cx="8820472" cy="4525963"/>
          </a:xfrm>
        </p:spPr>
        <p:txBody>
          <a:bodyPr/>
          <a:lstStyle/>
          <a:p>
            <a:pPr lvl="0">
              <a:buNone/>
            </a:pPr>
            <a:r>
              <a:rPr lang="sl-SI" b="1" dirty="0" smtClean="0">
                <a:latin typeface="Comic Sans MS" pitchFamily="66" charset="0"/>
              </a:rPr>
              <a:t>2.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ANALIZA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–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RAZKROJ</a:t>
            </a:r>
          </a:p>
          <a:p>
            <a:pPr lvl="0">
              <a:buNone/>
            </a:pP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sl-SI" b="1" dirty="0">
                <a:latin typeface="Comic Sans MS" pitchFamily="66" charset="0"/>
              </a:rPr>
              <a:t>Iz ene snovi  nastaneta dve ali več snovi.</a:t>
            </a:r>
          </a:p>
          <a:p>
            <a:pPr>
              <a:buNone/>
            </a:pPr>
            <a:endParaRPr lang="sl-SI" b="1" dirty="0">
              <a:latin typeface="Comic Sans MS" pitchFamily="66" charset="0"/>
            </a:endParaRPr>
          </a:p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			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A  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→   B    +     C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62068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l-SI" b="1" dirty="0" smtClean="0"/>
              <a:t>2 </a:t>
            </a:r>
            <a:r>
              <a:rPr lang="sl-SI" b="1" dirty="0" err="1" smtClean="0"/>
              <a:t>HgO</a:t>
            </a:r>
            <a:r>
              <a:rPr lang="sl-SI" b="1" dirty="0" err="1"/>
              <a:t>	</a:t>
            </a:r>
            <a:r>
              <a:rPr lang="sl-SI" b="1" dirty="0">
                <a:sym typeface="Symbol"/>
              </a:rPr>
              <a:t></a:t>
            </a:r>
            <a:r>
              <a:rPr lang="sl-SI" b="1" dirty="0"/>
              <a:t>	</a:t>
            </a:r>
            <a:r>
              <a:rPr lang="sl-SI" b="1" dirty="0" smtClean="0"/>
              <a:t>2 </a:t>
            </a:r>
            <a:r>
              <a:rPr lang="sl-SI" b="1" dirty="0" err="1" smtClean="0"/>
              <a:t>Hg</a:t>
            </a:r>
            <a:r>
              <a:rPr lang="sl-SI" b="1" dirty="0" err="1"/>
              <a:t>	</a:t>
            </a:r>
            <a:r>
              <a:rPr lang="sl-SI" b="1" dirty="0"/>
              <a:t> +  O</a:t>
            </a:r>
            <a:r>
              <a:rPr lang="sl-SI" b="1" baseline="-25000" dirty="0"/>
              <a:t>2</a:t>
            </a:r>
            <a:endParaRPr lang="sl-SI" b="1" dirty="0"/>
          </a:p>
          <a:p>
            <a:pPr>
              <a:buNone/>
            </a:pPr>
            <a:r>
              <a:rPr lang="sl-SI" b="1" baseline="-25000" dirty="0"/>
              <a:t>živosrebrov 		živo srebro	kisik</a:t>
            </a:r>
            <a:endParaRPr lang="sl-SI" b="1" dirty="0"/>
          </a:p>
          <a:p>
            <a:pPr>
              <a:buNone/>
            </a:pPr>
            <a:r>
              <a:rPr lang="sl-SI" b="1" baseline="-25000" dirty="0"/>
              <a:t>oksid</a:t>
            </a:r>
            <a:endParaRPr lang="sl-SI" b="1" dirty="0"/>
          </a:p>
          <a:p>
            <a:pPr>
              <a:buNone/>
            </a:pPr>
            <a:r>
              <a:rPr lang="sl-SI" b="1" dirty="0"/>
              <a:t> </a:t>
            </a:r>
          </a:p>
          <a:p>
            <a:pPr>
              <a:buNone/>
            </a:pPr>
            <a:r>
              <a:rPr lang="sl-SI" b="1" dirty="0" smtClean="0"/>
              <a:t>2 KClO</a:t>
            </a:r>
            <a:r>
              <a:rPr lang="sl-SI" b="1" baseline="-25000" dirty="0" smtClean="0"/>
              <a:t>3</a:t>
            </a:r>
            <a:r>
              <a:rPr lang="sl-SI" b="1" baseline="-25000" dirty="0"/>
              <a:t>	</a:t>
            </a:r>
            <a:r>
              <a:rPr lang="sl-SI" b="1" dirty="0">
                <a:sym typeface="Symbol"/>
              </a:rPr>
              <a:t></a:t>
            </a:r>
            <a:r>
              <a:rPr lang="sl-SI" b="1" dirty="0"/>
              <a:t>	</a:t>
            </a:r>
            <a:r>
              <a:rPr lang="sl-SI" b="1" dirty="0" smtClean="0"/>
              <a:t>  2 </a:t>
            </a:r>
            <a:r>
              <a:rPr lang="sl-SI" b="1" dirty="0" err="1" smtClean="0"/>
              <a:t>KCl</a:t>
            </a:r>
            <a:r>
              <a:rPr lang="sl-SI" b="1" dirty="0" err="1"/>
              <a:t>	</a:t>
            </a:r>
            <a:r>
              <a:rPr lang="sl-SI" b="1" dirty="0" smtClean="0"/>
              <a:t>    +</a:t>
            </a:r>
            <a:r>
              <a:rPr lang="sl-SI" b="1" dirty="0"/>
              <a:t>	3O</a:t>
            </a:r>
            <a:r>
              <a:rPr lang="sl-SI" b="1" baseline="-25000" dirty="0"/>
              <a:t>2</a:t>
            </a:r>
            <a:endParaRPr lang="sl-SI" b="1" dirty="0"/>
          </a:p>
          <a:p>
            <a:pPr>
              <a:buNone/>
            </a:pPr>
            <a:r>
              <a:rPr lang="sl-SI" b="1" baseline="-25000" dirty="0"/>
              <a:t>kalijev klorat		kalijev klorid		kisik</a:t>
            </a:r>
            <a:endParaRPr lang="sl-SI" b="1" dirty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836712"/>
            <a:ext cx="8686800" cy="4525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sl-SI" sz="3600" b="1" dirty="0" smtClean="0">
                <a:solidFill>
                  <a:srgbClr val="FF0000"/>
                </a:solidFill>
                <a:latin typeface="Comic Sans MS" pitchFamily="66" charset="0"/>
              </a:rPr>
              <a:t>3. OBARJANJE </a:t>
            </a:r>
          </a:p>
          <a:p>
            <a:pPr lvl="0">
              <a:buNone/>
            </a:pPr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sl-SI" sz="3600" b="1" dirty="0" smtClean="0">
                <a:latin typeface="Comic Sans MS" pitchFamily="66" charset="0"/>
              </a:rPr>
              <a:t>Iz </a:t>
            </a:r>
            <a:r>
              <a:rPr lang="sl-SI" sz="3600" b="1" dirty="0">
                <a:latin typeface="Comic Sans MS" pitchFamily="66" charset="0"/>
              </a:rPr>
              <a:t>dveh raztopin se izloči (</a:t>
            </a:r>
            <a:r>
              <a:rPr lang="sl-SI" sz="3600" b="1" dirty="0" smtClean="0">
                <a:latin typeface="Comic Sans MS" pitchFamily="66" charset="0"/>
              </a:rPr>
              <a:t>obori)</a:t>
            </a:r>
          </a:p>
          <a:p>
            <a:pPr>
              <a:buNone/>
            </a:pPr>
            <a:r>
              <a:rPr lang="sl-SI" sz="3600" b="1" dirty="0" smtClean="0">
                <a:latin typeface="Comic Sans MS" pitchFamily="66" charset="0"/>
              </a:rPr>
              <a:t>trdna težko topna snov </a:t>
            </a:r>
            <a:r>
              <a:rPr lang="sl-SI" sz="3600" b="1" dirty="0">
                <a:latin typeface="Comic Sans MS" pitchFamily="66" charset="0"/>
              </a:rPr>
              <a:t>(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oborina</a:t>
            </a:r>
            <a:r>
              <a:rPr lang="sl-SI" sz="3600" b="1" dirty="0">
                <a:latin typeface="Comic Sans MS" pitchFamily="66" charset="0"/>
              </a:rPr>
              <a:t>).</a:t>
            </a:r>
          </a:p>
          <a:p>
            <a:endParaRPr lang="sl-SI" sz="3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b="1" dirty="0">
                <a:latin typeface="Comic Sans MS" pitchFamily="66" charset="0"/>
              </a:rPr>
              <a:t>KI</a:t>
            </a:r>
            <a:r>
              <a:rPr lang="sl-SI" b="1" baseline="-25000" dirty="0">
                <a:latin typeface="Comic Sans MS" pitchFamily="66" charset="0"/>
              </a:rPr>
              <a:t>(</a:t>
            </a:r>
            <a:r>
              <a:rPr lang="sl-SI" b="1" baseline="-25000" dirty="0" err="1">
                <a:latin typeface="Comic Sans MS" pitchFamily="66" charset="0"/>
              </a:rPr>
              <a:t>aq</a:t>
            </a:r>
            <a:r>
              <a:rPr lang="sl-SI" b="1" baseline="-25000" dirty="0">
                <a:latin typeface="Comic Sans MS" pitchFamily="66" charset="0"/>
              </a:rPr>
              <a:t>)</a:t>
            </a:r>
            <a:r>
              <a:rPr lang="sl-SI" b="1" dirty="0">
                <a:latin typeface="Comic Sans MS" pitchFamily="66" charset="0"/>
              </a:rPr>
              <a:t> + AgNO</a:t>
            </a:r>
            <a:r>
              <a:rPr lang="sl-SI" b="1" baseline="-25000" dirty="0">
                <a:latin typeface="Comic Sans MS" pitchFamily="66" charset="0"/>
              </a:rPr>
              <a:t>3(</a:t>
            </a:r>
            <a:r>
              <a:rPr lang="sl-SI" b="1" baseline="-25000" dirty="0" err="1">
                <a:latin typeface="Comic Sans MS" pitchFamily="66" charset="0"/>
              </a:rPr>
              <a:t>aq</a:t>
            </a:r>
            <a:r>
              <a:rPr lang="sl-SI" b="1" baseline="-25000" dirty="0">
                <a:latin typeface="Comic Sans MS" pitchFamily="66" charset="0"/>
              </a:rPr>
              <a:t>) </a:t>
            </a:r>
            <a:r>
              <a:rPr lang="sl-SI" b="1" dirty="0">
                <a:latin typeface="Comic Sans MS" pitchFamily="66" charset="0"/>
              </a:rPr>
              <a:t>→ </a:t>
            </a:r>
            <a:r>
              <a:rPr lang="sl-SI" b="1" dirty="0" err="1">
                <a:latin typeface="Comic Sans MS" pitchFamily="66" charset="0"/>
              </a:rPr>
              <a:t>AgI</a:t>
            </a:r>
            <a:r>
              <a:rPr lang="sl-SI" b="1" baseline="-25000" dirty="0">
                <a:latin typeface="Comic Sans MS" pitchFamily="66" charset="0"/>
              </a:rPr>
              <a:t>(s)</a:t>
            </a:r>
            <a:r>
              <a:rPr lang="sl-SI" b="1" dirty="0">
                <a:latin typeface="Comic Sans MS" pitchFamily="66" charset="0"/>
              </a:rPr>
              <a:t> + KNO</a:t>
            </a:r>
            <a:r>
              <a:rPr lang="sl-SI" b="1" baseline="-25000" dirty="0">
                <a:latin typeface="Comic Sans MS" pitchFamily="66" charset="0"/>
              </a:rPr>
              <a:t>3(</a:t>
            </a:r>
            <a:r>
              <a:rPr lang="sl-SI" b="1" baseline="-25000" dirty="0" err="1">
                <a:latin typeface="Comic Sans MS" pitchFamily="66" charset="0"/>
              </a:rPr>
              <a:t>aq</a:t>
            </a:r>
            <a:r>
              <a:rPr lang="sl-SI" b="1" baseline="-25000" dirty="0">
                <a:latin typeface="Comic Sans MS" pitchFamily="66" charset="0"/>
              </a:rPr>
              <a:t>)</a:t>
            </a:r>
            <a:endParaRPr lang="sl-SI" b="1" dirty="0">
              <a:latin typeface="Comic Sans MS" pitchFamily="66" charset="0"/>
            </a:endParaRP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4. OKSIDACIJA</a:t>
            </a:r>
          </a:p>
          <a:p>
            <a:pPr lvl="0">
              <a:buNone/>
            </a:pP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sl-SI" b="1" dirty="0">
                <a:latin typeface="Comic Sans MS" pitchFamily="66" charset="0"/>
              </a:rPr>
              <a:t>Je spajanje spojine s kisikom</a:t>
            </a:r>
            <a:r>
              <a:rPr lang="sl-SI" b="1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(</a:t>
            </a:r>
            <a:r>
              <a:rPr lang="sl-SI" b="1" dirty="0">
                <a:latin typeface="Comic Sans MS" pitchFamily="66" charset="0"/>
              </a:rPr>
              <a:t>gorenje, dihanje, rjavenje)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2692896"/>
          </a:xfrm>
        </p:spPr>
        <p:txBody>
          <a:bodyPr/>
          <a:lstStyle/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  CH</a:t>
            </a:r>
            <a:r>
              <a:rPr lang="sl-SI" b="1" baseline="-25000" dirty="0" smtClean="0">
                <a:latin typeface="Comic Sans MS" pitchFamily="66" charset="0"/>
              </a:rPr>
              <a:t>4   </a:t>
            </a:r>
            <a:r>
              <a:rPr lang="sl-SI" b="1" dirty="0" smtClean="0">
                <a:latin typeface="Comic Sans MS" pitchFamily="66" charset="0"/>
              </a:rPr>
              <a:t> +   2O</a:t>
            </a:r>
            <a:r>
              <a:rPr lang="sl-SI" b="1" baseline="-25000" dirty="0" smtClean="0">
                <a:latin typeface="Comic Sans MS" pitchFamily="66" charset="0"/>
              </a:rPr>
              <a:t>2</a:t>
            </a:r>
            <a:r>
              <a:rPr lang="sl-SI" b="1" dirty="0" smtClean="0">
                <a:latin typeface="Comic Sans MS" pitchFamily="66" charset="0"/>
              </a:rPr>
              <a:t>   </a:t>
            </a:r>
            <a:r>
              <a:rPr lang="sl-SI" b="1" dirty="0">
                <a:latin typeface="Comic Sans MS" pitchFamily="66" charset="0"/>
                <a:sym typeface="Symbol"/>
              </a:rPr>
              <a:t></a:t>
            </a:r>
            <a:r>
              <a:rPr lang="sl-SI" b="1" dirty="0">
                <a:latin typeface="Comic Sans MS" pitchFamily="66" charset="0"/>
              </a:rPr>
              <a:t>	CO</a:t>
            </a:r>
            <a:r>
              <a:rPr lang="sl-SI" b="1" baseline="-25000" dirty="0">
                <a:latin typeface="Comic Sans MS" pitchFamily="66" charset="0"/>
              </a:rPr>
              <a:t>2</a:t>
            </a:r>
            <a:r>
              <a:rPr lang="sl-SI" b="1" dirty="0">
                <a:latin typeface="Comic Sans MS" pitchFamily="66" charset="0"/>
              </a:rPr>
              <a:t>	 +	</a:t>
            </a:r>
            <a:r>
              <a:rPr lang="sl-SI" b="1" dirty="0" smtClean="0">
                <a:latin typeface="Comic Sans MS" pitchFamily="66" charset="0"/>
              </a:rPr>
              <a:t>2H</a:t>
            </a:r>
            <a:r>
              <a:rPr lang="sl-SI" b="1" baseline="-25000" dirty="0" smtClean="0">
                <a:latin typeface="Comic Sans MS" pitchFamily="66" charset="0"/>
              </a:rPr>
              <a:t>2</a:t>
            </a:r>
            <a:r>
              <a:rPr lang="sl-SI" b="1" dirty="0" smtClean="0">
                <a:latin typeface="Comic Sans MS" pitchFamily="66" charset="0"/>
              </a:rPr>
              <a:t>O</a:t>
            </a:r>
          </a:p>
          <a:p>
            <a:pPr>
              <a:buNone/>
            </a:pPr>
            <a:endParaRPr lang="sl-SI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metan   </a:t>
            </a:r>
            <a:r>
              <a:rPr lang="sl-SI" b="1" dirty="0">
                <a:latin typeface="Comic Sans MS" pitchFamily="66" charset="0"/>
              </a:rPr>
              <a:t>kisik    </a:t>
            </a:r>
            <a:r>
              <a:rPr lang="sl-SI" b="1" dirty="0" smtClean="0">
                <a:latin typeface="Comic Sans MS" pitchFamily="66" charset="0"/>
              </a:rPr>
              <a:t>      ogljikov    voda</a:t>
            </a:r>
            <a:endParaRPr lang="sl-SI" b="1" dirty="0">
              <a:latin typeface="Comic Sans MS" pitchFamily="66" charset="0"/>
            </a:endParaRPr>
          </a:p>
          <a:p>
            <a:pPr>
              <a:buNone/>
            </a:pPr>
            <a:r>
              <a:rPr lang="sl-SI" b="1" dirty="0" smtClean="0">
                <a:latin typeface="Comic Sans MS" pitchFamily="66" charset="0"/>
              </a:rPr>
              <a:t>                         dioksid</a:t>
            </a:r>
            <a:endParaRPr lang="sl-SI" b="1" dirty="0">
              <a:latin typeface="Comic Sans MS" pitchFamily="66" charset="0"/>
            </a:endParaRPr>
          </a:p>
          <a:p>
            <a:pPr>
              <a:buNone/>
            </a:pPr>
            <a:endParaRPr lang="sl-SI" b="1" dirty="0">
              <a:latin typeface="Comic Sans MS" pitchFamily="66" charset="0"/>
            </a:endParaRPr>
          </a:p>
          <a:p>
            <a:endParaRPr lang="sl-SI" dirty="0">
              <a:latin typeface="Comic Sans MS" pitchFamily="66" charset="0"/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611560" y="332656"/>
            <a:ext cx="7488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latin typeface="Comic Sans MS" panose="030F0702030302020204" pitchFamily="66" charset="0"/>
              </a:rPr>
              <a:t>GORENJE:</a:t>
            </a:r>
          </a:p>
          <a:p>
            <a:endParaRPr lang="sl-SI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sl-SI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a) POPOLNO:</a:t>
            </a:r>
          </a:p>
          <a:p>
            <a:endParaRPr lang="sl-SI" sz="3200" dirty="0"/>
          </a:p>
          <a:p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246</Words>
  <Application>Microsoft Office PowerPoint</Application>
  <PresentationFormat>Diaprojekcija na zaslonu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Arial</vt:lpstr>
      <vt:lpstr>Calibri</vt:lpstr>
      <vt:lpstr>Comic Sans MS</vt:lpstr>
      <vt:lpstr>Symbol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OŠ Stična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UREJENJA KEMIJSKIH ENAČB</dc:title>
  <dc:creator>Suzi</dc:creator>
  <cp:lastModifiedBy>Štubler Aleš</cp:lastModifiedBy>
  <cp:revision>10</cp:revision>
  <dcterms:created xsi:type="dcterms:W3CDTF">2014-02-24T11:33:19Z</dcterms:created>
  <dcterms:modified xsi:type="dcterms:W3CDTF">2022-01-20T06:28:14Z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9fc6f63-046c-41f3-ba25-1437516571c5_Enabled">
    <vt:lpwstr>True</vt:lpwstr>
  </property>
  <property fmtid="{D5CDD505-2E9C-101B-9397-08002B2CF9AE}" pid="3" name="MSIP_Label_b9fc6f63-046c-41f3-ba25-1437516571c5_SiteId">
    <vt:lpwstr>6b50702c-caff-40f2-86bd-da9c41fd299b</vt:lpwstr>
  </property>
  <property fmtid="{D5CDD505-2E9C-101B-9397-08002B2CF9AE}" pid="4" name="MSIP_Label_b9fc6f63-046c-41f3-ba25-1437516571c5_Owner">
    <vt:lpwstr>Astubler@ts.telekom.si</vt:lpwstr>
  </property>
  <property fmtid="{D5CDD505-2E9C-101B-9397-08002B2CF9AE}" pid="5" name="MSIP_Label_b9fc6f63-046c-41f3-ba25-1437516571c5_SetDate">
    <vt:lpwstr>2022-01-20T06:28:14.3478939Z</vt:lpwstr>
  </property>
  <property fmtid="{D5CDD505-2E9C-101B-9397-08002B2CF9AE}" pid="6" name="MSIP_Label_b9fc6f63-046c-41f3-ba25-1437516571c5_Name">
    <vt:lpwstr>NIZKA ZAUPNOST</vt:lpwstr>
  </property>
  <property fmtid="{D5CDD505-2E9C-101B-9397-08002B2CF9AE}" pid="7" name="MSIP_Label_b9fc6f63-046c-41f3-ba25-1437516571c5_Application">
    <vt:lpwstr>Microsoft Azure Information Protection</vt:lpwstr>
  </property>
  <property fmtid="{D5CDD505-2E9C-101B-9397-08002B2CF9AE}" pid="8" name="MSIP_Label_b9fc6f63-046c-41f3-ba25-1437516571c5_ActionId">
    <vt:lpwstr>2ec15c77-a912-478e-9dc6-b45de18ce973</vt:lpwstr>
  </property>
  <property fmtid="{D5CDD505-2E9C-101B-9397-08002B2CF9AE}" pid="9" name="MSIP_Label_b9fc6f63-046c-41f3-ba25-1437516571c5_Extended_MSFT_Method">
    <vt:lpwstr>Automatic</vt:lpwstr>
  </property>
  <property fmtid="{D5CDD505-2E9C-101B-9397-08002B2CF9AE}" pid="10" name="Sensitivity">
    <vt:lpwstr>NIZKA ZAUPNOST</vt:lpwstr>
  </property>
</Properties>
</file>