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7077075" cy="9363075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26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A6213BF-9A94-F6FF-5DA3-4BD3EBAFE1C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B6521DE-BA57-2F29-7330-74410EBB5D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sl-SI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2927D24-06A2-F067-3910-1512FE2E02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sl-SI" altLang="sl-SI" noProof="0"/>
              <a:t>Kliknite, če želite urediti slog podnaslova matrice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sl-SI" altLang="sl-SI" noProof="0"/>
              <a:t>Kliknite, če želite urediti slog naslova matrice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B3E1CF-9585-0DE7-902D-093F5B4D9EC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812BF96-3386-823B-098B-7CECE0409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7145170-530A-7101-31DE-1F95E35205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CF981-94BD-4426-A5AB-367DC875D68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801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0FB593B-267C-2D80-CEE6-3B50D640A1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2520CAD-DDF7-D333-F557-2599C0A475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6922A0F-B717-7ADC-22F4-BA192C64E2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3F54A-EF4C-4039-959B-CD5934A7203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0583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EDE88C1-526D-E0DC-BBC7-216A88C68A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1516796-43A2-750A-DC6A-46F1C8AD3D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B3C94FB-BD9C-0B67-623D-C58840C085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71CC7C-1E2D-40D5-833E-14588FEA78E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9285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265D2D9-4E74-E72A-ED31-EC99AD8E98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359C412-EFED-2407-E4B6-5FC94D01E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2C8D290-1E09-5728-3F27-5D22A4315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DDF1C-ADA8-4C17-8459-B8781C981E1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4908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52C7C7B-BC1C-F13A-CE0E-AB507F2DF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A3ED5DB-3D4F-11A2-CC67-B65965D17D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5F24D98-8B4E-6BDB-83DB-389C25EA2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B4CA9-FCDA-4B05-8E10-4F36B41D160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4632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E5FB750-F8CD-EA0B-2290-B1D396FB4A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178DE32-DDBE-2FA6-1767-E7E6A0ED4C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09825080-F1D3-6BC4-AB24-924BB7538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5382B-D9E2-4ACD-B911-8B8F7A26F22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9622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956128A-12D7-E3BF-2942-8E3304652F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20E842F-C6D7-6DB3-2984-2B6A00E9B3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EE704CDB-CFD7-039F-23F5-A9F714B08B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FE55C7-BFF5-4FCA-83F6-90AF123CFA6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7608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EA64FC9-9F7F-F013-6C57-7980E981D3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658ACF3-B6AB-5CF4-B970-8971847561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483024E-9CBD-EBDE-E20F-37C458673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088EB-81B3-41DB-8400-E353687B5A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1559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506D2EE-C730-7C42-8B9F-584811532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E92C926C-4115-6019-E17A-D81A956A0B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49626BE-A2CF-6B93-4369-3844861FFE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7513E7-A249-4994-9AC8-480D6382B4E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6299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EB96684-32A8-8FC1-9629-C2D6719533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596AB4F-8956-7A1F-BE87-8759D68928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00F3440-25A8-834D-6B4D-7B17BAAAE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021D4-A0BE-43EA-A658-301EA6007FD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0748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7D81125-8C43-E20F-0712-FB457902A0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8FE8E58A-048A-563A-6A10-857C696DC4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52132BC-6F84-6FDD-5CA8-CDC42FC9C9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F1739C-DF1A-4F3C-8D5E-FC0F9F9AB07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9620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32E8223-6CF7-EA07-CF3F-20DB7CEBEA6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>
              <a:extLst>
                <a:ext uri="{FF2B5EF4-FFF2-40B4-BE49-F238E27FC236}">
                  <a16:creationId xmlns:a16="http://schemas.microsoft.com/office/drawing/2014/main" id="{15C77FBE-769C-9908-A23B-122D15E7E6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sl-SI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DD055ECA-6513-6C38-6969-64ADADA4A88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0245" name="Rectangle 5">
            <a:extLst>
              <a:ext uri="{FF2B5EF4-FFF2-40B4-BE49-F238E27FC236}">
                <a16:creationId xmlns:a16="http://schemas.microsoft.com/office/drawing/2014/main" id="{EF9F0EB1-96C3-92CF-B47C-57ED0650FF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A318118F-4512-86F4-B68B-6DD432252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68856FC0-B228-557D-F115-2643F70E0A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7625E119-5423-F475-A96B-4F7F641AE6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F354CF4C-A9B7-E608-A0B3-3F73092415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27E1104-F463-4950-BAB3-119D73695AFA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530EED8-F18C-667F-64D3-D2D0B5F1A3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692150"/>
            <a:ext cx="7772400" cy="1012825"/>
          </a:xfrm>
        </p:spPr>
        <p:txBody>
          <a:bodyPr/>
          <a:lstStyle/>
          <a:p>
            <a:pPr eaLnBrk="1" hangingPunct="1">
              <a:defRPr sz="2160"/>
            </a:pPr>
            <a:r>
              <a:rPr lang="sl-SI" altLang="sl-SI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Šolsko novinarstvo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5CA73F8-A0AE-F089-D430-9A28D95F045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87625" y="5229200"/>
            <a:ext cx="7128792" cy="1440160"/>
          </a:xfrm>
        </p:spPr>
        <p:txBody>
          <a:bodyPr/>
          <a:lstStyle/>
          <a:p>
            <a:pPr eaLnBrk="1" hangingPunct="1">
              <a:defRPr sz="2160"/>
            </a:pP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sl-SI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sl-SI" altLang="sl-SI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azred</a:t>
            </a: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35 </a:t>
            </a:r>
            <a:r>
              <a:rPr lang="en-US" altLang="sl-SI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 </a:t>
            </a:r>
            <a:r>
              <a:rPr lang="en-US" altLang="sl-SI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</a:t>
            </a: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tedensko</a:t>
            </a:r>
            <a:endParaRPr lang="sl-SI" altLang="sl-SI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 sz="2160"/>
            </a:pPr>
            <a:endParaRPr lang="en-US" altLang="sl-SI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 sz="2160"/>
            </a:pPr>
            <a:r>
              <a:rPr lang="en-US" altLang="sl-SI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Učiteljica</a:t>
            </a:r>
            <a:r>
              <a:rPr lang="en-US" altLang="sl-SI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Silvia Valenčič</a:t>
            </a:r>
          </a:p>
          <a:p>
            <a:pPr eaLnBrk="1" hangingPunct="1">
              <a:defRPr sz="2160"/>
            </a:pPr>
            <a:endParaRPr lang="sl-SI" altLang="sl-SI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 sz="2160"/>
            </a:pPr>
            <a:endParaRPr lang="sl-SI" altLang="sl-SI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 sz="2160"/>
            </a:pPr>
            <a:r>
              <a:rPr lang="sl-SI" altLang="sl-SI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44DB72-15A6-FE3C-22A3-E419A065A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1794800"/>
            <a:ext cx="3240359" cy="319734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A3BB1C3-9DF5-C050-3482-00C919D6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 sz="2160"/>
            </a:pPr>
            <a:br>
              <a:rPr lang="en-US" altLang="sl-SI" dirty="0">
                <a:solidFill>
                  <a:schemeClr val="bg1"/>
                </a:solidFill>
              </a:rPr>
            </a:br>
            <a:br>
              <a:rPr lang="en-US" altLang="sl-SI" dirty="0">
                <a:solidFill>
                  <a:schemeClr val="bg1"/>
                </a:solidFill>
              </a:rPr>
            </a:br>
            <a:endParaRPr lang="sl-SI" altLang="sl-SI" dirty="0">
              <a:solidFill>
                <a:schemeClr val="bg1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F4C637B-848D-9D37-1CA0-36F899BDB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sz="2400" dirty="0">
                <a:solidFill>
                  <a:srgbClr val="0070C0"/>
                </a:solidFill>
                <a:effectLst/>
              </a:rPr>
              <a:t>T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e zanima pisanje intervjujev, pisem, vesti, člankov, anket?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sz="2400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sz="2400" dirty="0">
                <a:solidFill>
                  <a:srgbClr val="0070C0"/>
                </a:solidFill>
                <a:effectLst/>
              </a:rPr>
              <a:t>Si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želiš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pokukati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v skrivnosti časopisne hiše, radijske in televizijske postaje?</a:t>
            </a:r>
            <a:br>
              <a:rPr lang="sl-SI" altLang="sl-SI" sz="2400" dirty="0">
                <a:solidFill>
                  <a:srgbClr val="0070C0"/>
                </a:solidFill>
                <a:effectLst/>
              </a:rPr>
            </a:br>
            <a:endParaRPr lang="sl-SI" altLang="sl-SI" sz="2400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sl-SI" altLang="sl-SI" sz="2400" dirty="0">
                <a:solidFill>
                  <a:srgbClr val="0070C0"/>
                </a:solidFill>
                <a:effectLst/>
              </a:rPr>
              <a:t>Te zanima, kaj je najpomembnejše, če hočeš pisati kot pravi novinar?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sz="2400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sz="2400" dirty="0">
                <a:solidFill>
                  <a:srgbClr val="0070C0"/>
                </a:solidFill>
                <a:effectLst/>
              </a:rPr>
              <a:t>Si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želiš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zbirati in preučevati naše ljudsko izročilo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in r</a:t>
            </a:r>
            <a:r>
              <a:rPr lang="sl-SI" altLang="sl-SI" sz="2400" dirty="0" err="1">
                <a:solidFill>
                  <a:srgbClr val="0070C0"/>
                </a:solidFill>
                <a:effectLst/>
              </a:rPr>
              <a:t>aziskovati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 šege in navade ljudi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ob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različnih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posebnih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sz="2400" dirty="0" err="1">
                <a:solidFill>
                  <a:srgbClr val="0070C0"/>
                </a:solidFill>
                <a:effectLst/>
              </a:rPr>
              <a:t>priložnostih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?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sz="2400" dirty="0">
              <a:solidFill>
                <a:schemeClr val="bg1"/>
              </a:solidFill>
              <a:effectLst/>
            </a:endParaRPr>
          </a:p>
        </p:txBody>
      </p:sp>
      <p:sp>
        <p:nvSpPr>
          <p:cNvPr id="13315" name="Rectangle 13314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160" b="1"/>
            </a:pPr>
            <a:r>
              <a:rPr lang="en-US" dirty="0"/>
              <a:t>                                 </a:t>
            </a:r>
            <a:r>
              <a:rPr dirty="0"/>
              <a:t>POSTANI NOVINAR!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F905AC4-C048-CB86-4984-8C2D2E98E2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 sz="2160"/>
            </a:pPr>
            <a:endParaRPr lang="sl-SI" altLang="sl-SI" dirty="0">
              <a:solidFill>
                <a:schemeClr val="bg1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0760BEE-D8A8-B4E8-E37F-D363C961B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sl-SI" altLang="sl-SI" sz="2400" dirty="0">
                <a:solidFill>
                  <a:srgbClr val="0070C0"/>
                </a:solidFill>
                <a:effectLst/>
              </a:rPr>
              <a:t>Želiš zapisovati stare modrosti, pregovore, pravljice, spomine?</a:t>
            </a: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sz="2400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sl-SI" altLang="sl-SI" sz="2400" dirty="0">
                <a:solidFill>
                  <a:srgbClr val="0070C0"/>
                </a:solidFill>
                <a:effectLst/>
              </a:rPr>
              <a:t>Te mika pripravljati oddaje na šolskem radiu, objavljati prispevke v mladinskem tisku?</a:t>
            </a:r>
            <a:br>
              <a:rPr lang="sl-SI" altLang="sl-SI" sz="2400" dirty="0">
                <a:solidFill>
                  <a:srgbClr val="0070C0"/>
                </a:solidFill>
                <a:effectLst/>
              </a:rPr>
            </a:br>
            <a:br>
              <a:rPr lang="sl-SI" altLang="sl-SI" sz="2400" dirty="0">
                <a:solidFill>
                  <a:srgbClr val="0070C0"/>
                </a:solidFill>
                <a:effectLst/>
              </a:rPr>
            </a:br>
            <a:endParaRPr lang="sl-SI" altLang="sl-SI" sz="2400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sl-SI" altLang="sl-SI" sz="2400" dirty="0">
                <a:solidFill>
                  <a:srgbClr val="0070C0"/>
                </a:solidFill>
                <a:effectLst/>
              </a:rPr>
              <a:t>Če izbereš predmet šolsko novinarstvo, boš vse to v prihodnjem šolskem letu tudi počel</a:t>
            </a:r>
            <a:r>
              <a:rPr lang="en-US" altLang="sl-SI" sz="2400" dirty="0">
                <a:solidFill>
                  <a:srgbClr val="0070C0"/>
                </a:solidFill>
                <a:effectLst/>
              </a:rPr>
              <a:t>-a</a:t>
            </a:r>
            <a:r>
              <a:rPr lang="sl-SI" altLang="sl-SI" sz="2400" dirty="0">
                <a:solidFill>
                  <a:srgbClr val="0070C0"/>
                </a:solidFill>
                <a:effectLst/>
              </a:rPr>
              <a:t>.</a:t>
            </a:r>
            <a:br>
              <a:rPr lang="sl-SI" altLang="sl-SI" sz="2400" dirty="0">
                <a:solidFill>
                  <a:srgbClr val="0070C0"/>
                </a:solidFill>
                <a:effectLst/>
              </a:rPr>
            </a:br>
            <a:br>
              <a:rPr lang="sl-SI" altLang="sl-SI" sz="2400" dirty="0">
                <a:solidFill>
                  <a:schemeClr val="bg1"/>
                </a:solidFill>
                <a:effectLst/>
              </a:rPr>
            </a:br>
            <a:endParaRPr lang="sl-SI" altLang="sl-SI" sz="2400" dirty="0">
              <a:solidFill>
                <a:schemeClr val="bg1"/>
              </a:solidFill>
              <a:effectLst/>
            </a:endParaRPr>
          </a:p>
        </p:txBody>
      </p:sp>
      <p:sp>
        <p:nvSpPr>
          <p:cNvPr id="14339" name="Rectangle 14338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160" b="1"/>
            </a:pPr>
            <a:r>
              <a:rPr lang="en-US" dirty="0"/>
              <a:t>                                   </a:t>
            </a:r>
            <a:r>
              <a:rPr dirty="0"/>
              <a:t>POSTANI NOVINAR!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6925850-CFCB-13F5-29A6-171857B419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40768"/>
            <a:ext cx="8229600" cy="1008112"/>
          </a:xfrm>
        </p:spPr>
        <p:txBody>
          <a:bodyPr/>
          <a:lstStyle/>
          <a:p>
            <a:pPr algn="l" eaLnBrk="1" hangingPunct="1">
              <a:defRPr sz="2160"/>
            </a:pPr>
            <a:endParaRPr lang="sl-SI" altLang="sl-SI" dirty="0">
              <a:solidFill>
                <a:schemeClr val="bg1"/>
              </a:solidFill>
              <a:effectLst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6083787-E75B-BCEB-6B97-EDA85186C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en-US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s</a:t>
            </a:r>
            <a:r>
              <a:rPr lang="sl-SI" sz="2160" dirty="0">
                <a:solidFill>
                  <a:srgbClr val="0070C0"/>
                </a:solidFill>
                <a:effectLst/>
                <a:cs typeface="Calibri" pitchFamily="34" charset="0"/>
              </a:rPr>
              <a:t>poznali bomo novinarske žanre (zvrsti): vest, poročilo, reportažo, anketo, intervju, komentar, okroglo mizo …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en-US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dirty="0" err="1">
                <a:solidFill>
                  <a:srgbClr val="0070C0"/>
                </a:solidFill>
                <a:effectLst/>
              </a:rPr>
              <a:t>spoznavali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bomo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različne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vrste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javnih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medijev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(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časopisi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,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revije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, radio, TV…)</a:t>
            </a:r>
          </a:p>
          <a:p>
            <a:pPr marL="0" indent="0" eaLnBrk="1" hangingPunct="1">
              <a:lnSpc>
                <a:spcPct val="90000"/>
              </a:lnSpc>
              <a:buClr>
                <a:schemeClr val="bg1"/>
              </a:buClr>
              <a:buNone/>
              <a:defRPr sz="2160"/>
            </a:pPr>
            <a:endParaRPr lang="sl-SI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dirty="0" err="1">
                <a:solidFill>
                  <a:srgbClr val="0070C0"/>
                </a:solidFill>
                <a:effectLst/>
              </a:rPr>
              <a:t>izvedba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raznih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anket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na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šoli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in v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kraju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(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npr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.: </a:t>
            </a:r>
            <a:r>
              <a:rPr lang="sl-SI" altLang="sl-SI" dirty="0" err="1">
                <a:solidFill>
                  <a:srgbClr val="0070C0"/>
                </a:solidFill>
                <a:effectLst/>
              </a:rPr>
              <a:t>novoletn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e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 želj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e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, spomini, pričakovanj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a…)</a:t>
            </a: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r>
              <a:rPr lang="en-US" altLang="sl-SI" dirty="0">
                <a:solidFill>
                  <a:srgbClr val="0070C0"/>
                </a:solidFill>
                <a:effectLst/>
              </a:rPr>
              <a:t>p</a:t>
            </a:r>
            <a:r>
              <a:rPr lang="sl-SI" altLang="sl-SI" dirty="0" err="1">
                <a:solidFill>
                  <a:srgbClr val="0070C0"/>
                </a:solidFill>
                <a:effectLst/>
              </a:rPr>
              <a:t>riprava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 prispevkov 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(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spremljanje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športnih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in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drugih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dogodkov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na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šoli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Clr>
                <a:schemeClr val="bg1"/>
              </a:buClr>
              <a:buNone/>
              <a:defRPr sz="2160"/>
            </a:pPr>
            <a:endParaRPr lang="sl-SI" altLang="sl-SI" dirty="0">
              <a:solidFill>
                <a:srgbClr val="0070C0"/>
              </a:solidFill>
              <a:effectLst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bg1"/>
              </a:buClr>
              <a:buNone/>
              <a:defRPr sz="2160"/>
            </a:pPr>
            <a:endParaRPr lang="en-US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en-US" altLang="sl-SI" dirty="0">
              <a:solidFill>
                <a:srgbClr val="0070C0"/>
              </a:solidFill>
              <a:effectLst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dirty="0">
              <a:solidFill>
                <a:srgbClr val="0070C0"/>
              </a:solidFill>
              <a:effectLst/>
            </a:endParaRPr>
          </a:p>
        </p:txBody>
      </p:sp>
      <p:sp>
        <p:nvSpPr>
          <p:cNvPr id="6148" name="Rectangle 6147"/>
          <p:cNvSpPr/>
          <p:nvPr/>
        </p:nvSpPr>
        <p:spPr>
          <a:xfrm>
            <a:off x="-10264" y="0"/>
            <a:ext cx="12188952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160" b="1"/>
            </a:pPr>
            <a:r>
              <a:rPr lang="en-US" dirty="0"/>
              <a:t>                               KAJ BOMO POČELI?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980BE4-2990-FDD6-58C8-15600F214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8C178FA-8110-8ABC-75ED-BFA053C62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40768"/>
            <a:ext cx="8229600" cy="1008112"/>
          </a:xfrm>
        </p:spPr>
        <p:txBody>
          <a:bodyPr/>
          <a:lstStyle/>
          <a:p>
            <a:pPr algn="l" eaLnBrk="1" hangingPunct="1">
              <a:defRPr sz="2160"/>
            </a:pPr>
            <a:endParaRPr lang="sl-SI" altLang="sl-SI" dirty="0">
              <a:solidFill>
                <a:schemeClr val="bg1"/>
              </a:solidFill>
              <a:effectLst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EC48A30-DCBE-69E0-626B-2FC21EEC50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l-SI" sz="2160" dirty="0">
                <a:solidFill>
                  <a:srgbClr val="0070C0"/>
                </a:solidFill>
                <a:effectLst/>
                <a:cs typeface="Calibri" pitchFamily="34" charset="0"/>
              </a:rPr>
              <a:t>Pisali in objavljali bomo prispevke v mladinskem tisku, na prikazovalnikih na naši šoli, v lokalnih časopisih …</a:t>
            </a:r>
          </a:p>
          <a:p>
            <a:pPr marL="114300" indent="0">
              <a:buNone/>
            </a:pPr>
            <a:r>
              <a:rPr lang="sl-SI" sz="2160" dirty="0">
                <a:solidFill>
                  <a:srgbClr val="0070C0"/>
                </a:solidFill>
                <a:effectLst/>
                <a:cs typeface="Calibri" pitchFamily="34" charset="0"/>
              </a:rPr>
              <a:t> </a:t>
            </a:r>
          </a:p>
          <a:p>
            <a:pPr marL="0" indent="0">
              <a:buNone/>
            </a:pPr>
            <a:endParaRPr lang="sl-SI" sz="2160" dirty="0">
              <a:solidFill>
                <a:srgbClr val="0070C0"/>
              </a:solidFill>
              <a:effectLst/>
              <a:cs typeface="Calibri" pitchFamily="34" charset="0"/>
            </a:endParaRPr>
          </a:p>
          <a:p>
            <a:r>
              <a:rPr lang="sl-SI" sz="2160" dirty="0">
                <a:solidFill>
                  <a:srgbClr val="0070C0"/>
                </a:solidFill>
                <a:effectLst/>
                <a:cs typeface="Calibri" pitchFamily="34" charset="0"/>
              </a:rPr>
              <a:t>Obiskali bomo TV/ali radijsko postajo in se v živo seznanili z delom pravih novinarjev.</a:t>
            </a:r>
            <a:endParaRPr lang="en-US" sz="2160" dirty="0">
              <a:solidFill>
                <a:srgbClr val="0070C0"/>
              </a:solidFill>
              <a:effectLst/>
              <a:cs typeface="Calibri" pitchFamily="34" charset="0"/>
            </a:endParaRPr>
          </a:p>
          <a:p>
            <a:pPr marL="0" indent="0">
              <a:buNone/>
            </a:pPr>
            <a:endParaRPr lang="en-US" sz="2160" dirty="0">
              <a:solidFill>
                <a:srgbClr val="0070C0"/>
              </a:solidFill>
              <a:effectLst/>
              <a:cs typeface="Calibri" pitchFamily="34" charset="0"/>
            </a:endParaRPr>
          </a:p>
          <a:p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Na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našo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uro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bomo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povabili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kakšnega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zanimivega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gosta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(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novinarja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,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radijsko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ekipo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,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znano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 </a:t>
            </a:r>
            <a:r>
              <a:rPr lang="en-US" sz="2160" dirty="0" err="1">
                <a:solidFill>
                  <a:srgbClr val="0070C0"/>
                </a:solidFill>
                <a:effectLst/>
                <a:cs typeface="Calibri" pitchFamily="34" charset="0"/>
              </a:rPr>
              <a:t>osebo</a:t>
            </a:r>
            <a:r>
              <a:rPr lang="en-US" sz="2160" dirty="0">
                <a:solidFill>
                  <a:srgbClr val="0070C0"/>
                </a:solidFill>
                <a:effectLst/>
                <a:cs typeface="Calibri" pitchFamily="34" charset="0"/>
              </a:rPr>
              <a:t>…).</a:t>
            </a:r>
            <a:endParaRPr lang="sl-SI" sz="2160" dirty="0">
              <a:solidFill>
                <a:srgbClr val="0070C0"/>
              </a:solidFill>
              <a:effectLst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anose="05000000000000000000" pitchFamily="2" charset="2"/>
              <a:buChar char="q"/>
              <a:defRPr sz="2160"/>
            </a:pPr>
            <a:endParaRPr lang="sl-SI" altLang="sl-SI" dirty="0">
              <a:solidFill>
                <a:srgbClr val="0070C0"/>
              </a:solidFill>
              <a:effectLst/>
            </a:endParaRPr>
          </a:p>
        </p:txBody>
      </p:sp>
      <p:sp>
        <p:nvSpPr>
          <p:cNvPr id="6148" name="Rectangle 6147">
            <a:extLst>
              <a:ext uri="{FF2B5EF4-FFF2-40B4-BE49-F238E27FC236}">
                <a16:creationId xmlns:a16="http://schemas.microsoft.com/office/drawing/2014/main" id="{EDDC8EE7-6836-17AA-7F11-1F03E23A8CAD}"/>
              </a:ext>
            </a:extLst>
          </p:cNvPr>
          <p:cNvSpPr/>
          <p:nvPr/>
        </p:nvSpPr>
        <p:spPr>
          <a:xfrm>
            <a:off x="0" y="98884"/>
            <a:ext cx="12188952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160" b="1"/>
            </a:pPr>
            <a:r>
              <a:rPr lang="en-US" dirty="0"/>
              <a:t>                                 KAJ BOMO POČELI?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148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C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9DB5077-38F9-7439-2B64-413CCEE0E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 sz="2160"/>
            </a:pPr>
            <a:r>
              <a:rPr lang="sl-SI" altLang="sl-SI" b="1" dirty="0">
                <a:solidFill>
                  <a:srgbClr val="0070C0"/>
                </a:solidFill>
                <a:effectLst/>
              </a:rPr>
              <a:t>In kaj je najpomembnejše?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4DE60FE-6DF3-E2AD-E9EC-7FD45CDC1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 sz="2160"/>
            </a:pPr>
            <a:r>
              <a:rPr lang="sl-SI" altLang="sl-SI" dirty="0">
                <a:solidFill>
                  <a:srgbClr val="0070C0"/>
                </a:solidFill>
                <a:effectLst/>
              </a:rPr>
              <a:t>Skupaj s sošolci boš ustvaril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-</a:t>
            </a:r>
            <a:r>
              <a:rPr lang="sl-SI" altLang="sl-SI" dirty="0">
                <a:solidFill>
                  <a:srgbClr val="0070C0"/>
                </a:solidFill>
                <a:effectLst/>
              </a:rPr>
              <a:t>a šolski časopis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, ki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bo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objavljen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na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šolski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spletni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 </a:t>
            </a:r>
            <a:r>
              <a:rPr lang="en-US" altLang="sl-SI" dirty="0" err="1">
                <a:solidFill>
                  <a:srgbClr val="0070C0"/>
                </a:solidFill>
                <a:effectLst/>
              </a:rPr>
              <a:t>strani</a:t>
            </a:r>
            <a:r>
              <a:rPr lang="en-US" altLang="sl-SI" dirty="0">
                <a:solidFill>
                  <a:srgbClr val="0070C0"/>
                </a:solidFill>
                <a:effectLst/>
              </a:rPr>
              <a:t>. </a:t>
            </a:r>
            <a:endParaRPr lang="sl-SI" altLang="sl-SI" dirty="0">
              <a:solidFill>
                <a:srgbClr val="0070C0"/>
              </a:solidFill>
              <a:effectLst/>
            </a:endParaRPr>
          </a:p>
        </p:txBody>
      </p:sp>
      <p:sp>
        <p:nvSpPr>
          <p:cNvPr id="17415" name="Rectangle 17414"/>
          <p:cNvSpPr/>
          <p:nvPr/>
        </p:nvSpPr>
        <p:spPr>
          <a:xfrm>
            <a:off x="0" y="0"/>
            <a:ext cx="12188952" cy="477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160" b="1"/>
            </a:pPr>
            <a:r>
              <a:rPr lang="en-US" dirty="0"/>
              <a:t>                                    </a:t>
            </a:r>
            <a:r>
              <a:rPr dirty="0"/>
              <a:t>POSTANI NOVINAR!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C04C93-F9DA-D9DC-DBED-8F0F1B6B5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076" y="2284158"/>
            <a:ext cx="3587848" cy="41488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ža">
  <a:themeElements>
    <a:clrScheme name="Reža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Rež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Reža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ža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ža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1553</TotalTime>
  <Words>297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Wingdings</vt:lpstr>
      <vt:lpstr>Reža</vt:lpstr>
      <vt:lpstr>Šolsko novinarstvo</vt:lpstr>
      <vt:lpstr>  </vt:lpstr>
      <vt:lpstr>PowerPoint Presentation</vt:lpstr>
      <vt:lpstr>PowerPoint Presentation</vt:lpstr>
      <vt:lpstr>PowerPoint Presentation</vt:lpstr>
      <vt:lpstr>In kaj je najpomembnejše?</vt:lpstr>
    </vt:vector>
  </TitlesOfParts>
  <Company>OŠ Blanca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Šolsko novinarstvo</dc:title>
  <dc:creator>MŠZŠ</dc:creator>
  <cp:lastModifiedBy>Silvia Valenčič</cp:lastModifiedBy>
  <cp:revision>8</cp:revision>
  <cp:lastPrinted>2026-04-08T18:54:16Z</cp:lastPrinted>
  <dcterms:created xsi:type="dcterms:W3CDTF">2006-05-04T10:49:57Z</dcterms:created>
  <dcterms:modified xsi:type="dcterms:W3CDTF">2026-04-09T18:38:00Z</dcterms:modified>
</cp:coreProperties>
</file>