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06" r:id="rId5"/>
    <p:sldId id="311" r:id="rId6"/>
    <p:sldId id="310" r:id="rId7"/>
    <p:sldId id="314" r:id="rId8"/>
    <p:sldId id="313" r:id="rId9"/>
    <p:sldId id="307" r:id="rId10"/>
    <p:sldId id="274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 Gluvic" initials="LG" lastIdx="2" clrIdx="0">
    <p:extLst>
      <p:ext uri="{19B8F6BF-5375-455C-9EA6-DF929625EA0E}">
        <p15:presenceInfo xmlns:p15="http://schemas.microsoft.com/office/powerpoint/2012/main" userId="Luka Glu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85" d="100"/>
          <a:sy n="85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F8298-CC4C-4944-A8B2-271286EBCE63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FCB8-644C-4887-9865-5B8ECA884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3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4FCB8-644C-4887-9865-5B8ECA884B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4FCB8-644C-4887-9865-5B8ECA884B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4FCB8-644C-4887-9865-5B8ECA884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4FCB8-644C-4887-9865-5B8ECA884B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88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1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08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40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44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8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07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240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87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1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01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8675-E223-406E-9A51-C0B17667A249}" type="datetimeFigureOut">
              <a:rPr lang="sl-SI" smtClean="0"/>
              <a:t>4. 04. 2022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4E0A-0E67-4F87-AB4E-30072769ED8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57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Ples" TargetMode="External"/><Relationship Id="rId3" Type="http://schemas.openxmlformats.org/officeDocument/2006/relationships/hyperlink" Target="http://sl.wikipedia.org/w/index.php?title=Igranje&amp;action=edit&amp;redlink=1" TargetMode="External"/><Relationship Id="rId7" Type="http://schemas.openxmlformats.org/officeDocument/2006/relationships/hyperlink" Target="http://sl.wikipedia.org/wiki/Glasba" TargetMode="External"/><Relationship Id="rId2" Type="http://schemas.openxmlformats.org/officeDocument/2006/relationships/hyperlink" Target="http://sl.wikipedia.org/w/index.php?title=Igralske_umetnosti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Gib&amp;action=edit&amp;redlink=1" TargetMode="External"/><Relationship Id="rId5" Type="http://schemas.openxmlformats.org/officeDocument/2006/relationships/hyperlink" Target="http://sl.wikipedia.org/w/index.php?title=Govor&amp;action=edit&amp;redlink=1" TargetMode="External"/><Relationship Id="rId4" Type="http://schemas.openxmlformats.org/officeDocument/2006/relationships/hyperlink" Target="http://sl.wikipedia.org/w/index.php?title=Zgodba&amp;action=edit&amp;redlink=1" TargetMode="External"/><Relationship Id="rId9" Type="http://schemas.openxmlformats.org/officeDocument/2006/relationships/hyperlink" Target="http://sl.wikipedia.org/wiki/Zvo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/index.php?title=Gluma%C5%A1ka_igra&amp;action=edit&amp;redlink=1" TargetMode="External"/><Relationship Id="rId3" Type="http://schemas.openxmlformats.org/officeDocument/2006/relationships/hyperlink" Target="http://sl.wikipedia.org/wiki/Balet" TargetMode="External"/><Relationship Id="rId7" Type="http://schemas.openxmlformats.org/officeDocument/2006/relationships/hyperlink" Target="http://sl.wikipedia.org/w/index.php?title=Lutkovno_gledali%C5%A1%C4%8De&amp;action=edit&amp;redlink=1" TargetMode="External"/><Relationship Id="rId2" Type="http://schemas.openxmlformats.org/officeDocument/2006/relationships/hyperlink" Target="http://sl.wikipedia.org/wiki/Op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/index.php?title=Kitajska_opera&amp;action=edit&amp;redlink=1" TargetMode="External"/><Relationship Id="rId11" Type="http://schemas.openxmlformats.org/officeDocument/2006/relationships/hyperlink" Target="http://sl.wikipedia.org/w/index.php?title=Pantomima&amp;action=edit&amp;redlink=1" TargetMode="External"/><Relationship Id="rId5" Type="http://schemas.openxmlformats.org/officeDocument/2006/relationships/hyperlink" Target="http://sl.wikipedia.org/w/index.php?title=Kabuki&amp;action=edit&amp;redlink=1" TargetMode="External"/><Relationship Id="rId10" Type="http://schemas.openxmlformats.org/officeDocument/2006/relationships/hyperlink" Target="http://sl.wikipedia.org/wiki/Kabaret" TargetMode="External"/><Relationship Id="rId4" Type="http://schemas.openxmlformats.org/officeDocument/2006/relationships/hyperlink" Target="http://sl.wikipedia.org/wiki/Mimika" TargetMode="External"/><Relationship Id="rId9" Type="http://schemas.openxmlformats.org/officeDocument/2006/relationships/hyperlink" Target="http://sl.wikipedia.org/wiki/Improvizacijsko_gledali%C5%A1%C4%8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g-mb.si/f/pics/fotografije-za-medije/Aida-P0130-press_pr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cija.si/kultura/na-oder-ljubljanske-opere-prihaja-balet-trnuljcic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o.si/kultura/oder/o-soocenju-z-drugacnostjo-142743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adina.si/113181/zvezdica-zaspank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en-US" dirty="0"/>
            </a:br>
            <a:r>
              <a:rPr lang="sl-SI" dirty="0"/>
              <a:t>IZBIRNI PREDMET</a:t>
            </a:r>
            <a:br>
              <a:rPr lang="sl-SI" dirty="0"/>
            </a:br>
            <a:br>
              <a:rPr lang="sl-SI" dirty="0"/>
            </a:br>
            <a:r>
              <a:rPr lang="sl-SI" dirty="0"/>
              <a:t>GLEDALIŠKI</a:t>
            </a:r>
            <a:br>
              <a:rPr lang="sl-SI" dirty="0"/>
            </a:br>
            <a:r>
              <a:rPr lang="sl-SI" dirty="0"/>
              <a:t>KLUB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solidFill>
                  <a:schemeClr val="tx1"/>
                </a:solidFill>
              </a:rPr>
              <a:t>(35)</a:t>
            </a:r>
          </a:p>
          <a:p>
            <a:r>
              <a:rPr lang="sl-SI" dirty="0">
                <a:solidFill>
                  <a:schemeClr val="tx1"/>
                </a:solidFill>
              </a:rPr>
              <a:t>Učiteljica: Vesna Zimic </a:t>
            </a:r>
            <a:r>
              <a:rPr lang="sl-SI" dirty="0" err="1">
                <a:solidFill>
                  <a:schemeClr val="tx1"/>
                </a:solidFill>
              </a:rPr>
              <a:t>Gluvić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9" name="Slika 42">
            <a:extLst>
              <a:ext uri="{FF2B5EF4-FFF2-40B4-BE49-F238E27FC236}">
                <a16:creationId xmlns:a16="http://schemas.microsoft.com/office/drawing/2014/main" id="{BD5F2DC1-0C74-4314-94E7-332327F16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71" y="1123454"/>
            <a:ext cx="2927258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30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Ocenjevanje pri GK</a:t>
            </a:r>
            <a:r>
              <a:rPr lang="en-US" dirty="0"/>
              <a:t>L</a:t>
            </a:r>
            <a:r>
              <a:rPr lang="sl-SI" dirty="0"/>
              <a:t> 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dirty="0"/>
              <a:t>3 ocene, in sicer:</a:t>
            </a:r>
          </a:p>
          <a:p>
            <a:pPr marL="0" indent="0">
              <a:buNone/>
            </a:pPr>
            <a:endParaRPr lang="sl-SI" dirty="0"/>
          </a:p>
          <a:p>
            <a:pPr lvl="1"/>
            <a:r>
              <a:rPr lang="sl-SI" dirty="0"/>
              <a:t>1 pisna naloga (test ali učenci napišejo daljše dramsko besedilo)</a:t>
            </a:r>
          </a:p>
          <a:p>
            <a:pPr lvl="1"/>
            <a:r>
              <a:rPr lang="sl-SI" dirty="0"/>
              <a:t>2 ustni oceni (</a:t>
            </a:r>
            <a:r>
              <a:rPr lang="en-US" dirty="0" err="1"/>
              <a:t>deklamaci</a:t>
            </a:r>
            <a:r>
              <a:rPr lang="sl-SI" dirty="0"/>
              <a:t>ja in ocena igre)</a:t>
            </a:r>
          </a:p>
        </p:txBody>
      </p:sp>
    </p:spTree>
    <p:extLst>
      <p:ext uri="{BB962C8B-B14F-4D97-AF65-F5344CB8AC3E}">
        <p14:creationId xmlns:p14="http://schemas.microsoft.com/office/powerpoint/2010/main" val="401206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sl-SI" dirty="0"/>
              <a:t>Kaj se učimo pri gledališkem klubu?</a:t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1764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Kaj je gledališče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Zgodovina gledališča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Zgradba dramskega besedila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Kdo vse sodeluje pri nastanku gledališke uprizoritve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Priprava gledališke igre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Sodelovanje pri šolskih prireditvah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l-SI" dirty="0">
                <a:solidFill>
                  <a:schemeClr val="tx1"/>
                </a:solidFill>
              </a:rPr>
              <a:t>Ogled gledališke predstave</a:t>
            </a:r>
          </a:p>
          <a:p>
            <a:pPr marL="457200" indent="-457200">
              <a:buFont typeface="Arial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22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C70D2-224F-4834-97A3-8A0E0A5B1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 JE GLEDALIŠČE?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9DA2-046F-44E3-96E8-D33948077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00201"/>
            <a:ext cx="7632848" cy="4349079"/>
          </a:xfrm>
        </p:spPr>
        <p:txBody>
          <a:bodyPr/>
          <a:lstStyle/>
          <a:p>
            <a:pPr marL="0" indent="0">
              <a:buNone/>
            </a:pPr>
            <a:r>
              <a:rPr lang="sl-SI" b="1" dirty="0"/>
              <a:t>Gledališče</a:t>
            </a:r>
            <a:r>
              <a:rPr lang="sl-SI" dirty="0"/>
              <a:t> je področje </a:t>
            </a:r>
            <a:r>
              <a:rPr lang="sl-SI" dirty="0">
                <a:hlinkClick r:id="rId2" tooltip="Igralske umetnosti (stran ne obstaja)"/>
              </a:rPr>
              <a:t>igralskih umetnosti</a:t>
            </a:r>
            <a:r>
              <a:rPr lang="sl-SI" dirty="0"/>
              <a:t>, ki se ukvarja z </a:t>
            </a:r>
            <a:r>
              <a:rPr lang="sl-SI" dirty="0">
                <a:hlinkClick r:id="rId3" tooltip="Igranje (stran ne obstaja)"/>
              </a:rPr>
              <a:t>igranjem</a:t>
            </a:r>
            <a:r>
              <a:rPr lang="sl-SI" dirty="0"/>
              <a:t> </a:t>
            </a:r>
            <a:r>
              <a:rPr lang="sl-SI" dirty="0">
                <a:hlinkClick r:id="rId4" tooltip="Zgodba (stran ne obstaja)"/>
              </a:rPr>
              <a:t>zgodb</a:t>
            </a:r>
            <a:r>
              <a:rPr lang="sl-SI" dirty="0"/>
              <a:t> pred občinstvom s pomočjo </a:t>
            </a:r>
            <a:r>
              <a:rPr lang="sl-SI" dirty="0">
                <a:hlinkClick r:id="rId5" tooltip="Govor (stran ne obstaja)"/>
              </a:rPr>
              <a:t>govora</a:t>
            </a:r>
            <a:r>
              <a:rPr lang="sl-SI" dirty="0"/>
              <a:t>, </a:t>
            </a:r>
            <a:r>
              <a:rPr lang="sl-SI" dirty="0">
                <a:hlinkClick r:id="rId6" tooltip="Gib (stran ne obstaja)"/>
              </a:rPr>
              <a:t>giba</a:t>
            </a:r>
            <a:r>
              <a:rPr lang="sl-SI" dirty="0"/>
              <a:t>, </a:t>
            </a:r>
            <a:r>
              <a:rPr lang="sl-SI" dirty="0">
                <a:hlinkClick r:id="rId7" tooltip="Glasba"/>
              </a:rPr>
              <a:t>glasbe</a:t>
            </a:r>
            <a:r>
              <a:rPr lang="sl-SI" dirty="0"/>
              <a:t>, </a:t>
            </a:r>
            <a:r>
              <a:rPr lang="sl-SI" dirty="0">
                <a:hlinkClick r:id="rId8" tooltip="Ples"/>
              </a:rPr>
              <a:t>plesa</a:t>
            </a:r>
            <a:r>
              <a:rPr lang="sl-SI" dirty="0"/>
              <a:t>, </a:t>
            </a:r>
            <a:r>
              <a:rPr lang="sl-SI" dirty="0">
                <a:hlinkClick r:id="rId9" tooltip="Zvok"/>
              </a:rPr>
              <a:t>zvoka</a:t>
            </a:r>
            <a:r>
              <a:rPr lang="sl-SI" dirty="0"/>
              <a:t> in z razkošno predstavo oziroma z enim ali več elementi drugih igralskih umetnosti.</a:t>
            </a:r>
            <a:endParaRPr lang="en-US" dirty="0"/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05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C55A-0861-4203-8FC2-5EC1FB71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KAJ JE GLEDALIŠČE?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2695-1B8E-4846-AC6A-2C2477A2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Poleg standardnega pogovornega sloga se lahko gledališče izvaja tudi v drugačnih oblikah, kot so </a:t>
            </a:r>
            <a:r>
              <a:rPr lang="sl-SI" dirty="0">
                <a:hlinkClick r:id="rId2" tooltip="Opera"/>
              </a:rPr>
              <a:t>opera</a:t>
            </a:r>
            <a:r>
              <a:rPr lang="sl-SI" dirty="0"/>
              <a:t>, </a:t>
            </a:r>
            <a:r>
              <a:rPr lang="sl-SI" dirty="0">
                <a:hlinkClick r:id="rId3" tooltip="Balet"/>
              </a:rPr>
              <a:t>balet</a:t>
            </a:r>
            <a:r>
              <a:rPr lang="sl-SI" dirty="0"/>
              <a:t>, </a:t>
            </a:r>
            <a:r>
              <a:rPr lang="sl-SI" dirty="0">
                <a:hlinkClick r:id="rId4" tooltip="Mimika"/>
              </a:rPr>
              <a:t>mimika</a:t>
            </a:r>
            <a:r>
              <a:rPr lang="sl-SI" dirty="0"/>
              <a:t>, </a:t>
            </a:r>
            <a:r>
              <a:rPr lang="sl-SI" dirty="0">
                <a:hlinkClick r:id="rId5" tooltip="Kabuki (stran ne obstaja)"/>
              </a:rPr>
              <a:t>kabuki</a:t>
            </a:r>
            <a:r>
              <a:rPr lang="sl-SI" dirty="0"/>
              <a:t>, </a:t>
            </a:r>
            <a:r>
              <a:rPr lang="sl-SI" dirty="0">
                <a:hlinkClick r:id="rId6" tooltip="Kitajska opera (stran ne obstaja)"/>
              </a:rPr>
              <a:t>kitajska opera</a:t>
            </a:r>
            <a:r>
              <a:rPr lang="sl-SI" dirty="0"/>
              <a:t>, </a:t>
            </a:r>
            <a:r>
              <a:rPr lang="sl-SI" dirty="0">
                <a:hlinkClick r:id="rId7" tooltip="Lutkovno gledališče (stran ne obstaja)"/>
              </a:rPr>
              <a:t>lutkovno gledališče</a:t>
            </a:r>
            <a:r>
              <a:rPr lang="sl-SI" dirty="0"/>
              <a:t>, </a:t>
            </a:r>
            <a:r>
              <a:rPr lang="sl-SI" dirty="0">
                <a:hlinkClick r:id="rId8" tooltip="Glumaška igra (stran ne obstaja)"/>
              </a:rPr>
              <a:t>glumaška igra</a:t>
            </a:r>
            <a:r>
              <a:rPr lang="sl-SI" dirty="0"/>
              <a:t>, </a:t>
            </a:r>
            <a:r>
              <a:rPr lang="sl-SI" dirty="0">
                <a:hlinkClick r:id="rId9" tooltip="Improvizacijsko gledališče"/>
              </a:rPr>
              <a:t>improvizacijsko gledališče</a:t>
            </a:r>
            <a:r>
              <a:rPr lang="sl-SI" dirty="0"/>
              <a:t>, </a:t>
            </a:r>
            <a:r>
              <a:rPr lang="sl-SI" dirty="0">
                <a:hlinkClick r:id="rId10" tooltip="Kabaret"/>
              </a:rPr>
              <a:t>kabaret</a:t>
            </a:r>
            <a:r>
              <a:rPr lang="sl-SI" dirty="0"/>
              <a:t> ali </a:t>
            </a:r>
            <a:r>
              <a:rPr lang="sl-SI" dirty="0">
                <a:hlinkClick r:id="rId11" tooltip="Pantomima (stran ne obstaja)"/>
              </a:rPr>
              <a:t>pantomima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3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25A6D-F5DD-4287-91E3-014E99B8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8640960" cy="208823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sz="1900" dirty="0"/>
              <a:t>   </a:t>
            </a:r>
            <a:r>
              <a:rPr lang="en-US" sz="2200" dirty="0" err="1"/>
              <a:t>Vir</a:t>
            </a:r>
            <a:r>
              <a:rPr lang="en-US" sz="2200" dirty="0"/>
              <a:t> </a:t>
            </a:r>
            <a:r>
              <a:rPr lang="en-US" sz="2200" dirty="0" err="1"/>
              <a:t>slike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https://www.sng-mb.si/f/pics/fotografije-za-medije/Aida-P0130-press_pr.jpg</a:t>
            </a:r>
            <a:r>
              <a:rPr lang="en-US" sz="2200" dirty="0"/>
              <a:t>. </a:t>
            </a:r>
            <a:r>
              <a:rPr lang="en-US" sz="2200" dirty="0" err="1"/>
              <a:t>Dostpno</a:t>
            </a:r>
            <a:r>
              <a:rPr lang="en-US" sz="2200" dirty="0"/>
              <a:t> 1. 4. 2022</a:t>
            </a:r>
          </a:p>
          <a:p>
            <a:r>
              <a:rPr lang="en-US" sz="19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DED56-F730-459F-8CEC-942D9FA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89240"/>
            <a:ext cx="8892480" cy="720080"/>
          </a:xfrm>
        </p:spPr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dirty="0" err="1"/>
              <a:t>Prizor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opere</a:t>
            </a:r>
            <a:r>
              <a:rPr lang="en-US" dirty="0"/>
              <a:t> Aida v </a:t>
            </a:r>
            <a:r>
              <a:rPr lang="en-US" dirty="0" err="1"/>
              <a:t>izvedbi</a:t>
            </a:r>
            <a:r>
              <a:rPr lang="en-US" dirty="0"/>
              <a:t> </a:t>
            </a:r>
            <a:r>
              <a:rPr lang="en-US" dirty="0" err="1"/>
              <a:t>Opere</a:t>
            </a:r>
            <a:r>
              <a:rPr lang="en-US" dirty="0"/>
              <a:t> in </a:t>
            </a:r>
            <a:r>
              <a:rPr lang="en-US" dirty="0" err="1"/>
              <a:t>Baleta</a:t>
            </a:r>
            <a:r>
              <a:rPr lang="en-US" dirty="0"/>
              <a:t> SNG Maribor. </a:t>
            </a:r>
            <a:r>
              <a:rPr lang="en-US" i="1" dirty="0" err="1"/>
              <a:t>Foto</a:t>
            </a:r>
            <a:r>
              <a:rPr lang="en-US" i="1" dirty="0"/>
              <a:t>: </a:t>
            </a:r>
            <a:r>
              <a:rPr lang="en-US" i="1" dirty="0" err="1"/>
              <a:t>Tiberiu</a:t>
            </a:r>
            <a:r>
              <a:rPr lang="en-US" i="1" dirty="0"/>
              <a:t> Marta</a:t>
            </a:r>
            <a:r>
              <a:rPr lang="en-US" dirty="0"/>
              <a:t>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14196E5-64E3-4AE8-B8CC-6F8033B468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395536" y="404664"/>
            <a:ext cx="8280920" cy="5370475"/>
          </a:xfrm>
        </p:spPr>
      </p:pic>
    </p:spTree>
    <p:extLst>
      <p:ext uri="{BB962C8B-B14F-4D97-AF65-F5344CB8AC3E}">
        <p14:creationId xmlns:p14="http://schemas.microsoft.com/office/powerpoint/2010/main" val="253403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25A6D-F5DD-4287-91E3-014E99B8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8640960" cy="1944216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sz="1900" dirty="0"/>
              <a:t>   </a:t>
            </a:r>
            <a:r>
              <a:rPr lang="en-US" sz="1900" dirty="0" err="1"/>
              <a:t>Vir</a:t>
            </a:r>
            <a:r>
              <a:rPr lang="en-US" sz="1900" dirty="0"/>
              <a:t> </a:t>
            </a:r>
            <a:r>
              <a:rPr lang="en-US" sz="1900" dirty="0" err="1"/>
              <a:t>slike</a:t>
            </a:r>
            <a:r>
              <a:rPr lang="en-US" sz="1900" dirty="0"/>
              <a:t>: </a:t>
            </a:r>
            <a:r>
              <a:rPr lang="en-US" sz="1900" dirty="0">
                <a:hlinkClick r:id="rId3"/>
              </a:rPr>
              <a:t>www.demokracija.si/kultura/na-oder-ljubljanske-opere-prihaja-balet trnuljcica.html</a:t>
            </a:r>
            <a:r>
              <a:rPr lang="en-US" sz="1900" dirty="0"/>
              <a:t>. </a:t>
            </a:r>
            <a:r>
              <a:rPr lang="en-US" sz="1900" dirty="0" err="1"/>
              <a:t>Dostopno</a:t>
            </a:r>
            <a:r>
              <a:rPr lang="en-US" sz="1900" dirty="0"/>
              <a:t> 9. 4. 2020   </a:t>
            </a:r>
          </a:p>
          <a:p>
            <a:r>
              <a:rPr lang="en-US" sz="19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DED56-F730-459F-8CEC-942D9FA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45224"/>
            <a:ext cx="8892480" cy="864096"/>
          </a:xfrm>
        </p:spPr>
        <p:txBody>
          <a:bodyPr>
            <a:normAutofit/>
          </a:bodyPr>
          <a:lstStyle/>
          <a:p>
            <a:r>
              <a:rPr lang="en-US" dirty="0"/>
              <a:t>      </a:t>
            </a:r>
            <a:r>
              <a:rPr lang="en-US" sz="1800" dirty="0" err="1"/>
              <a:t>Prizor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baleta</a:t>
            </a:r>
            <a:r>
              <a:rPr lang="en-US" sz="1800" dirty="0"/>
              <a:t> </a:t>
            </a:r>
            <a:r>
              <a:rPr lang="en-US" sz="1800" dirty="0" err="1"/>
              <a:t>Trnjulčica</a:t>
            </a:r>
            <a:r>
              <a:rPr lang="en-US" sz="1800" dirty="0"/>
              <a:t> v </a:t>
            </a:r>
            <a:r>
              <a:rPr lang="en-US" sz="1800" dirty="0" err="1"/>
              <a:t>izvedbi</a:t>
            </a:r>
            <a:r>
              <a:rPr lang="en-US" sz="1800" dirty="0"/>
              <a:t> SNG Opera in </a:t>
            </a:r>
            <a:r>
              <a:rPr lang="en-US" sz="1800" dirty="0" err="1"/>
              <a:t>balet</a:t>
            </a:r>
            <a:r>
              <a:rPr lang="en-US" sz="1800" dirty="0"/>
              <a:t> Ljubljana. </a:t>
            </a:r>
            <a:r>
              <a:rPr lang="en-US" sz="1800" i="1" dirty="0"/>
              <a:t>FOTO: </a:t>
            </a:r>
            <a:r>
              <a:rPr lang="en-US" sz="1800" i="1" dirty="0" err="1"/>
              <a:t>Darja</a:t>
            </a:r>
            <a:r>
              <a:rPr lang="en-US" sz="1800" i="1" dirty="0"/>
              <a:t> </a:t>
            </a:r>
            <a:r>
              <a:rPr lang="en-US" sz="1800" i="1" dirty="0" err="1"/>
              <a:t>Štravs</a:t>
            </a:r>
            <a:r>
              <a:rPr lang="en-US" sz="1800" i="1" dirty="0"/>
              <a:t> </a:t>
            </a:r>
            <a:r>
              <a:rPr lang="en-US" sz="1800" i="1" dirty="0" err="1"/>
              <a:t>Tisu</a:t>
            </a:r>
            <a:r>
              <a:rPr lang="en-US" sz="1800" i="1" dirty="0"/>
              <a:t>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8291478-58FF-46D3-B9E0-61E17C8883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7569"/>
          <a:stretch>
            <a:fillRect/>
          </a:stretch>
        </p:blipFill>
        <p:spPr>
          <a:xfrm>
            <a:off x="395536" y="332656"/>
            <a:ext cx="8352928" cy="5472608"/>
          </a:xfrm>
        </p:spPr>
      </p:pic>
    </p:spTree>
    <p:extLst>
      <p:ext uri="{BB962C8B-B14F-4D97-AF65-F5344CB8AC3E}">
        <p14:creationId xmlns:p14="http://schemas.microsoft.com/office/powerpoint/2010/main" val="129732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25A6D-F5DD-4287-91E3-014E99B8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5085184"/>
            <a:ext cx="8640960" cy="2088232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sz="1900" dirty="0"/>
              <a:t>   </a:t>
            </a:r>
            <a:r>
              <a:rPr lang="en-US" sz="2200" dirty="0" err="1"/>
              <a:t>Vir</a:t>
            </a:r>
            <a:r>
              <a:rPr lang="en-US" sz="2200" dirty="0"/>
              <a:t> </a:t>
            </a:r>
            <a:r>
              <a:rPr lang="en-US" sz="2200" dirty="0" err="1"/>
              <a:t>slike</a:t>
            </a:r>
            <a:r>
              <a:rPr lang="en-US" sz="2200" dirty="0"/>
              <a:t>: </a:t>
            </a:r>
            <a:r>
              <a:rPr lang="en-US" sz="2200" dirty="0">
                <a:hlinkClick r:id="rId3"/>
              </a:rPr>
              <a:t>https://www.delo.si/kultura/oder/o-soocenju-z-drugacnostjo-142743.html</a:t>
            </a:r>
            <a:r>
              <a:rPr lang="en-US" sz="2200" dirty="0"/>
              <a:t>. </a:t>
            </a:r>
            <a:r>
              <a:rPr lang="en-US" sz="2200" dirty="0" err="1"/>
              <a:t>Dostpno</a:t>
            </a:r>
            <a:r>
              <a:rPr lang="en-US" sz="2200" dirty="0"/>
              <a:t> 5. 4. 2022</a:t>
            </a:r>
          </a:p>
          <a:p>
            <a:r>
              <a:rPr lang="en-US" sz="19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DED56-F730-459F-8CEC-942D9FA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7272"/>
            <a:ext cx="9756576" cy="468052"/>
          </a:xfrm>
        </p:spPr>
        <p:txBody>
          <a:bodyPr>
            <a:noAutofit/>
          </a:bodyPr>
          <a:lstStyle/>
          <a:p>
            <a:r>
              <a:rPr lang="en-US" sz="1600" dirty="0"/>
              <a:t>     </a:t>
            </a:r>
            <a:r>
              <a:rPr lang="en-US" sz="1600" dirty="0" err="1"/>
              <a:t>Prizor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gledališke</a:t>
            </a:r>
            <a:r>
              <a:rPr lang="en-US" sz="1600" dirty="0"/>
              <a:t> </a:t>
            </a:r>
            <a:r>
              <a:rPr lang="en-US" sz="1600" dirty="0" err="1"/>
              <a:t>predstave</a:t>
            </a:r>
            <a:r>
              <a:rPr lang="en-US" sz="1600" dirty="0"/>
              <a:t> Kit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plaži</a:t>
            </a:r>
            <a:r>
              <a:rPr lang="en-US" sz="1600" dirty="0"/>
              <a:t> v </a:t>
            </a:r>
            <a:r>
              <a:rPr lang="en-US" sz="1600" dirty="0" err="1"/>
              <a:t>izvedbi</a:t>
            </a:r>
            <a:r>
              <a:rPr lang="en-US" sz="1600" dirty="0"/>
              <a:t> </a:t>
            </a:r>
            <a:r>
              <a:rPr lang="en-US" sz="1600" dirty="0" err="1"/>
              <a:t>Lutkovnega</a:t>
            </a:r>
            <a:r>
              <a:rPr lang="en-US" sz="1600" dirty="0"/>
              <a:t> </a:t>
            </a:r>
            <a:r>
              <a:rPr lang="en-US" sz="1600" dirty="0" err="1"/>
              <a:t>gledališča</a:t>
            </a:r>
            <a:r>
              <a:rPr lang="en-US" sz="1600" dirty="0"/>
              <a:t> Ljubljana. </a:t>
            </a:r>
            <a:r>
              <a:rPr lang="en-US" sz="1600" i="1" dirty="0" err="1"/>
              <a:t>Foto</a:t>
            </a:r>
            <a:r>
              <a:rPr lang="en-US" sz="1600" i="1" dirty="0"/>
              <a:t>: </a:t>
            </a:r>
            <a:r>
              <a:rPr lang="en-US" sz="1600" i="1" dirty="0" err="1"/>
              <a:t>Jaka</a:t>
            </a:r>
            <a:r>
              <a:rPr lang="en-US" sz="1600" i="1" dirty="0"/>
              <a:t> </a:t>
            </a:r>
            <a:r>
              <a:rPr lang="en-US" sz="1600" i="1" dirty="0" err="1"/>
              <a:t>Varmuž</a:t>
            </a:r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EC8327A-7EFE-415F-ADA1-2F6ECCA18E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r="5599"/>
          <a:stretch>
            <a:fillRect/>
          </a:stretch>
        </p:blipFill>
        <p:spPr>
          <a:xfrm>
            <a:off x="395536" y="332656"/>
            <a:ext cx="8352928" cy="5544615"/>
          </a:xfrm>
        </p:spPr>
      </p:pic>
    </p:spTree>
    <p:extLst>
      <p:ext uri="{BB962C8B-B14F-4D97-AF65-F5344CB8AC3E}">
        <p14:creationId xmlns:p14="http://schemas.microsoft.com/office/powerpoint/2010/main" val="590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25A6D-F5DD-4287-91E3-014E99B8A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5229200"/>
            <a:ext cx="8640960" cy="187220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500" dirty="0"/>
          </a:p>
          <a:p>
            <a:r>
              <a:rPr lang="en-US" sz="1900" dirty="0">
                <a:latin typeface="+mj-lt"/>
              </a:rPr>
              <a:t>    </a:t>
            </a:r>
            <a:r>
              <a:rPr lang="en-US" sz="2200" dirty="0" err="1">
                <a:latin typeface="+mj-lt"/>
              </a:rPr>
              <a:t>Vir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slike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>
                <a:latin typeface="+mj-lt"/>
                <a:hlinkClick r:id="rId3"/>
              </a:rPr>
              <a:t>https://www.mladina.si/113181/zvezdica-zaspanka/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Dostpno</a:t>
            </a:r>
            <a:r>
              <a:rPr lang="en-US" sz="2200" dirty="0">
                <a:latin typeface="+mj-lt"/>
              </a:rPr>
              <a:t> 5. 4. 2022</a:t>
            </a:r>
          </a:p>
          <a:p>
            <a:r>
              <a:rPr lang="en-US" sz="1900" dirty="0">
                <a:latin typeface="+mj-lt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DED56-F730-459F-8CEC-942D9FA7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3296"/>
            <a:ext cx="889248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</a:t>
            </a:r>
            <a:r>
              <a:rPr lang="en-US" sz="1600" dirty="0" err="1"/>
              <a:t>Prizor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lutkovne</a:t>
            </a:r>
            <a:r>
              <a:rPr lang="en-US" sz="1600" dirty="0"/>
              <a:t> </a:t>
            </a:r>
            <a:r>
              <a:rPr lang="en-US" sz="1600" dirty="0" err="1"/>
              <a:t>predstava</a:t>
            </a:r>
            <a:r>
              <a:rPr lang="en-US" sz="1600" dirty="0"/>
              <a:t> </a:t>
            </a:r>
            <a:r>
              <a:rPr lang="en-US" sz="1600" dirty="0" err="1"/>
              <a:t>Zvezdica</a:t>
            </a:r>
            <a:r>
              <a:rPr lang="en-US" sz="1600" dirty="0"/>
              <a:t> </a:t>
            </a:r>
            <a:r>
              <a:rPr lang="en-US" sz="1600" dirty="0" err="1"/>
              <a:t>Zaspanka</a:t>
            </a:r>
            <a:r>
              <a:rPr lang="en-US" sz="1600" dirty="0"/>
              <a:t> v </a:t>
            </a:r>
            <a:r>
              <a:rPr lang="en-US" sz="1600" dirty="0" err="1"/>
              <a:t>izvedbi</a:t>
            </a:r>
            <a:r>
              <a:rPr lang="en-US" sz="1600" dirty="0"/>
              <a:t>  </a:t>
            </a:r>
            <a:r>
              <a:rPr lang="en-US" sz="1600" dirty="0" err="1"/>
              <a:t>Lutkovnega</a:t>
            </a:r>
            <a:r>
              <a:rPr lang="en-US" sz="1600" dirty="0"/>
              <a:t> </a:t>
            </a:r>
            <a:r>
              <a:rPr lang="en-US" sz="1600" dirty="0" err="1"/>
              <a:t>gledališča</a:t>
            </a:r>
            <a:r>
              <a:rPr lang="en-US" sz="1600" dirty="0"/>
              <a:t> Ljubljana. </a:t>
            </a:r>
            <a:r>
              <a:rPr lang="en-US" sz="1600" i="1" dirty="0" err="1"/>
              <a:t>Foto</a:t>
            </a:r>
            <a:r>
              <a:rPr lang="en-US" sz="1600" i="1" dirty="0"/>
              <a:t>: </a:t>
            </a:r>
            <a:r>
              <a:rPr lang="en-US" sz="1600" i="1" dirty="0" err="1"/>
              <a:t>Žiga</a:t>
            </a:r>
            <a:r>
              <a:rPr lang="en-US" sz="1600" i="1" dirty="0"/>
              <a:t> </a:t>
            </a:r>
            <a:r>
              <a:rPr lang="en-US" sz="1600" i="1" dirty="0" err="1"/>
              <a:t>Koritnik</a:t>
            </a:r>
            <a:endParaRPr lang="en-US" sz="1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3840BDD-00E2-42D2-82A8-1F8D0375E3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r="6284"/>
          <a:stretch>
            <a:fillRect/>
          </a:stretch>
        </p:blipFill>
        <p:spPr>
          <a:xfrm>
            <a:off x="467544" y="404664"/>
            <a:ext cx="8352928" cy="5604250"/>
          </a:xfrm>
        </p:spPr>
      </p:pic>
    </p:spTree>
    <p:extLst>
      <p:ext uri="{BB962C8B-B14F-4D97-AF65-F5344CB8AC3E}">
        <p14:creationId xmlns:p14="http://schemas.microsoft.com/office/powerpoint/2010/main" val="313431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D4C6-C832-447D-8A26-04456DCD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6309318"/>
            <a:ext cx="5660032" cy="360041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 err="1"/>
              <a:t>Priprava</a:t>
            </a:r>
            <a:r>
              <a:rPr lang="en-US" dirty="0"/>
              <a:t> </a:t>
            </a:r>
            <a:r>
              <a:rPr lang="en-US" dirty="0" err="1"/>
              <a:t>gledališke</a:t>
            </a:r>
            <a:r>
              <a:rPr lang="en-US" dirty="0"/>
              <a:t> </a:t>
            </a:r>
            <a:r>
              <a:rPr lang="en-US" dirty="0" err="1"/>
              <a:t>predstave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0FEF8-A31B-4A94-ABFD-00BB752DD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9309" y="6309318"/>
            <a:ext cx="5486400" cy="36004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Slika 1">
            <a:extLst>
              <a:ext uri="{FF2B5EF4-FFF2-40B4-BE49-F238E27FC236}">
                <a16:creationId xmlns:a16="http://schemas.microsoft.com/office/drawing/2014/main" id="{FA25C109-7891-4978-ABAC-562851E864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404663"/>
            <a:ext cx="8352928" cy="57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5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353</Words>
  <Application>Microsoft Office PowerPoint</Application>
  <PresentationFormat>On-screen Show (4:3)</PresentationFormat>
  <Paragraphs>76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  IZBIRNI PREDMET  GLEDALIŠKI KLUB</vt:lpstr>
      <vt:lpstr>Kaj se učimo pri gledališkem klubu? </vt:lpstr>
      <vt:lpstr>KAJ JE GLEDALIŠČE?</vt:lpstr>
      <vt:lpstr>KAJ JE GLEDALIŠČE?</vt:lpstr>
      <vt:lpstr>      Prizor iz opere Aida v izvedbi Opere in Baleta SNG Maribor. Foto: Tiberiu Marta </vt:lpstr>
      <vt:lpstr>      Prizor iz baleta Trnjulčica v izvedbi SNG Opera in balet Ljubljana. FOTO: Darja Štravs Tisu </vt:lpstr>
      <vt:lpstr>     Prizor iz gledališke predstave Kit na plaži v izvedbi Lutkovnega gledališča Ljubljana. Foto: Jaka Varmuž</vt:lpstr>
      <vt:lpstr>        Prizor iz lutkovne predstava Zvezdica Zaspanka v izvedbi  Lutkovnega gledališča Ljubljana. Foto: Žiga Koritnik</vt:lpstr>
      <vt:lpstr>  Priprava gledališke predstave</vt:lpstr>
      <vt:lpstr>Ocenjevanje pri GKL </vt:lpstr>
    </vt:vector>
  </TitlesOfParts>
  <Company>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IZBIRNI PREDMET  GLEDALIŠKI KLUB</dc:title>
  <dc:creator>SOLA</dc:creator>
  <cp:lastModifiedBy>Vesna Zimic Gluvić</cp:lastModifiedBy>
  <cp:revision>46</cp:revision>
  <dcterms:created xsi:type="dcterms:W3CDTF">2011-04-22T08:11:15Z</dcterms:created>
  <dcterms:modified xsi:type="dcterms:W3CDTF">2022-04-04T14:44:12Z</dcterms:modified>
</cp:coreProperties>
</file>