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4" r:id="rId1"/>
  </p:sldMasterIdLst>
  <p:notesMasterIdLst>
    <p:notesMasterId r:id="rId25"/>
  </p:notesMasterIdLst>
  <p:sldIdLst>
    <p:sldId id="256" r:id="rId2"/>
    <p:sldId id="281" r:id="rId3"/>
    <p:sldId id="277" r:id="rId4"/>
    <p:sldId id="287" r:id="rId5"/>
    <p:sldId id="286" r:id="rId6"/>
    <p:sldId id="288" r:id="rId7"/>
    <p:sldId id="289" r:id="rId8"/>
    <p:sldId id="282" r:id="rId9"/>
    <p:sldId id="276" r:id="rId10"/>
    <p:sldId id="283" r:id="rId11"/>
    <p:sldId id="284" r:id="rId12"/>
    <p:sldId id="285" r:id="rId13"/>
    <p:sldId id="278" r:id="rId14"/>
    <p:sldId id="266" r:id="rId15"/>
    <p:sldId id="258" r:id="rId16"/>
    <p:sldId id="261" r:id="rId17"/>
    <p:sldId id="273" r:id="rId18"/>
    <p:sldId id="274" r:id="rId19"/>
    <p:sldId id="268" r:id="rId20"/>
    <p:sldId id="269" r:id="rId21"/>
    <p:sldId id="265" r:id="rId22"/>
    <p:sldId id="279" r:id="rId23"/>
    <p:sldId id="280" r:id="rId24"/>
  </p:sldIdLst>
  <p:sldSz cx="9144000" cy="6858000" type="screen4x3"/>
  <p:notesSz cx="6858000" cy="9144000"/>
  <p:defaultTextStyle>
    <a:defPPr>
      <a:defRPr lang="hr-H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zana" initials="S" lastIdx="2" clrIdx="0">
    <p:extLst>
      <p:ext uri="{19B8F6BF-5375-455C-9EA6-DF929625EA0E}">
        <p15:presenceInfo xmlns:p15="http://schemas.microsoft.com/office/powerpoint/2012/main" userId="Suza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66"/>
    <a:srgbClr val="E9890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0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 dirty="0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8009A2-6136-470F-8833-C3D245EBAD58}" type="datetimeFigureOut">
              <a:rPr lang="sl-SI" smtClean="0"/>
              <a:t>13. 04. 2020</a:t>
            </a:fld>
            <a:endParaRPr lang="sl-SI" dirty="0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 dirty="0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EE836A-9379-4155-B8C9-AE3D3D2685D9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506518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E836A-9379-4155-B8C9-AE3D3D2685D9}" type="slidenum">
              <a:rPr lang="sl-SI" smtClean="0"/>
              <a:t>15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665621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B804D-DFEC-44BC-B6DE-08CA1ABB01A8}" type="slidenum">
              <a:rPr lang="hr-HR" altLang="sl-SI" smtClean="0"/>
              <a:pPr/>
              <a:t>‹#›</a:t>
            </a:fld>
            <a:endParaRPr lang="hr-HR" altLang="sl-SI" dirty="0"/>
          </a:p>
        </p:txBody>
      </p:sp>
    </p:spTree>
    <p:extLst>
      <p:ext uri="{BB962C8B-B14F-4D97-AF65-F5344CB8AC3E}">
        <p14:creationId xmlns:p14="http://schemas.microsoft.com/office/powerpoint/2010/main" val="3147886299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C85A-81F6-416B-BBFF-71E499AE13FC}" type="slidenum">
              <a:rPr lang="hr-HR" altLang="sl-SI" smtClean="0"/>
              <a:pPr/>
              <a:t>‹#›</a:t>
            </a:fld>
            <a:endParaRPr lang="hr-HR" altLang="sl-SI" dirty="0"/>
          </a:p>
        </p:txBody>
      </p:sp>
    </p:spTree>
    <p:extLst>
      <p:ext uri="{BB962C8B-B14F-4D97-AF65-F5344CB8AC3E}">
        <p14:creationId xmlns:p14="http://schemas.microsoft.com/office/powerpoint/2010/main" val="3211353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C85A-81F6-416B-BBFF-71E499AE13FC}" type="slidenum">
              <a:rPr lang="hr-HR" altLang="sl-SI" smtClean="0"/>
              <a:pPr/>
              <a:t>‹#›</a:t>
            </a:fld>
            <a:endParaRPr lang="hr-HR" altLang="sl-SI" dirty="0"/>
          </a:p>
        </p:txBody>
      </p:sp>
    </p:spTree>
    <p:extLst>
      <p:ext uri="{BB962C8B-B14F-4D97-AF65-F5344CB8AC3E}">
        <p14:creationId xmlns:p14="http://schemas.microsoft.com/office/powerpoint/2010/main" val="2654792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C85A-81F6-416B-BBFF-71E499AE13FC}" type="slidenum">
              <a:rPr lang="hr-HR" altLang="sl-SI" smtClean="0"/>
              <a:pPr/>
              <a:t>‹#›</a:t>
            </a:fld>
            <a:endParaRPr lang="hr-HR" altLang="sl-SI" dirty="0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254139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C85A-81F6-416B-BBFF-71E499AE13FC}" type="slidenum">
              <a:rPr lang="hr-HR" altLang="sl-SI" smtClean="0"/>
              <a:pPr/>
              <a:t>‹#›</a:t>
            </a:fld>
            <a:endParaRPr lang="hr-HR" altLang="sl-SI" dirty="0"/>
          </a:p>
        </p:txBody>
      </p:sp>
    </p:spTree>
    <p:extLst>
      <p:ext uri="{BB962C8B-B14F-4D97-AF65-F5344CB8AC3E}">
        <p14:creationId xmlns:p14="http://schemas.microsoft.com/office/powerpoint/2010/main" val="2244007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C85A-81F6-416B-BBFF-71E499AE13FC}" type="slidenum">
              <a:rPr lang="hr-HR" altLang="sl-SI" smtClean="0"/>
              <a:pPr/>
              <a:t>‹#›</a:t>
            </a:fld>
            <a:endParaRPr lang="hr-HR" altLang="sl-SI" dirty="0"/>
          </a:p>
        </p:txBody>
      </p:sp>
    </p:spTree>
    <p:extLst>
      <p:ext uri="{BB962C8B-B14F-4D97-AF65-F5344CB8AC3E}">
        <p14:creationId xmlns:p14="http://schemas.microsoft.com/office/powerpoint/2010/main" val="2047719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C85A-81F6-416B-BBFF-71E499AE13FC}" type="slidenum">
              <a:rPr lang="hr-HR" altLang="sl-SI" smtClean="0"/>
              <a:pPr/>
              <a:t>‹#›</a:t>
            </a:fld>
            <a:endParaRPr lang="hr-HR" altLang="sl-SI" dirty="0"/>
          </a:p>
        </p:txBody>
      </p:sp>
    </p:spTree>
    <p:extLst>
      <p:ext uri="{BB962C8B-B14F-4D97-AF65-F5344CB8AC3E}">
        <p14:creationId xmlns:p14="http://schemas.microsoft.com/office/powerpoint/2010/main" val="2766591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493D5-86E3-4CBA-8ACB-8BA2CD686C28}" type="slidenum">
              <a:rPr lang="hr-HR" altLang="sl-SI" smtClean="0"/>
              <a:pPr/>
              <a:t>‹#›</a:t>
            </a:fld>
            <a:endParaRPr lang="hr-HR" altLang="sl-SI" dirty="0"/>
          </a:p>
        </p:txBody>
      </p:sp>
    </p:spTree>
    <p:extLst>
      <p:ext uri="{BB962C8B-B14F-4D97-AF65-F5344CB8AC3E}">
        <p14:creationId xmlns:p14="http://schemas.microsoft.com/office/powerpoint/2010/main" val="3823399076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FD41F-B392-4A1C-B52F-16FD3005CDB9}" type="slidenum">
              <a:rPr lang="hr-HR" altLang="sl-SI" smtClean="0"/>
              <a:pPr/>
              <a:t>‹#›</a:t>
            </a:fld>
            <a:endParaRPr lang="hr-HR" altLang="sl-SI" dirty="0"/>
          </a:p>
        </p:txBody>
      </p:sp>
    </p:spTree>
    <p:extLst>
      <p:ext uri="{BB962C8B-B14F-4D97-AF65-F5344CB8AC3E}">
        <p14:creationId xmlns:p14="http://schemas.microsoft.com/office/powerpoint/2010/main" val="532078712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8F2F2-2DC6-447F-B85E-BB9701B7A509}" type="slidenum">
              <a:rPr lang="hr-HR" altLang="sl-SI" smtClean="0"/>
              <a:pPr/>
              <a:t>‹#›</a:t>
            </a:fld>
            <a:endParaRPr lang="hr-HR" altLang="sl-SI" dirty="0"/>
          </a:p>
        </p:txBody>
      </p:sp>
    </p:spTree>
    <p:extLst>
      <p:ext uri="{BB962C8B-B14F-4D97-AF65-F5344CB8AC3E}">
        <p14:creationId xmlns:p14="http://schemas.microsoft.com/office/powerpoint/2010/main" val="1093418312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A62A3-B978-4769-B47E-F1947E616C33}" type="slidenum">
              <a:rPr lang="hr-HR" altLang="sl-SI" smtClean="0"/>
              <a:pPr/>
              <a:t>‹#›</a:t>
            </a:fld>
            <a:endParaRPr lang="hr-HR" altLang="sl-SI" dirty="0"/>
          </a:p>
        </p:txBody>
      </p:sp>
    </p:spTree>
    <p:extLst>
      <p:ext uri="{BB962C8B-B14F-4D97-AF65-F5344CB8AC3E}">
        <p14:creationId xmlns:p14="http://schemas.microsoft.com/office/powerpoint/2010/main" val="2865743111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739F-9C62-4A63-89F1-C7C234508F36}" type="slidenum">
              <a:rPr lang="hr-HR" altLang="sl-SI" smtClean="0"/>
              <a:pPr/>
              <a:t>‹#›</a:t>
            </a:fld>
            <a:endParaRPr lang="hr-HR" altLang="sl-SI" dirty="0"/>
          </a:p>
        </p:txBody>
      </p:sp>
    </p:spTree>
    <p:extLst>
      <p:ext uri="{BB962C8B-B14F-4D97-AF65-F5344CB8AC3E}">
        <p14:creationId xmlns:p14="http://schemas.microsoft.com/office/powerpoint/2010/main" val="795754417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52EA1-22DC-4608-8C83-5F945D36569F}" type="slidenum">
              <a:rPr lang="hr-HR" altLang="sl-SI" smtClean="0"/>
              <a:pPr/>
              <a:t>‹#›</a:t>
            </a:fld>
            <a:endParaRPr lang="hr-HR" altLang="sl-SI" dirty="0"/>
          </a:p>
        </p:txBody>
      </p:sp>
    </p:spTree>
    <p:extLst>
      <p:ext uri="{BB962C8B-B14F-4D97-AF65-F5344CB8AC3E}">
        <p14:creationId xmlns:p14="http://schemas.microsoft.com/office/powerpoint/2010/main" val="720049738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5612-3212-42D9-9A11-5CA3E5353C1A}" type="slidenum">
              <a:rPr lang="hr-HR" altLang="sl-SI" smtClean="0"/>
              <a:pPr/>
              <a:t>‹#›</a:t>
            </a:fld>
            <a:endParaRPr lang="hr-HR" altLang="sl-SI" dirty="0"/>
          </a:p>
        </p:txBody>
      </p:sp>
    </p:spTree>
    <p:extLst>
      <p:ext uri="{BB962C8B-B14F-4D97-AF65-F5344CB8AC3E}">
        <p14:creationId xmlns:p14="http://schemas.microsoft.com/office/powerpoint/2010/main" val="2371984436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08C21-5928-4313-BDE6-E31731668D1D}" type="slidenum">
              <a:rPr lang="hr-HR" altLang="sl-SI" smtClean="0"/>
              <a:pPr/>
              <a:t>‹#›</a:t>
            </a:fld>
            <a:endParaRPr lang="hr-HR" altLang="sl-SI" dirty="0"/>
          </a:p>
        </p:txBody>
      </p:sp>
    </p:spTree>
    <p:extLst>
      <p:ext uri="{BB962C8B-B14F-4D97-AF65-F5344CB8AC3E}">
        <p14:creationId xmlns:p14="http://schemas.microsoft.com/office/powerpoint/2010/main" val="4197142036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C85A-81F6-416B-BBFF-71E499AE13FC}" type="slidenum">
              <a:rPr lang="hr-HR" altLang="sl-SI" smtClean="0"/>
              <a:pPr/>
              <a:t>‹#›</a:t>
            </a:fld>
            <a:endParaRPr lang="hr-HR" altLang="sl-SI" dirty="0"/>
          </a:p>
        </p:txBody>
      </p:sp>
    </p:spTree>
    <p:extLst>
      <p:ext uri="{BB962C8B-B14F-4D97-AF65-F5344CB8AC3E}">
        <p14:creationId xmlns:p14="http://schemas.microsoft.com/office/powerpoint/2010/main" val="844818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1840-D7F0-476E-8C6F-2A5B11FC22D3}" type="slidenum">
              <a:rPr lang="hr-HR" altLang="sl-SI" smtClean="0"/>
              <a:pPr/>
              <a:t>‹#›</a:t>
            </a:fld>
            <a:endParaRPr lang="hr-HR" altLang="sl-SI" dirty="0"/>
          </a:p>
        </p:txBody>
      </p:sp>
    </p:spTree>
    <p:extLst>
      <p:ext uri="{BB962C8B-B14F-4D97-AF65-F5344CB8AC3E}">
        <p14:creationId xmlns:p14="http://schemas.microsoft.com/office/powerpoint/2010/main" val="1934947898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1C85A-81F6-416B-BBFF-71E499AE13FC}" type="slidenum">
              <a:rPr lang="hr-HR" altLang="sl-SI" smtClean="0"/>
              <a:pPr/>
              <a:t>‹#›</a:t>
            </a:fld>
            <a:endParaRPr lang="hr-HR" altLang="sl-SI" dirty="0"/>
          </a:p>
        </p:txBody>
      </p:sp>
    </p:spTree>
    <p:extLst>
      <p:ext uri="{BB962C8B-B14F-4D97-AF65-F5344CB8AC3E}">
        <p14:creationId xmlns:p14="http://schemas.microsoft.com/office/powerpoint/2010/main" val="36969038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  <p:sldLayoutId id="2147483839" r:id="rId15"/>
    <p:sldLayoutId id="2147483840" r:id="rId16"/>
    <p:sldLayoutId id="2147483841" r:id="rId17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Relationship Id="rId9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0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microsoft.com/office/2007/relationships/hdphoto" Target="../media/hdphoto2.wdp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1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tile tx="0" ty="0" sx="100000" sy="100000" flip="x" algn="t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/>
          <p:cNvSpPr txBox="1"/>
          <p:nvPr/>
        </p:nvSpPr>
        <p:spPr>
          <a:xfrm>
            <a:off x="685800" y="914400"/>
            <a:ext cx="7620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6000" dirty="0" smtClean="0">
                <a:solidFill>
                  <a:schemeClr val="accent4"/>
                </a:solidFill>
                <a:latin typeface="Goudy Stout" panose="0202090407030B020401" pitchFamily="18" charset="0"/>
              </a:rPr>
              <a:t>ZDRAVJE</a:t>
            </a:r>
            <a:r>
              <a:rPr lang="sl-SI" sz="6000" dirty="0" smtClean="0">
                <a:solidFill>
                  <a:srgbClr val="00B050"/>
                </a:solidFill>
                <a:latin typeface="Goudy Stout" panose="0202090407030B020401" pitchFamily="18" charset="0"/>
              </a:rPr>
              <a:t> </a:t>
            </a:r>
            <a:r>
              <a:rPr lang="sl-SI" sz="6000" dirty="0" smtClean="0">
                <a:solidFill>
                  <a:schemeClr val="bg2"/>
                </a:solidFill>
                <a:latin typeface="Goudy Stout" panose="0202090407030B020401" pitchFamily="18" charset="0"/>
              </a:rPr>
              <a:t>IN </a:t>
            </a:r>
            <a:r>
              <a:rPr lang="sl-SI" sz="6000" dirty="0" smtClean="0">
                <a:solidFill>
                  <a:schemeClr val="accent3"/>
                </a:solidFill>
                <a:latin typeface="Goudy Stout" panose="0202090407030B020401" pitchFamily="18" charset="0"/>
              </a:rPr>
              <a:t>BOLEZEN</a:t>
            </a:r>
            <a:endParaRPr lang="sl-SI" sz="6000" dirty="0">
              <a:solidFill>
                <a:schemeClr val="accent3"/>
              </a:solidFill>
              <a:latin typeface="Goudy Stout" panose="0202090407030B020401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47800" y="55626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Pripravila</a:t>
            </a:r>
            <a:r>
              <a:rPr lang="en-GB" dirty="0" smtClean="0">
                <a:solidFill>
                  <a:schemeClr val="bg1"/>
                </a:solidFill>
              </a:rPr>
              <a:t>: </a:t>
            </a:r>
            <a:r>
              <a:rPr lang="en-GB" b="1" dirty="0" err="1" smtClean="0">
                <a:solidFill>
                  <a:schemeClr val="bg1"/>
                </a:solidFill>
              </a:rPr>
              <a:t>Anja</a:t>
            </a:r>
            <a:r>
              <a:rPr lang="en-GB" b="1" dirty="0" smtClean="0">
                <a:solidFill>
                  <a:schemeClr val="bg1"/>
                </a:solidFill>
              </a:rPr>
              <a:t> Oven</a:t>
            </a:r>
            <a:endParaRPr lang="sl-SI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282453" y="411294"/>
            <a:ext cx="746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dirty="0" smtClean="0">
                <a:solidFill>
                  <a:schemeClr val="accent1"/>
                </a:solidFill>
                <a:latin typeface="Bahnschrift SemiLight SemiConde" panose="020B0502040204020203" pitchFamily="34" charset="0"/>
              </a:rPr>
              <a:t>NOVI KORONAVIRUS ALI COVID-19</a:t>
            </a:r>
            <a:endParaRPr lang="sl-SI" sz="4400" dirty="0">
              <a:solidFill>
                <a:schemeClr val="accent1"/>
              </a:solidFill>
              <a:latin typeface="Bahnschrift SemiLight SemiConde" panose="020B0502040204020203" pitchFamily="34" charset="0"/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457200" y="1676400"/>
            <a:ext cx="6324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2000" dirty="0" smtClean="0">
                <a:latin typeface="Bahnschrift SemiLight SemiConde" panose="020B0502040204020203" pitchFamily="34" charset="0"/>
              </a:rPr>
              <a:t>COVID-19 je </a:t>
            </a:r>
            <a:r>
              <a:rPr lang="sl-SI" sz="2000" b="1" dirty="0" smtClean="0">
                <a:latin typeface="Bahnschrift SemiLight SemiConde" panose="020B0502040204020203" pitchFamily="34" charset="0"/>
              </a:rPr>
              <a:t>bolezen</a:t>
            </a:r>
            <a:r>
              <a:rPr lang="sl-SI" sz="2000" dirty="0" smtClean="0">
                <a:latin typeface="Bahnschrift SemiLight SemiConde" panose="020B0502040204020203" pitchFamily="34" charset="0"/>
              </a:rPr>
              <a:t>, ki jo povzroča </a:t>
            </a:r>
            <a:r>
              <a:rPr lang="sl-SI" sz="2000" b="1" dirty="0" smtClean="0">
                <a:latin typeface="Bahnschrift SemiLight SemiConde" panose="020B0502040204020203" pitchFamily="34" charset="0"/>
              </a:rPr>
              <a:t>virus</a:t>
            </a:r>
            <a:r>
              <a:rPr lang="sl-SI" sz="2000" dirty="0" smtClean="0">
                <a:latin typeface="Bahnschrift SemiLight SemiConde" panose="020B0502040204020203" pitchFamily="34" charset="0"/>
              </a:rPr>
              <a:t> SARS-CoV-2. Virus se je najprej pojavil na Kitajskem.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l-SI" sz="2000" dirty="0" smtClean="0">
              <a:latin typeface="Bahnschrift SemiLight SemiConde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2000" dirty="0" smtClean="0">
                <a:latin typeface="Bahnschrift SemiLight SemiConde" panose="020B0502040204020203" pitchFamily="34" charset="0"/>
              </a:rPr>
              <a:t>Bolezen lahko prebolimo na tri načine: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2000" dirty="0">
                <a:latin typeface="Bahnschrift SemiLight SemiConde" panose="020B0502040204020203" pitchFamily="34" charset="0"/>
              </a:rPr>
              <a:t>l</a:t>
            </a:r>
            <a:r>
              <a:rPr lang="sl-SI" sz="2000" dirty="0" smtClean="0">
                <a:latin typeface="Bahnschrift SemiLight SemiConde" panose="020B0502040204020203" pitchFamily="34" charset="0"/>
              </a:rPr>
              <a:t>ahko sploh ne vemo, da smo bolni, saj </a:t>
            </a:r>
            <a:r>
              <a:rPr lang="sl-SI" sz="2000" b="1" dirty="0" smtClean="0">
                <a:latin typeface="Bahnschrift SemiLight SemiConde" panose="020B0502040204020203" pitchFamily="34" charset="0"/>
              </a:rPr>
              <a:t>ne kažemo nobenih znakov</a:t>
            </a:r>
            <a:r>
              <a:rPr lang="sl-SI" sz="2000" dirty="0" smtClean="0">
                <a:latin typeface="Bahnschrift SemiLight SemiConde" panose="020B0502040204020203" pitchFamily="34" charset="0"/>
              </a:rPr>
              <a:t>, vendar vseeno lahko okužimo druge,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2000" dirty="0">
                <a:latin typeface="Bahnschrift SemiLight SemiConde" panose="020B0502040204020203" pitchFamily="34" charset="0"/>
              </a:rPr>
              <a:t>k</a:t>
            </a:r>
            <a:r>
              <a:rPr lang="sl-SI" sz="2000" dirty="0" smtClean="0">
                <a:latin typeface="Bahnschrift SemiLight SemiConde" panose="020B0502040204020203" pitchFamily="34" charset="0"/>
              </a:rPr>
              <a:t>ot </a:t>
            </a:r>
            <a:r>
              <a:rPr lang="sl-SI" sz="2000" b="1" dirty="0" smtClean="0">
                <a:latin typeface="Bahnschrift SemiLight SemiConde" panose="020B0502040204020203" pitchFamily="34" charset="0"/>
              </a:rPr>
              <a:t>prehlad</a:t>
            </a:r>
            <a:r>
              <a:rPr lang="sl-SI" sz="2000" dirty="0" smtClean="0">
                <a:latin typeface="Bahnschrift SemiLight SemiConde" panose="020B0502040204020203" pitchFamily="34" charset="0"/>
              </a:rPr>
              <a:t> (vročina, suh kašelj, težko dihanje, utrujenost, bolečine v mišicah),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2000" b="1" dirty="0">
                <a:latin typeface="Bahnschrift SemiLight SemiConde" panose="020B0502040204020203" pitchFamily="34" charset="0"/>
              </a:rPr>
              <a:t>r</a:t>
            </a:r>
            <a:r>
              <a:rPr lang="sl-SI" sz="2000" b="1" dirty="0" smtClean="0">
                <a:latin typeface="Bahnschrift SemiLight SemiConde" panose="020B0502040204020203" pitchFamily="34" charset="0"/>
              </a:rPr>
              <a:t>esna bolezen </a:t>
            </a:r>
            <a:r>
              <a:rPr lang="sl-SI" sz="2000" dirty="0" smtClean="0">
                <a:latin typeface="Bahnschrift SemiLight SemiConde" panose="020B0502040204020203" pitchFamily="34" charset="0"/>
              </a:rPr>
              <a:t>(potrebno je iti v bolnišnico).</a:t>
            </a:r>
            <a:endParaRPr lang="sl-SI" sz="2000" dirty="0">
              <a:latin typeface="Bahnschrift SemiLight SemiConde" panose="020B0502040204020203" pitchFamily="34" charset="0"/>
            </a:endParaRPr>
          </a:p>
        </p:txBody>
      </p:sp>
      <p:pic>
        <p:nvPicPr>
          <p:cNvPr id="38914" name="Picture 2" descr="covid 19 cartoon, covid-19 kartun Transparent Background Image for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004" y="4367020"/>
            <a:ext cx="2122099" cy="198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395" y="2331139"/>
            <a:ext cx="2393708" cy="158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587132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533400" y="381322"/>
            <a:ext cx="693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 smtClean="0">
                <a:solidFill>
                  <a:schemeClr val="accent1"/>
                </a:solidFill>
                <a:latin typeface="Bahnschrift SemiLight SemiConde" panose="020B0502040204020203" pitchFamily="34" charset="0"/>
              </a:rPr>
              <a:t>KAJ NAREDITI, DA NE ZBOLIMO ZA KORONAVIRUSOM</a:t>
            </a:r>
            <a:r>
              <a:rPr lang="sl-SI" sz="3600" dirty="0" smtClean="0">
                <a:solidFill>
                  <a:schemeClr val="accent1"/>
                </a:solidFill>
              </a:rPr>
              <a:t>?</a:t>
            </a:r>
            <a:endParaRPr lang="sl-SI" sz="3600" dirty="0">
              <a:solidFill>
                <a:schemeClr val="accent1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7017" r="8772" b="10572"/>
          <a:stretch/>
        </p:blipFill>
        <p:spPr>
          <a:xfrm>
            <a:off x="838200" y="1828800"/>
            <a:ext cx="2209800" cy="2209800"/>
          </a:xfrm>
          <a:prstGeom prst="ellipse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/>
          <a:srcRect l="4928" t="4825" r="4638" b="3940"/>
          <a:stretch/>
        </p:blipFill>
        <p:spPr>
          <a:xfrm>
            <a:off x="5562600" y="1704761"/>
            <a:ext cx="2285999" cy="2285999"/>
          </a:xfrm>
          <a:prstGeom prst="ellipse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533400" y="4419600"/>
            <a:ext cx="3581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latin typeface="Bahnschrift SemiLight SemiConde" panose="020B0502040204020203" pitchFamily="34" charset="0"/>
              </a:rPr>
              <a:t>Redno si umivaj roke</a:t>
            </a:r>
            <a:r>
              <a:rPr lang="sl-SI" dirty="0" smtClean="0">
                <a:latin typeface="Bahnschrift SemiLight SemiConde" panose="020B0502040204020203" pitchFamily="34" charset="0"/>
              </a:rPr>
              <a:t>. </a:t>
            </a:r>
          </a:p>
          <a:p>
            <a:r>
              <a:rPr lang="sl-SI" dirty="0" smtClean="0">
                <a:latin typeface="Bahnschrift SemiLight SemiConde" panose="020B0502040204020203" pitchFamily="34" charset="0"/>
              </a:rPr>
              <a:t>Nujno pa je, da si umiješ roke preden greš jest in potem, ko kihneš, kašljaš ali si obrišeš nos. Če si rok ne moreš umiti, jih razkuži z razkužilom.</a:t>
            </a:r>
            <a:endParaRPr lang="sl-SI" dirty="0">
              <a:latin typeface="Bahnschrift SemiLight SemiConde" panose="020B0502040204020203" pitchFamily="34" charset="0"/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5361709" y="4267200"/>
            <a:ext cx="2667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latin typeface="Bahnschrift SemiLight SemiConde" panose="020B0502040204020203" pitchFamily="34" charset="0"/>
              </a:rPr>
              <a:t>Kihaj in kašljaj </a:t>
            </a:r>
            <a:r>
              <a:rPr lang="sl-SI" b="1" dirty="0" smtClean="0">
                <a:latin typeface="Bahnschrift SemiLight SemiConde" panose="020B0502040204020203" pitchFamily="34" charset="0"/>
              </a:rPr>
              <a:t>v robec</a:t>
            </a:r>
            <a:r>
              <a:rPr lang="sl-SI" dirty="0" smtClean="0">
                <a:latin typeface="Bahnschrift SemiLight SemiConde" panose="020B0502040204020203" pitchFamily="34" charset="0"/>
              </a:rPr>
              <a:t>, ki ga po uporabi vrzi v smeti. Če pri sebi nimaš robca, uporabi rokav. Nato si pojdi umit tudi roke. </a:t>
            </a:r>
            <a:endParaRPr lang="sl-SI" dirty="0">
              <a:latin typeface="Bahnschrift SemiLight SemiCond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814661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/>
          <a:srcRect l="8702" r="9129" b="11573"/>
          <a:stretch/>
        </p:blipFill>
        <p:spPr>
          <a:xfrm>
            <a:off x="838200" y="1752600"/>
            <a:ext cx="2416745" cy="2362200"/>
          </a:xfrm>
          <a:prstGeom prst="ellipse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/>
          <a:srcRect l="10492" r="10819" b="7963"/>
          <a:stretch/>
        </p:blipFill>
        <p:spPr>
          <a:xfrm>
            <a:off x="5562600" y="1745673"/>
            <a:ext cx="2438400" cy="2476779"/>
          </a:xfrm>
          <a:prstGeom prst="ellipse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1676400" y="533400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 smtClean="0">
                <a:solidFill>
                  <a:schemeClr val="accent1"/>
                </a:solidFill>
                <a:latin typeface="Bahnschrift SemiLight SemiConde" panose="020B0502040204020203" pitchFamily="34" charset="0"/>
              </a:rPr>
              <a:t>ČESA NE SMEMO POČETI?</a:t>
            </a:r>
            <a:endParaRPr lang="sl-SI" sz="3600" dirty="0">
              <a:solidFill>
                <a:schemeClr val="accent1"/>
              </a:solidFill>
              <a:latin typeface="Bahnschrift SemiLight SemiConde" panose="020B0502040204020203" pitchFamily="34" charset="0"/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838200" y="4226004"/>
            <a:ext cx="281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 smtClean="0">
                <a:latin typeface="Bahnschrift SemiLight SemiConde" panose="020B0502040204020203" pitchFamily="34" charset="0"/>
              </a:rPr>
              <a:t>Bodi pozoren, da se z neumiti rokami ne boš dotikal oči, nosu ali ust. </a:t>
            </a:r>
            <a:endParaRPr lang="sl-SI" sz="2000" dirty="0">
              <a:latin typeface="Bahnschrift SemiLight SemiConde" panose="020B0502040204020203" pitchFamily="34" charset="0"/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5562600" y="4220421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 smtClean="0">
                <a:latin typeface="Bahnschrift SemiLight SemiConde" panose="020B0502040204020203" pitchFamily="34" charset="0"/>
              </a:rPr>
              <a:t>Izogibaj se ljudem, ki kažejo znake bolezni.</a:t>
            </a:r>
            <a:endParaRPr lang="sl-SI" sz="2000" dirty="0">
              <a:latin typeface="Bahnschrift SemiLight SemiCond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821911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981200" y="1600200"/>
            <a:ext cx="5257800" cy="29718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sl-SI" altLang="sl-SI" sz="4400" dirty="0" smtClean="0">
                <a:solidFill>
                  <a:schemeClr val="bg2">
                    <a:lumMod val="75000"/>
                  </a:schemeClr>
                </a:solidFill>
                <a:latin typeface="Bahnschrift SemiLight SemiConde" panose="020B0502040204020203" pitchFamily="34" charset="0"/>
                <a:ea typeface="+mj-ea"/>
                <a:cs typeface="+mj-cs"/>
              </a:rPr>
              <a:t>KAJ  LAHKO  </a:t>
            </a:r>
          </a:p>
          <a:p>
            <a:pPr algn="ctr" eaLnBrk="1" hangingPunct="1"/>
            <a:r>
              <a:rPr lang="sl-SI" altLang="sl-SI" sz="4400" b="1" dirty="0" smtClean="0">
                <a:solidFill>
                  <a:schemeClr val="bg2">
                    <a:lumMod val="50000"/>
                  </a:schemeClr>
                </a:solidFill>
                <a:latin typeface="Bahnschrift SemiLight SemiConde" panose="020B0502040204020203" pitchFamily="34" charset="0"/>
                <a:ea typeface="+mj-ea"/>
                <a:cs typeface="+mj-cs"/>
              </a:rPr>
              <a:t>SAMI </a:t>
            </a:r>
            <a:r>
              <a:rPr lang="sl-SI" altLang="sl-SI" sz="4400" dirty="0" smtClean="0">
                <a:solidFill>
                  <a:schemeClr val="bg2">
                    <a:lumMod val="50000"/>
                  </a:schemeClr>
                </a:solidFill>
                <a:latin typeface="Bahnschrift SemiLight SemiConde" panose="020B0502040204020203" pitchFamily="34" charset="0"/>
                <a:ea typeface="+mj-ea"/>
                <a:cs typeface="+mj-cs"/>
              </a:rPr>
              <a:t> </a:t>
            </a:r>
          </a:p>
          <a:p>
            <a:pPr algn="ctr" eaLnBrk="1" hangingPunct="1"/>
            <a:r>
              <a:rPr lang="sl-SI" altLang="sl-SI" sz="4400" dirty="0" smtClean="0">
                <a:solidFill>
                  <a:schemeClr val="bg2">
                    <a:lumMod val="75000"/>
                  </a:schemeClr>
                </a:solidFill>
                <a:latin typeface="Bahnschrift SemiLight SemiConde" panose="020B0502040204020203" pitchFamily="34" charset="0"/>
                <a:ea typeface="+mj-ea"/>
                <a:cs typeface="+mj-cs"/>
              </a:rPr>
              <a:t>NAREDIMO</a:t>
            </a:r>
          </a:p>
          <a:p>
            <a:pPr algn="ctr" eaLnBrk="1" hangingPunct="1">
              <a:spcBef>
                <a:spcPts val="600"/>
              </a:spcBef>
            </a:pPr>
            <a:r>
              <a:rPr lang="sl-SI" altLang="sl-SI" sz="4400" dirty="0" smtClean="0">
                <a:solidFill>
                  <a:schemeClr val="bg2">
                    <a:lumMod val="75000"/>
                  </a:schemeClr>
                </a:solidFill>
                <a:latin typeface="Bahnschrift SemiLight SemiConde" panose="020B0502040204020203" pitchFamily="34" charset="0"/>
                <a:ea typeface="+mj-ea"/>
                <a:cs typeface="+mj-cs"/>
              </a:rPr>
              <a:t>ZA  SVOJE  ZDRAVJE?</a:t>
            </a:r>
            <a:endParaRPr lang="sl-SI" altLang="sl-SI" sz="4400" dirty="0">
              <a:solidFill>
                <a:schemeClr val="bg2">
                  <a:lumMod val="75000"/>
                </a:schemeClr>
              </a:solidFill>
              <a:latin typeface="Bahnschrift SemiLight SemiConde" panose="020B05020402040202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85909607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12210"/>
            <a:ext cx="5423915" cy="1066800"/>
          </a:xfrm>
        </p:spPr>
        <p:txBody>
          <a:bodyPr/>
          <a:lstStyle/>
          <a:p>
            <a:pPr eaLnBrk="1" hangingPunct="1">
              <a:defRPr/>
            </a:pPr>
            <a:r>
              <a:rPr lang="sl-SI" dirty="0" smtClean="0">
                <a:solidFill>
                  <a:schemeClr val="accent2">
                    <a:lumMod val="75000"/>
                  </a:schemeClr>
                </a:solidFill>
                <a:effectLst/>
                <a:latin typeface="Bahnschrift SemiBold SemiConden" panose="020B0502040204020203" pitchFamily="34" charset="0"/>
              </a:rPr>
              <a:t>OSEBNA </a:t>
            </a:r>
            <a:r>
              <a:rPr lang="sl-SI" dirty="0" smtClean="0">
                <a:solidFill>
                  <a:schemeClr val="accent6"/>
                </a:solidFill>
                <a:effectLst/>
                <a:latin typeface="Bahnschrift SemiBold SemiConden" panose="020B0502040204020203" pitchFamily="34" charset="0"/>
              </a:rPr>
              <a:t> </a:t>
            </a:r>
            <a:r>
              <a:rPr lang="sl-SI" dirty="0" smtClean="0">
                <a:solidFill>
                  <a:srgbClr val="FFC000"/>
                </a:solidFill>
                <a:effectLst/>
                <a:latin typeface="Bahnschrift SemiBold SemiConden" panose="020B0502040204020203" pitchFamily="34" charset="0"/>
              </a:rPr>
              <a:t>HIGIENA</a:t>
            </a:r>
            <a:endParaRPr lang="sl-SI" dirty="0">
              <a:solidFill>
                <a:srgbClr val="FFC000"/>
              </a:solidFill>
              <a:effectLst/>
              <a:latin typeface="Bahnschrift SemiBold SemiConden" panose="020B0502040204020203" pitchFamily="34" charset="0"/>
            </a:endParaRPr>
          </a:p>
        </p:txBody>
      </p:sp>
      <p:pic>
        <p:nvPicPr>
          <p:cNvPr id="3084" name="Picture 12" descr="https://www.sudocrem.co.uk/antiseptic-healing-cream/blog/wp-content/uploads/2011/07/hair-care-tips-for-kids-sudocrem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" t="9581" r="16644" b="18563"/>
          <a:stretch/>
        </p:blipFill>
        <p:spPr bwMode="auto">
          <a:xfrm rot="297969">
            <a:off x="5501168" y="4257949"/>
            <a:ext cx="3404782" cy="2249345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88" name="Picture 16" descr="http://mypenndentist.org/wp-content/uploads/2015/11/best-way-to-brush-teeth2-500x3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8433">
            <a:off x="2677470" y="1345063"/>
            <a:ext cx="3135035" cy="2132287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90" name="Picture 18" descr="https://s-media-cache-ak0.pinimg.com/736x/bc/b8/3f/bcb83f1b6e37fd443ce478fd3f82978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7" r="20930"/>
          <a:stretch/>
        </p:blipFill>
        <p:spPr bwMode="auto">
          <a:xfrm rot="974079">
            <a:off x="283398" y="3902796"/>
            <a:ext cx="2438400" cy="2375161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92" name="Picture 20" descr="http://www.fotothing.com/photos/a70/a709d9634ca92533b0967b583d05b52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r="16098" b="10945"/>
          <a:stretch/>
        </p:blipFill>
        <p:spPr bwMode="auto">
          <a:xfrm>
            <a:off x="2664495" y="3743404"/>
            <a:ext cx="2524679" cy="2347566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94" name="Picture 22" descr="http://s.hswstatic.com/gif/how-often-cut-nails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7379">
            <a:off x="5994455" y="1586446"/>
            <a:ext cx="2960376" cy="2096171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8" name="Slika 17" descr="http://media2.onsugar.com/files/2013/02/07/1/192/1922729/27f39d00752f3579_hand.preview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46"/>
          <a:stretch/>
        </p:blipFill>
        <p:spPr bwMode="auto">
          <a:xfrm rot="21292050">
            <a:off x="291230" y="1080817"/>
            <a:ext cx="2475923" cy="2344605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46568" y="61280"/>
            <a:ext cx="9141315" cy="759662"/>
          </a:xfrm>
        </p:spPr>
        <p:txBody>
          <a:bodyPr/>
          <a:lstStyle/>
          <a:p>
            <a:pPr eaLnBrk="1" hangingPunct="1">
              <a:defRPr/>
            </a:pPr>
            <a:r>
              <a:rPr lang="hr-HR" dirty="0">
                <a:solidFill>
                  <a:schemeClr val="accent2">
                    <a:lumMod val="75000"/>
                  </a:schemeClr>
                </a:solidFill>
                <a:effectLst/>
                <a:latin typeface="Bahnschrift SemiBold SemiConden" panose="020B0502040204020203" pitchFamily="34" charset="0"/>
              </a:rPr>
              <a:t>ZDRAVA,  RAZNOVRSTNA  </a:t>
            </a:r>
            <a:r>
              <a:rPr lang="hr-HR" dirty="0">
                <a:solidFill>
                  <a:schemeClr val="accent3"/>
                </a:solidFill>
                <a:effectLst/>
                <a:latin typeface="Bahnschrift SemiBold SemiConden" panose="020B0502040204020203" pitchFamily="34" charset="0"/>
              </a:rPr>
              <a:t>PREHRANA</a:t>
            </a:r>
            <a:r>
              <a:rPr lang="hr-HR" dirty="0">
                <a:solidFill>
                  <a:schemeClr val="accent6"/>
                </a:solidFill>
                <a:effectLst/>
                <a:latin typeface="Bahnschrift SemiBold SemiConden" panose="020B0502040204020203" pitchFamily="34" charset="0"/>
              </a:rPr>
              <a:t> </a:t>
            </a:r>
          </a:p>
        </p:txBody>
      </p:sp>
      <p:pic>
        <p:nvPicPr>
          <p:cNvPr id="37890" name="Picture 2" descr="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34" r="909" b="1311"/>
          <a:stretch/>
        </p:blipFill>
        <p:spPr bwMode="auto">
          <a:xfrm>
            <a:off x="152400" y="1066800"/>
            <a:ext cx="83058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jeZBesedilom 8"/>
          <p:cNvSpPr txBox="1"/>
          <p:nvPr/>
        </p:nvSpPr>
        <p:spPr>
          <a:xfrm>
            <a:off x="6935606" y="1295400"/>
            <a:ext cx="1446394" cy="2062103"/>
          </a:xfrm>
          <a:prstGeom prst="rect">
            <a:avLst/>
          </a:prstGeom>
          <a:solidFill>
            <a:schemeClr val="accent2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l-SI" sz="1600" dirty="0" smtClean="0">
                <a:solidFill>
                  <a:schemeClr val="tx1"/>
                </a:solidFill>
                <a:latin typeface="Bahnschrift SemiLight SemiConde" panose="020B0502040204020203" pitchFamily="34" charset="0"/>
              </a:rPr>
              <a:t>5 OBROKOV  </a:t>
            </a:r>
            <a:r>
              <a:rPr lang="sl-SI" sz="1600" dirty="0">
                <a:solidFill>
                  <a:schemeClr val="tx1"/>
                </a:solidFill>
                <a:latin typeface="Bahnschrift SemiLight SemiConde" panose="020B0502040204020203" pitchFamily="34" charset="0"/>
              </a:rPr>
              <a:t>NA  </a:t>
            </a:r>
            <a:r>
              <a:rPr lang="sl-SI" sz="1600" dirty="0" smtClean="0">
                <a:solidFill>
                  <a:schemeClr val="tx1"/>
                </a:solidFill>
                <a:latin typeface="Bahnschrift SemiLight SemiConde" panose="020B0502040204020203" pitchFamily="34" charset="0"/>
              </a:rPr>
              <a:t>DAN:</a:t>
            </a:r>
          </a:p>
          <a:p>
            <a:endParaRPr lang="sl-SI" sz="1600" dirty="0" smtClean="0">
              <a:solidFill>
                <a:schemeClr val="tx1"/>
              </a:solidFill>
              <a:latin typeface="Bahnschrift SemiLight SemiConde" panose="020B0502040204020203" pitchFamily="34" charset="0"/>
            </a:endParaRPr>
          </a:p>
          <a:p>
            <a:r>
              <a:rPr lang="sl-SI" sz="1600" dirty="0">
                <a:solidFill>
                  <a:schemeClr val="tx1"/>
                </a:solidFill>
                <a:latin typeface="Bahnschrift SemiLight SemiConde" panose="020B0502040204020203" pitchFamily="34" charset="0"/>
              </a:rPr>
              <a:t>z</a:t>
            </a:r>
            <a:r>
              <a:rPr lang="sl-SI" sz="1600" dirty="0" smtClean="0">
                <a:solidFill>
                  <a:schemeClr val="tx1"/>
                </a:solidFill>
                <a:latin typeface="Bahnschrift SemiLight SemiConde" panose="020B0502040204020203" pitchFamily="34" charset="0"/>
              </a:rPr>
              <a:t>ajtrk,</a:t>
            </a:r>
          </a:p>
          <a:p>
            <a:r>
              <a:rPr lang="sl-SI" sz="1600" dirty="0" smtClean="0">
                <a:solidFill>
                  <a:schemeClr val="tx1"/>
                </a:solidFill>
                <a:latin typeface="Bahnschrift SemiLight SemiConde" panose="020B0502040204020203" pitchFamily="34" charset="0"/>
              </a:rPr>
              <a:t>malica,</a:t>
            </a:r>
          </a:p>
          <a:p>
            <a:r>
              <a:rPr lang="sl-SI" sz="1600" dirty="0" smtClean="0">
                <a:solidFill>
                  <a:schemeClr val="tx1"/>
                </a:solidFill>
                <a:latin typeface="Bahnschrift SemiLight SemiConde" panose="020B0502040204020203" pitchFamily="34" charset="0"/>
              </a:rPr>
              <a:t>kosilo,</a:t>
            </a:r>
          </a:p>
          <a:p>
            <a:r>
              <a:rPr lang="sl-SI" sz="1600" dirty="0" smtClean="0">
                <a:solidFill>
                  <a:schemeClr val="tx1"/>
                </a:solidFill>
                <a:latin typeface="Bahnschrift SemiLight SemiConde" panose="020B0502040204020203" pitchFamily="34" charset="0"/>
              </a:rPr>
              <a:t>malica,</a:t>
            </a:r>
          </a:p>
          <a:p>
            <a:r>
              <a:rPr lang="sl-SI" sz="1600" dirty="0" smtClean="0">
                <a:solidFill>
                  <a:schemeClr val="tx1"/>
                </a:solidFill>
                <a:latin typeface="Bahnschrift SemiLight SemiConde" panose="020B0502040204020203" pitchFamily="34" charset="0"/>
              </a:rPr>
              <a:t>večerja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-46717" y="235916"/>
            <a:ext cx="92964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hr-HR" dirty="0">
                <a:solidFill>
                  <a:schemeClr val="accent2">
                    <a:lumMod val="75000"/>
                  </a:schemeClr>
                </a:solidFill>
                <a:effectLst/>
                <a:latin typeface="Bahnschrift SemiBold SemiConden" panose="020B0502040204020203" pitchFamily="34" charset="0"/>
              </a:rPr>
              <a:t>ZDRAVA  PIJAČA,  ZADOSTI  </a:t>
            </a:r>
            <a:r>
              <a:rPr lang="hr-HR" dirty="0">
                <a:solidFill>
                  <a:schemeClr val="accent3"/>
                </a:solidFill>
                <a:effectLst/>
                <a:latin typeface="Bahnschrift SemiBold SemiConden" panose="020B0502040204020203" pitchFamily="34" charset="0"/>
              </a:rPr>
              <a:t>TEKOČINE</a:t>
            </a:r>
          </a:p>
        </p:txBody>
      </p:sp>
      <p:pic>
        <p:nvPicPr>
          <p:cNvPr id="717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3902">
            <a:off x="2442579" y="4295588"/>
            <a:ext cx="2214059" cy="2223303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17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45" y="4159815"/>
            <a:ext cx="2118536" cy="213360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17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4341">
            <a:off x="6747589" y="1930939"/>
            <a:ext cx="2233784" cy="1867803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181" name="Picture 13" descr="http://www.ruma.rs/portal2/jupgrade/slike/vodabok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1342">
            <a:off x="130571" y="1297391"/>
            <a:ext cx="2914467" cy="2373258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183" name="Picture 15" descr="http://www.goranjesic.net/upload/images/Mleko_spadlo_proc_313111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57"/>
          <a:stretch/>
        </p:blipFill>
        <p:spPr bwMode="auto">
          <a:xfrm>
            <a:off x="7108789" y="4181151"/>
            <a:ext cx="1677879" cy="2426685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17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2373">
            <a:off x="2899428" y="1703879"/>
            <a:ext cx="1594082" cy="221345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185" name="Picture 17" descr="http://kupitmonastyrskiychay.ru/sites/default/files/Cup-of-te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5903">
            <a:off x="4718472" y="4280704"/>
            <a:ext cx="2411746" cy="2069975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187" name="Picture 19" descr="http://chughtailab.com/wp-content/uploads/2015/07/apple-juice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2" r="8850" b="6061"/>
          <a:stretch/>
        </p:blipFill>
        <p:spPr bwMode="auto">
          <a:xfrm rot="243275">
            <a:off x="4679962" y="1243695"/>
            <a:ext cx="1905000" cy="2287261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1" name="Picture 25" descr="http://familygymchulavista.com/communities/8/000/001/042/128/images/28083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601">
            <a:off x="2315796" y="4382468"/>
            <a:ext cx="2429242" cy="2082209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1080" y="117816"/>
            <a:ext cx="9340815" cy="990600"/>
          </a:xfrm>
        </p:spPr>
        <p:txBody>
          <a:bodyPr/>
          <a:lstStyle/>
          <a:p>
            <a:pPr algn="ctr" eaLnBrk="1" hangingPunct="1">
              <a:defRPr/>
            </a:pPr>
            <a:r>
              <a:rPr lang="sl-SI" dirty="0">
                <a:solidFill>
                  <a:schemeClr val="accent2">
                    <a:lumMod val="75000"/>
                  </a:schemeClr>
                </a:solidFill>
                <a:effectLst/>
                <a:latin typeface="Bahnschrift SemiBold SemiConden" panose="020B0502040204020203" pitchFamily="34" charset="0"/>
              </a:rPr>
              <a:t>TELOVADBA  in  GIBANJE  </a:t>
            </a:r>
            <a:r>
              <a:rPr lang="sl-SI" dirty="0">
                <a:solidFill>
                  <a:schemeClr val="accent3"/>
                </a:solidFill>
                <a:effectLst/>
                <a:latin typeface="Bahnschrift SemiBold SemiConden" panose="020B0502040204020203" pitchFamily="34" charset="0"/>
              </a:rPr>
              <a:t>NA  ZRAKU</a:t>
            </a:r>
          </a:p>
        </p:txBody>
      </p:sp>
      <p:pic>
        <p:nvPicPr>
          <p:cNvPr id="4109" name="Picture 13" descr="https://s-media-cache-ak0.pinimg.com/736x/45/fb/f1/45fbf12ca1fb293b09e06e9e2f07b72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96" b="7809"/>
          <a:stretch/>
        </p:blipFill>
        <p:spPr bwMode="auto">
          <a:xfrm rot="486234">
            <a:off x="247204" y="1048593"/>
            <a:ext cx="2827067" cy="2704615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111" name="Picture 15" descr="http://www.icebike.org/wp-content/uploads/2015/06/kids-bike-sizes-1826171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4" t="7822" r="29660" b="5121"/>
          <a:stretch/>
        </p:blipFill>
        <p:spPr bwMode="auto">
          <a:xfrm>
            <a:off x="3045996" y="1230073"/>
            <a:ext cx="2062774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113" name="Picture 17" descr="http://images.24ur.com/media/images/213xX/Jun2012/60963216.jpg?d41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3345">
            <a:off x="6840454" y="3711229"/>
            <a:ext cx="2028825" cy="3048001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115" name="Picture 19" descr="http://www.bambino.si/modules/uploader/uploads/news/pictures_news/crop1/plavanje-drisk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8541">
            <a:off x="5259886" y="1289510"/>
            <a:ext cx="3682373" cy="1999847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119" name="Picture 23" descr="http://media.90min.com/process?url=http%3A%2F%2Fmedia.90min.com%2Fprocess%3Furl%3Dhttp%253A%252F%252Fftbpro-post-images.s3-eu-west-1.amazonaws.com%252Fproduction%252F558a9ee96be9a4f4a6000001.jpeg%26filters%255Bcrop%255D%255Bw%255D%3D0.9987542857142858%26filters%255Bcrop%255D%255Bh%255D%3D0.9032142857142857%26filters%255Bcrop%255D%255Bo_x%255D%3D0%26filters%255Bcrop%255D%255Bo_y%255D%3D0.025714285714285714%26filters%255Bquality%255D%255Btarget%255D%3D80&amp;filters%5Bresize%5D%5Bw%5D=912&amp;filters%5Bresize%5D%5Bh%5D=516&amp;filters%5Bquality%5D%5Btarget%5D=80&amp;type=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88"/>
          <a:stretch/>
        </p:blipFill>
        <p:spPr bwMode="auto">
          <a:xfrm rot="20607171">
            <a:off x="4603055" y="3395335"/>
            <a:ext cx="2225774" cy="2212745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125" name="Picture 29" descr="http://farm5.static.flickr.com/4054/4630819454_c11b9df2fb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4" y="3749531"/>
            <a:ext cx="1939665" cy="258622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220200" cy="1219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sl-SI" dirty="0">
                <a:solidFill>
                  <a:schemeClr val="accent3"/>
                </a:solidFill>
                <a:effectLst/>
                <a:latin typeface="Bahnschrift SemiBold SemiConden" panose="020B0502040204020203" pitchFamily="34" charset="0"/>
              </a:rPr>
              <a:t>SPROSTITEV,  POČITEK  </a:t>
            </a:r>
            <a:r>
              <a:rPr lang="sl-SI" dirty="0">
                <a:solidFill>
                  <a:schemeClr val="accent2">
                    <a:lumMod val="75000"/>
                  </a:schemeClr>
                </a:solidFill>
                <a:effectLst/>
                <a:latin typeface="Bahnschrift SemiBold SemiConden" panose="020B0502040204020203" pitchFamily="34" charset="0"/>
              </a:rPr>
              <a:t>in  </a:t>
            </a:r>
            <a:br>
              <a:rPr lang="sl-SI" dirty="0">
                <a:solidFill>
                  <a:schemeClr val="accent2">
                    <a:lumMod val="75000"/>
                  </a:schemeClr>
                </a:solidFill>
                <a:effectLst/>
                <a:latin typeface="Bahnschrift SemiBold SemiConden" panose="020B0502040204020203" pitchFamily="34" charset="0"/>
              </a:rPr>
            </a:br>
            <a:r>
              <a:rPr lang="sl-SI" dirty="0">
                <a:solidFill>
                  <a:schemeClr val="accent2">
                    <a:lumMod val="75000"/>
                  </a:schemeClr>
                </a:solidFill>
                <a:effectLst/>
                <a:latin typeface="Bahnschrift SemiBold SemiConden" panose="020B0502040204020203" pitchFamily="34" charset="0"/>
              </a:rPr>
              <a:t>ZADOSTI</a:t>
            </a:r>
            <a:r>
              <a:rPr lang="sl-SI" dirty="0">
                <a:solidFill>
                  <a:schemeClr val="bg2">
                    <a:lumMod val="75000"/>
                  </a:schemeClr>
                </a:solidFill>
                <a:effectLst/>
                <a:latin typeface="Bahnschrift SemiBold SemiConden" panose="020B0502040204020203" pitchFamily="34" charset="0"/>
              </a:rPr>
              <a:t>  </a:t>
            </a:r>
            <a:r>
              <a:rPr lang="sl-SI" dirty="0">
                <a:solidFill>
                  <a:schemeClr val="accent3"/>
                </a:solidFill>
                <a:effectLst/>
                <a:latin typeface="Bahnschrift SemiBold SemiConden" panose="020B0502040204020203" pitchFamily="34" charset="0"/>
              </a:rPr>
              <a:t>SPANJA</a:t>
            </a:r>
          </a:p>
        </p:txBody>
      </p:sp>
      <p:pic>
        <p:nvPicPr>
          <p:cNvPr id="5130" name="Picture 10" descr="https://kidsdreamgym.com/wp-content/uploads/2014/03/slider-kids-hammock-indoor-bo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74" r="11030"/>
          <a:stretch/>
        </p:blipFill>
        <p:spPr bwMode="auto">
          <a:xfrm rot="927711">
            <a:off x="2865787" y="1777223"/>
            <a:ext cx="3375207" cy="2447333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134" name="Picture 14" descr="http://freethumbs.dreamstime.com/445/big/free_445449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6000"/>
                    </a14:imgEffect>
                    <a14:imgEffect>
                      <a14:brightnessContrast bright="-3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000"/>
          <a:stretch/>
        </p:blipFill>
        <p:spPr bwMode="auto">
          <a:xfrm>
            <a:off x="276141" y="1648818"/>
            <a:ext cx="2667000" cy="2981361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132" name="Picture 12" descr="http://scrubbing.in/wp-content/uploads/2013/05/kid-sleepin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7446">
            <a:off x="2593228" y="4106265"/>
            <a:ext cx="4996334" cy="258431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136" name="Picture 16" descr="http://www.juliaruedas.com/wp-content/uploads/2016/02/0481-100WoodBlockSet-withKid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5" t="2785" r="6567" b="3914"/>
          <a:stretch/>
        </p:blipFill>
        <p:spPr bwMode="auto">
          <a:xfrm>
            <a:off x="6096000" y="1636776"/>
            <a:ext cx="2734640" cy="2475957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59530" y="208757"/>
            <a:ext cx="9067800" cy="110298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sl-SI" dirty="0">
                <a:solidFill>
                  <a:schemeClr val="accent2">
                    <a:lumMod val="75000"/>
                  </a:schemeClr>
                </a:solidFill>
                <a:effectLst/>
                <a:latin typeface="Bahnschrift SemiBold SemiConden" panose="020B0502040204020203" pitchFamily="34" charset="0"/>
              </a:rPr>
              <a:t>SVEŽA  in  PRIMERNA </a:t>
            </a:r>
            <a:r>
              <a:rPr lang="sl-SI" dirty="0">
                <a:solidFill>
                  <a:schemeClr val="bg2">
                    <a:lumMod val="75000"/>
                  </a:schemeClr>
                </a:solidFill>
                <a:effectLst/>
                <a:latin typeface="Bahnschrift SemiBold SemiConden" panose="020B0502040204020203" pitchFamily="34" charset="0"/>
              </a:rPr>
              <a:t/>
            </a:r>
            <a:br>
              <a:rPr lang="sl-SI" dirty="0">
                <a:solidFill>
                  <a:schemeClr val="bg2">
                    <a:lumMod val="75000"/>
                  </a:schemeClr>
                </a:solidFill>
                <a:effectLst/>
                <a:latin typeface="Bahnschrift SemiBold SemiConden" panose="020B0502040204020203" pitchFamily="34" charset="0"/>
              </a:rPr>
            </a:br>
            <a:r>
              <a:rPr lang="sl-SI" dirty="0">
                <a:solidFill>
                  <a:schemeClr val="accent3"/>
                </a:solidFill>
                <a:effectLst/>
                <a:latin typeface="Bahnschrift SemiBold SemiConden" panose="020B0502040204020203" pitchFamily="34" charset="0"/>
              </a:rPr>
              <a:t>OBLAČILA  IN  OBUTEV</a:t>
            </a:r>
          </a:p>
        </p:txBody>
      </p:sp>
      <p:pic>
        <p:nvPicPr>
          <p:cNvPr id="8201" name="Picture 9" descr="https://wallpaperscraft.com/image/winter_clothes_girl_gloves_scarf_hat_rainbow_joy_80251_1920x10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4718">
            <a:off x="309964" y="4386443"/>
            <a:ext cx="3900896" cy="2194254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8205" name="Picture 13" descr="http://abunawaf.com/wp-content/uploads/2016/01/fee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3" t="10991" r="16612" b="4343"/>
          <a:stretch/>
        </p:blipFill>
        <p:spPr bwMode="auto">
          <a:xfrm rot="281910">
            <a:off x="4193983" y="4568514"/>
            <a:ext cx="3035397" cy="2057897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8207" name="Picture 15" descr="https://resources.shopstyle.com/sim/b9/24/b924d87ebfa900441ce6ab135ea3caad/marks-and-spencer-5-pairs-of-freshfeettm-cotton-rich-assorted-socks-with-silver-technology-5-14-year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2090">
            <a:off x="2961070" y="1765306"/>
            <a:ext cx="1723576" cy="1755104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8209" name="Picture 17" descr="http://g02.a.alicdn.com/kf/HTB1hFA2IpXXXXbXXpXXq6xXFXXX5/2015-New-Cartoon-font-b-Boys-b-font-Panties-font-b-Boxer-b-font-Briefs-Fres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1235">
            <a:off x="4516583" y="2479272"/>
            <a:ext cx="1842844" cy="1842844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8211" name="Picture 19" descr="http://www.tammysrecipes.com/sites/default/files/sock_bomb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4" r="16445"/>
          <a:stretch/>
        </p:blipFill>
        <p:spPr bwMode="auto">
          <a:xfrm>
            <a:off x="430010" y="1752600"/>
            <a:ext cx="2377331" cy="2511057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8203" name="Picture 11" descr="http://g01.a.alicdn.com/kf/HTB1v24tIXXXXXcvXpXXq6xXFXXXP/moletons-summer-baby-boys-meninas-kid-clothes-minnie-boy-two-pieces-set-kids-jeans-inverno-letter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4" r="15146" b="3000"/>
          <a:stretch/>
        </p:blipFill>
        <p:spPr bwMode="auto">
          <a:xfrm>
            <a:off x="6625530" y="2209800"/>
            <a:ext cx="2262433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92919" y="715048"/>
            <a:ext cx="7431881" cy="948267"/>
          </a:xfrm>
        </p:spPr>
        <p:txBody>
          <a:bodyPr/>
          <a:lstStyle/>
          <a:p>
            <a:r>
              <a:rPr lang="sl-SI" dirty="0" smtClean="0">
                <a:solidFill>
                  <a:schemeClr val="accent1"/>
                </a:solidFill>
                <a:latin typeface="Bahnschrift SemiLight SemiConde" panose="020B0502040204020203" pitchFamily="34" charset="0"/>
              </a:rPr>
              <a:t>ZDRAVJE</a:t>
            </a:r>
            <a:endParaRPr lang="sl-SI" dirty="0">
              <a:solidFill>
                <a:schemeClr val="accent1"/>
              </a:solidFill>
              <a:latin typeface="Bahnschrift SemiLight SemiConde" panose="020B0502040204020203" pitchFamily="34" charset="0"/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492919" y="1676400"/>
            <a:ext cx="8270081" cy="138499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l-SI" sz="2800" dirty="0" smtClean="0">
                <a:solidFill>
                  <a:schemeClr val="tx1"/>
                </a:solidFill>
                <a:latin typeface="Bahnschrift SemiLight SemiConde" panose="020B0502040204020203" pitchFamily="34" charset="0"/>
              </a:rPr>
              <a:t>Zdravi smo takrat, ko se dobro počutimo.</a:t>
            </a:r>
            <a:endParaRPr lang="sl-SI" sz="2800" dirty="0">
              <a:solidFill>
                <a:schemeClr val="tx1"/>
              </a:solidFill>
              <a:latin typeface="Bahnschrift SemiLight SemiConde" panose="020B0502040204020203" pitchFamily="34" charset="0"/>
            </a:endParaRPr>
          </a:p>
          <a:p>
            <a:endParaRPr lang="sl-SI" sz="2800" dirty="0" smtClean="0">
              <a:latin typeface="Bahnschrift SemiLight SemiConde" panose="020B0502040204020203" pitchFamily="34" charset="0"/>
            </a:endParaRPr>
          </a:p>
          <a:p>
            <a:endParaRPr lang="sl-SI" sz="2800" dirty="0">
              <a:latin typeface="Bahnschrift SemiLight SemiConde" panose="020B0502040204020203" pitchFamily="34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0091" y="2419742"/>
            <a:ext cx="3707948" cy="2171250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1066800" y="4953000"/>
            <a:ext cx="5334000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800" dirty="0">
                <a:latin typeface="Bahnschrift SemiLight SemiConde" panose="020B0502040204020203" pitchFamily="34" charset="0"/>
              </a:rPr>
              <a:t>Kako pa se počutiš, ko si </a:t>
            </a:r>
            <a:r>
              <a:rPr lang="sl-SI" sz="2800" dirty="0" smtClean="0">
                <a:latin typeface="Bahnschrift SemiLight SemiConde" panose="020B0502040204020203" pitchFamily="34" charset="0"/>
              </a:rPr>
              <a:t>bolan?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800" dirty="0" smtClean="0">
                <a:latin typeface="Bahnschrift SemiLight SemiConde" panose="020B0502040204020203" pitchFamily="34" charset="0"/>
              </a:rPr>
              <a:t>Kaj </a:t>
            </a:r>
            <a:r>
              <a:rPr lang="sl-SI" sz="2800" dirty="0">
                <a:latin typeface="Bahnschrift SemiLight SemiConde" panose="020B0502040204020203" pitchFamily="34" charset="0"/>
              </a:rPr>
              <a:t>vse te boli, ko si </a:t>
            </a:r>
            <a:r>
              <a:rPr lang="sl-SI" sz="2800" dirty="0" smtClean="0">
                <a:latin typeface="Bahnschrift SemiLight SemiConde" panose="020B0502040204020203" pitchFamily="34" charset="0"/>
              </a:rPr>
              <a:t>bolan?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800" dirty="0" smtClean="0">
                <a:latin typeface="Bahnschrift SemiLight SemiConde" panose="020B0502040204020203" pitchFamily="34" charset="0"/>
              </a:rPr>
              <a:t>Česa </a:t>
            </a:r>
            <a:r>
              <a:rPr lang="sl-SI" sz="2800" dirty="0">
                <a:latin typeface="Bahnschrift SemiLight SemiConde" panose="020B0502040204020203" pitchFamily="34" charset="0"/>
              </a:rPr>
              <a:t>si takrat želiš? </a:t>
            </a:r>
          </a:p>
        </p:txBody>
      </p:sp>
    </p:spTree>
    <p:extLst>
      <p:ext uri="{BB962C8B-B14F-4D97-AF65-F5344CB8AC3E}">
        <p14:creationId xmlns:p14="http://schemas.microsoft.com/office/powerpoint/2010/main" val="1686649149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3048000"/>
            <a:ext cx="8229600" cy="38100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r-HR" dirty="0"/>
              <a:t>  </a:t>
            </a:r>
            <a:r>
              <a:rPr lang="hr-HR" dirty="0">
                <a:solidFill>
                  <a:schemeClr val="folHlink"/>
                </a:solidFill>
              </a:rPr>
              <a:t> 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hr-HR" dirty="0"/>
          </a:p>
          <a:p>
            <a:pPr eaLnBrk="1" hangingPunct="1">
              <a:defRPr/>
            </a:pPr>
            <a:endParaRPr lang="hr-HR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28600" y="114300"/>
            <a:ext cx="8915400" cy="649804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hr-HR" altLang="sl-SI" sz="4400" dirty="0">
                <a:solidFill>
                  <a:schemeClr val="accent2">
                    <a:lumMod val="75000"/>
                  </a:schemeClr>
                </a:solidFill>
                <a:latin typeface="Bahnschrift SemiBold SemiConden" panose="020B0502040204020203" pitchFamily="34" charset="0"/>
                <a:ea typeface="+mj-ea"/>
                <a:cs typeface="+mj-cs"/>
              </a:rPr>
              <a:t>REDNI </a:t>
            </a:r>
            <a:r>
              <a:rPr lang="hr-HR" altLang="sl-SI" sz="4400" dirty="0">
                <a:solidFill>
                  <a:schemeClr val="bg2">
                    <a:lumMod val="75000"/>
                  </a:schemeClr>
                </a:solidFill>
                <a:latin typeface="Bahnschrift SemiBold SemiConden" panose="020B0502040204020203" pitchFamily="34" charset="0"/>
                <a:ea typeface="+mj-ea"/>
                <a:cs typeface="+mj-cs"/>
              </a:rPr>
              <a:t> </a:t>
            </a:r>
            <a:r>
              <a:rPr lang="hr-HR" altLang="sl-SI" sz="4400" dirty="0">
                <a:solidFill>
                  <a:schemeClr val="accent3"/>
                </a:solidFill>
                <a:latin typeface="Bahnschrift SemiBold SemiConden" panose="020B0502040204020203" pitchFamily="34" charset="0"/>
                <a:ea typeface="+mj-ea"/>
                <a:cs typeface="+mj-cs"/>
              </a:rPr>
              <a:t>ZDRAVNIŠKI </a:t>
            </a:r>
            <a:r>
              <a:rPr lang="hr-HR" altLang="sl-SI" sz="4400" dirty="0" smtClean="0">
                <a:solidFill>
                  <a:schemeClr val="accent3"/>
                </a:solidFill>
                <a:latin typeface="Bahnschrift SemiBold SemiConden" panose="020B0502040204020203" pitchFamily="34" charset="0"/>
                <a:ea typeface="+mj-ea"/>
                <a:cs typeface="+mj-cs"/>
              </a:rPr>
              <a:t>in ZOBOZDRAVSTVENI</a:t>
            </a:r>
            <a:r>
              <a:rPr lang="hr-HR" altLang="sl-SI" sz="4400" dirty="0" smtClean="0">
                <a:solidFill>
                  <a:schemeClr val="bg2">
                    <a:lumMod val="50000"/>
                  </a:schemeClr>
                </a:solidFill>
                <a:latin typeface="Bahnschrift SemiBold SemiConden" panose="020B0502040204020203" pitchFamily="34" charset="0"/>
                <a:ea typeface="+mj-ea"/>
                <a:cs typeface="+mj-cs"/>
              </a:rPr>
              <a:t> </a:t>
            </a:r>
            <a:r>
              <a:rPr lang="hr-HR" altLang="sl-SI" sz="4400" dirty="0">
                <a:solidFill>
                  <a:schemeClr val="accent2">
                    <a:lumMod val="75000"/>
                  </a:schemeClr>
                </a:solidFill>
                <a:latin typeface="Bahnschrift SemiBold SemiConden" panose="020B0502040204020203" pitchFamily="34" charset="0"/>
                <a:ea typeface="+mj-ea"/>
                <a:cs typeface="+mj-cs"/>
              </a:rPr>
              <a:t>PREGLEDI</a:t>
            </a:r>
          </a:p>
        </p:txBody>
      </p:sp>
      <p:pic>
        <p:nvPicPr>
          <p:cNvPr id="9232" name="Picture 16" descr="http://a57.foxnews.com/global.fncstatic.com/static/managed/img/Health/0/371/Boy_dentist_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0726">
            <a:off x="5277503" y="2006390"/>
            <a:ext cx="3322975" cy="1867915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9234" name="Picture 18" descr="http://images.24ur.com/media/images/520xX/Feb2010/60404085.jpg?d41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904" y="4398536"/>
            <a:ext cx="3240855" cy="2156416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9238" name="Picture 22" descr="http://inside.akronchildrens.org/wp-content/uploads/2014/05/Physical_exam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8"/>
          <a:stretch/>
        </p:blipFill>
        <p:spPr bwMode="auto">
          <a:xfrm>
            <a:off x="1160873" y="1748614"/>
            <a:ext cx="2776159" cy="2598772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9236" name="Picture 20" descr="http://images.24ur.com/media/images/600xX/Sep2012/61024742.jpg?95f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9903">
            <a:off x="1063602" y="4702703"/>
            <a:ext cx="2970700" cy="1975515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228600"/>
            <a:ext cx="3733800" cy="762000"/>
          </a:xfrm>
        </p:spPr>
        <p:txBody>
          <a:bodyPr/>
          <a:lstStyle/>
          <a:p>
            <a:pPr eaLnBrk="1" hangingPunct="1">
              <a:defRPr/>
            </a:pPr>
            <a:r>
              <a:rPr lang="sl-SI" kern="1200" dirty="0" smtClean="0">
                <a:solidFill>
                  <a:schemeClr val="accent3"/>
                </a:solidFill>
                <a:effectLst/>
                <a:latin typeface="Bahnschrift SemiLight SemiConde" panose="020B0502040204020203" pitchFamily="34" charset="0"/>
              </a:rPr>
              <a:t>ZAPOMNI SI</a:t>
            </a:r>
            <a:endParaRPr lang="sl-SI" kern="1200" dirty="0">
              <a:solidFill>
                <a:schemeClr val="accent3"/>
              </a:solidFill>
              <a:effectLst/>
              <a:latin typeface="Bahnschrift SemiLight SemiConde" panose="020B0502040204020203" pitchFamily="34" charset="0"/>
            </a:endParaRPr>
          </a:p>
        </p:txBody>
      </p:sp>
      <p:sp>
        <p:nvSpPr>
          <p:cNvPr id="2" name="Označba mesta vsebine 1"/>
          <p:cNvSpPr>
            <a:spLocks noGrp="1"/>
          </p:cNvSpPr>
          <p:nvPr>
            <p:ph idx="1"/>
          </p:nvPr>
        </p:nvSpPr>
        <p:spPr>
          <a:xfrm>
            <a:off x="228600" y="1066800"/>
            <a:ext cx="8534400" cy="5562599"/>
          </a:xfrm>
        </p:spPr>
        <p:txBody>
          <a:bodyPr>
            <a:normAutofit/>
          </a:bodyPr>
          <a:lstStyle/>
          <a:p>
            <a:pPr marL="357188" indent="-265113" algn="just">
              <a:lnSpc>
                <a:spcPct val="18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sl-SI" dirty="0" smtClean="0">
                <a:solidFill>
                  <a:schemeClr val="tx1">
                    <a:lumMod val="95000"/>
                  </a:schemeClr>
                </a:solidFill>
                <a:latin typeface="Bahnschrift SemiLight SemiConde" panose="020B0502040204020203" pitchFamily="34" charset="0"/>
              </a:rPr>
              <a:t>Skrbim  za  osebno  higieno.  </a:t>
            </a:r>
          </a:p>
          <a:p>
            <a:pPr marL="357188" indent="-265113" algn="just">
              <a:lnSpc>
                <a:spcPct val="18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sl-SI" dirty="0" smtClean="0">
                <a:solidFill>
                  <a:schemeClr val="tx1">
                    <a:lumMod val="95000"/>
                  </a:schemeClr>
                </a:solidFill>
                <a:latin typeface="Bahnschrift SemiLight SemiConde" panose="020B0502040204020203" pitchFamily="34" charset="0"/>
              </a:rPr>
              <a:t>Dvakrat  dnevno  temeljito  očistim  zobe.</a:t>
            </a:r>
          </a:p>
          <a:p>
            <a:pPr marL="357188" indent="-265113" algn="just">
              <a:lnSpc>
                <a:spcPct val="18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sl-SI" dirty="0" smtClean="0">
                <a:solidFill>
                  <a:schemeClr val="tx1">
                    <a:lumMod val="95000"/>
                  </a:schemeClr>
                </a:solidFill>
                <a:latin typeface="Bahnschrift SemiLight SemiConde" panose="020B0502040204020203" pitchFamily="34" charset="0"/>
              </a:rPr>
              <a:t>Veliko  se  gibam  na  svežem  zraku  in  telovadim.</a:t>
            </a:r>
          </a:p>
          <a:p>
            <a:pPr marL="357188" indent="-265113" algn="just">
              <a:lnSpc>
                <a:spcPct val="18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sl-SI" dirty="0" smtClean="0">
                <a:solidFill>
                  <a:schemeClr val="tx1">
                    <a:lumMod val="95000"/>
                  </a:schemeClr>
                </a:solidFill>
                <a:latin typeface="Bahnschrift SemiLight SemiConde" panose="020B0502040204020203" pitchFamily="34" charset="0"/>
              </a:rPr>
              <a:t>Jem  raznovrstno  in  zdravo  hrano.  Imam  5  obrokov  na  dan.</a:t>
            </a:r>
          </a:p>
          <a:p>
            <a:pPr marL="357188" indent="-265113" algn="just">
              <a:lnSpc>
                <a:spcPct val="18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sl-SI" dirty="0" smtClean="0">
                <a:solidFill>
                  <a:schemeClr val="tx1">
                    <a:lumMod val="95000"/>
                  </a:schemeClr>
                </a:solidFill>
                <a:latin typeface="Bahnschrift SemiLight SemiConde" panose="020B0502040204020203" pitchFamily="34" charset="0"/>
              </a:rPr>
              <a:t>Dovolj  pijem.  Najbolj  zdrava  pijača  je  voda.</a:t>
            </a:r>
          </a:p>
          <a:p>
            <a:pPr marL="357188" indent="-265113" algn="just">
              <a:lnSpc>
                <a:spcPct val="18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sl-SI" dirty="0" smtClean="0">
                <a:solidFill>
                  <a:schemeClr val="tx1">
                    <a:lumMod val="95000"/>
                  </a:schemeClr>
                </a:solidFill>
                <a:latin typeface="Bahnschrift SemiLight SemiConde" panose="020B0502040204020203" pitchFamily="34" charset="0"/>
              </a:rPr>
              <a:t>Vsak  dan  menjam  spodnje  perilo.  </a:t>
            </a:r>
          </a:p>
          <a:p>
            <a:pPr marL="357188" indent="-265113" algn="just">
              <a:lnSpc>
                <a:spcPct val="18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sl-SI" dirty="0" smtClean="0">
                <a:solidFill>
                  <a:schemeClr val="tx1">
                    <a:lumMod val="95000"/>
                  </a:schemeClr>
                </a:solidFill>
                <a:latin typeface="Bahnschrift SemiLight SemiConde" panose="020B0502040204020203" pitchFamily="34" charset="0"/>
              </a:rPr>
              <a:t>Oblečem  se  vremenu  primerno. </a:t>
            </a:r>
          </a:p>
          <a:p>
            <a:pPr marL="357188" indent="-265113" algn="just">
              <a:lnSpc>
                <a:spcPct val="18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sl-SI" dirty="0" smtClean="0">
                <a:solidFill>
                  <a:schemeClr val="tx1">
                    <a:lumMod val="95000"/>
                  </a:schemeClr>
                </a:solidFill>
                <a:latin typeface="Bahnschrift SemiLight SemiConde" panose="020B0502040204020203" pitchFamily="34" charset="0"/>
              </a:rPr>
              <a:t>Poskrbim  za  sprostitev,  počitek  in  dovolj  spanja.</a:t>
            </a:r>
          </a:p>
          <a:p>
            <a:pPr marL="357188" indent="-265113" algn="just">
              <a:lnSpc>
                <a:spcPct val="18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sl-SI" dirty="0" smtClean="0">
                <a:solidFill>
                  <a:schemeClr val="tx1">
                    <a:lumMod val="95000"/>
                  </a:schemeClr>
                </a:solidFill>
                <a:latin typeface="Bahnschrift SemiLight SemiConde" panose="020B0502040204020203" pitchFamily="34" charset="0"/>
              </a:rPr>
              <a:t>Redno  hodim  na  zdravniške  preglede.</a:t>
            </a:r>
          </a:p>
          <a:p>
            <a:endParaRPr lang="sl-SI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Predm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8471301"/>
              </p:ext>
            </p:extLst>
          </p:nvPr>
        </p:nvGraphicFramePr>
        <p:xfrm>
          <a:off x="533400" y="0"/>
          <a:ext cx="7857230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21" name="Image" r:id="rId3" imgW="13295160" imgH="11606040" progId="Photoshop.Image.13">
                  <p:embed/>
                </p:oleObj>
              </mc:Choice>
              <mc:Fallback>
                <p:oleObj name="Image" r:id="rId3" imgW="13295160" imgH="116060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3400" y="0"/>
                        <a:ext cx="7857230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66722796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81D37656-43D7-4597-BF91-80638B55F7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66" t="18889" r="20834" b="8518"/>
          <a:stretch/>
        </p:blipFill>
        <p:spPr>
          <a:xfrm>
            <a:off x="34636" y="173182"/>
            <a:ext cx="8967850" cy="636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250678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-533400" y="356243"/>
            <a:ext cx="9677400" cy="1125426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hr-HR" altLang="sl-SI" sz="4400" dirty="0" smtClean="0">
                <a:solidFill>
                  <a:schemeClr val="accent1"/>
                </a:solidFill>
                <a:latin typeface="Bahnschrift SemiBold SemiConden" panose="020B0502040204020203" pitchFamily="34" charset="0"/>
                <a:ea typeface="+mj-ea"/>
                <a:cs typeface="+mj-cs"/>
              </a:rPr>
              <a:t>ZAKAJ ZBOLIMO?</a:t>
            </a:r>
            <a:endParaRPr lang="hr-HR" altLang="sl-SI" sz="4400" dirty="0">
              <a:solidFill>
                <a:schemeClr val="accent1"/>
              </a:solidFill>
              <a:latin typeface="Bahnschrift SemiBold SemiConden" panose="020B0502040204020203" pitchFamily="34" charset="0"/>
              <a:ea typeface="+mj-ea"/>
              <a:cs typeface="+mj-c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145530" y="1094372"/>
            <a:ext cx="6657582" cy="107316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sl-SI" altLang="sl-SI" sz="2400" kern="0" dirty="0" smtClean="0">
                <a:effectLst/>
                <a:latin typeface="Bahnschrift SemiLight SemiConde" panose="020B0502040204020203" pitchFamily="34" charset="0"/>
              </a:rPr>
              <a:t>Zbolimo zaradi mikroorganizmov (mikrobov). To so zelo majhna živa bitja, ki se nahajajo vsepovsod okoli nas. Vidimo pa jih lahko le z mikroskopom</a:t>
            </a:r>
            <a:r>
              <a:rPr lang="sl-SI" altLang="sl-SI" sz="2400" kern="0" dirty="0">
                <a:effectLst/>
                <a:latin typeface="Bahnschrift SemiLight SemiConde" panose="020B0502040204020203" pitchFamily="34" charset="0"/>
              </a:rPr>
              <a:t>.</a:t>
            </a:r>
          </a:p>
        </p:txBody>
      </p:sp>
      <p:pic>
        <p:nvPicPr>
          <p:cNvPr id="5" name="Picture 2" descr="http://www.microscope-microscope.org/basic/microscope-images/138-microscopes-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71">
            <a:off x="6736825" y="2729070"/>
            <a:ext cx="1860550" cy="3657601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6" name="Picture 13" descr="http://www.aktivni.si/media/cache/upload/Photo/2008/04/08/mikrobi_galleryImag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0"/>
          <a:stretch/>
        </p:blipFill>
        <p:spPr bwMode="auto">
          <a:xfrm rot="164690">
            <a:off x="1498610" y="4598173"/>
            <a:ext cx="1722554" cy="1642266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7" name="Content Placeholder 3"/>
          <p:cNvSpPr txBox="1">
            <a:spLocks/>
          </p:cNvSpPr>
          <p:nvPr/>
        </p:nvSpPr>
        <p:spPr>
          <a:xfrm>
            <a:off x="4770956" y="2304382"/>
            <a:ext cx="4241612" cy="70955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eaLnBrk="1" hangingPunct="1">
              <a:buFont typeface="Wingdings" panose="05000000000000000000" pitchFamily="2" charset="2"/>
              <a:buNone/>
            </a:pPr>
            <a:endParaRPr lang="sl-SI" altLang="sl-SI" sz="2400" kern="0" dirty="0">
              <a:solidFill>
                <a:schemeClr val="accent4">
                  <a:lumMod val="10000"/>
                </a:schemeClr>
              </a:solidFill>
              <a:effectLst/>
              <a:latin typeface="Bahnschrift SemiLight SemiConde" panose="020B0502040204020203" pitchFamily="34" charset="0"/>
            </a:endParaRPr>
          </a:p>
        </p:txBody>
      </p:sp>
      <p:pic>
        <p:nvPicPr>
          <p:cNvPr id="4" name="Picture 4" descr="http://2.bp.blogspot.com/_YuR6V_Yr7Bk/TOKYGoS3wRI/AAAAAAAAGig/s_-06rJihRk/s1600/Alien%2BMicrob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" b="6520"/>
          <a:stretch>
            <a:fillRect/>
          </a:stretch>
        </p:blipFill>
        <p:spPr bwMode="auto">
          <a:xfrm rot="545544">
            <a:off x="4063860" y="3384802"/>
            <a:ext cx="1722511" cy="1741488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09184078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838200" y="609600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 smtClean="0">
                <a:solidFill>
                  <a:schemeClr val="accent1"/>
                </a:solidFill>
                <a:latin typeface="Bahnschrift SemiBold SemiConden" panose="020B0502040204020203" pitchFamily="34" charset="0"/>
              </a:rPr>
              <a:t>MIKROBI</a:t>
            </a:r>
            <a:endParaRPr lang="sl-SI" sz="3600" dirty="0">
              <a:solidFill>
                <a:schemeClr val="accent1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571500" y="1427203"/>
            <a:ext cx="65151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sl-SI" altLang="sl-SI" sz="2400" kern="0" dirty="0" smtClean="0">
                <a:latin typeface="Bahnschrift SemiLight SemiConde" panose="020B0502040204020203" pitchFamily="34" charset="0"/>
              </a:rPr>
              <a:t>Mikrobi povzročajo različne bolezni. Ločimo jih na: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altLang="sl-SI" sz="2400" kern="0" dirty="0" smtClean="0">
                <a:latin typeface="Bahnschrift SemiLight SemiConde" panose="020B0502040204020203" pitchFamily="34" charset="0"/>
              </a:rPr>
              <a:t>viruse,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altLang="sl-SI" sz="2400" kern="0" dirty="0">
                <a:latin typeface="Bahnschrift SemiLight SemiConde" panose="020B0502040204020203" pitchFamily="34" charset="0"/>
              </a:rPr>
              <a:t>b</a:t>
            </a:r>
            <a:r>
              <a:rPr lang="sl-SI" altLang="sl-SI" sz="2400" kern="0" dirty="0" smtClean="0">
                <a:latin typeface="Bahnschrift SemiLight SemiConde" panose="020B0502040204020203" pitchFamily="34" charset="0"/>
              </a:rPr>
              <a:t>akterije,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altLang="sl-SI" sz="2400" kern="0" dirty="0">
                <a:latin typeface="Bahnschrift SemiLight SemiConde" panose="020B0502040204020203" pitchFamily="34" charset="0"/>
              </a:rPr>
              <a:t>g</a:t>
            </a:r>
            <a:r>
              <a:rPr lang="sl-SI" altLang="sl-SI" sz="2400" kern="0" dirty="0" smtClean="0">
                <a:latin typeface="Bahnschrift SemiLight SemiConde" panose="020B0502040204020203" pitchFamily="34" charset="0"/>
              </a:rPr>
              <a:t>live,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altLang="sl-SI" sz="2400" kern="0" dirty="0">
                <a:latin typeface="Bahnschrift SemiLight SemiConde" panose="020B0502040204020203" pitchFamily="34" charset="0"/>
              </a:rPr>
              <a:t>p</a:t>
            </a:r>
            <a:r>
              <a:rPr lang="sl-SI" altLang="sl-SI" sz="2400" kern="0" dirty="0" smtClean="0">
                <a:latin typeface="Bahnschrift SemiLight SemiConde" panose="020B0502040204020203" pitchFamily="34" charset="0"/>
              </a:rPr>
              <a:t>arazite.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sl-SI" altLang="sl-SI" kern="0" dirty="0">
              <a:solidFill>
                <a:schemeClr val="accent4">
                  <a:lumMod val="10000"/>
                </a:schemeClr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6" name="Picture 4" descr="http://www.bambino.si/modules/uploader/uploads/news/pictures_news/crop1/ospice_copy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9" r="12261" b="12306"/>
          <a:stretch/>
        </p:blipFill>
        <p:spPr bwMode="auto">
          <a:xfrm rot="573713">
            <a:off x="3962220" y="2758489"/>
            <a:ext cx="2330218" cy="1798261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" name="Picture 6" descr="http://blog.listentoyourgut.com/blog/blogimages/2011/03/child-tummy-ach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9027">
            <a:off x="7083611" y="1990177"/>
            <a:ext cx="1397142" cy="1792624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8" name="Picture 4" descr="http://www.alaja.si/wp-content/uploads/2010/12/grip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60"/>
          <a:stretch>
            <a:fillRect/>
          </a:stretch>
        </p:blipFill>
        <p:spPr bwMode="auto">
          <a:xfrm rot="16200000">
            <a:off x="7132145" y="4865247"/>
            <a:ext cx="1171002" cy="1719294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64132644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2" name="Picture 10" descr="NORICE - SkinFairyT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71" y="4950550"/>
            <a:ext cx="26670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1822" y="2035480"/>
            <a:ext cx="2538824" cy="1782315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402598" y="276762"/>
            <a:ext cx="53124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 smtClean="0">
                <a:solidFill>
                  <a:schemeClr val="accent1"/>
                </a:solidFill>
                <a:latin typeface="Bahnschrift SemiBold SemiConden" panose="020B0502040204020203" pitchFamily="34" charset="0"/>
              </a:rPr>
              <a:t>BOLEZNI, KI JIH POVZROČAJO VIRUSI</a:t>
            </a:r>
            <a:endParaRPr lang="sl-SI" sz="4000" dirty="0">
              <a:solidFill>
                <a:schemeClr val="accent1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670027" y="2164199"/>
            <a:ext cx="423312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dirty="0" smtClean="0"/>
              <a:t>prehladi (teh je največ),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dirty="0" smtClean="0"/>
              <a:t>gripa,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dirty="0"/>
              <a:t>h</a:t>
            </a:r>
            <a:r>
              <a:rPr lang="sl-SI" dirty="0" smtClean="0"/>
              <a:t>erpes,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dirty="0"/>
              <a:t>p</a:t>
            </a:r>
            <a:r>
              <a:rPr lang="sl-SI" dirty="0" smtClean="0"/>
              <a:t>eta in šesta bolezen,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dirty="0"/>
              <a:t>n</a:t>
            </a:r>
            <a:r>
              <a:rPr lang="sl-SI" dirty="0" smtClean="0"/>
              <a:t>orice.</a:t>
            </a:r>
            <a:endParaRPr lang="sl-SI" dirty="0"/>
          </a:p>
        </p:txBody>
      </p:sp>
      <p:pic>
        <p:nvPicPr>
          <p:cNvPr id="38924" name="Picture 12" descr="Dokazano, da moški pri prehladu trpijo bolj kot ženske - siol.ne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587" y="79865"/>
            <a:ext cx="2667000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Raven puščični povezovalnik 5"/>
          <p:cNvCxnSpPr/>
          <p:nvPr/>
        </p:nvCxnSpPr>
        <p:spPr>
          <a:xfrm flipV="1">
            <a:off x="3559403" y="1664643"/>
            <a:ext cx="1774597" cy="7367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ven puščični povezovalnik 9"/>
          <p:cNvCxnSpPr/>
          <p:nvPr/>
        </p:nvCxnSpPr>
        <p:spPr>
          <a:xfrm flipV="1">
            <a:off x="1828800" y="2926637"/>
            <a:ext cx="5562600" cy="3513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ven puščični povezovalnik 11"/>
          <p:cNvCxnSpPr/>
          <p:nvPr/>
        </p:nvCxnSpPr>
        <p:spPr>
          <a:xfrm flipH="1">
            <a:off x="1130273" y="4334024"/>
            <a:ext cx="241327" cy="5710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926" name="Picture 14" descr="Peta bolezen - Wikipedija, prosta enciklopedij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408" y="4028149"/>
            <a:ext cx="2394333" cy="257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Raven puščični povezovalnik 19"/>
          <p:cNvCxnSpPr/>
          <p:nvPr/>
        </p:nvCxnSpPr>
        <p:spPr>
          <a:xfrm>
            <a:off x="3200400" y="3762359"/>
            <a:ext cx="1066800" cy="7290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5802788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Streptokokni faringitis - Wikipedija, prosta enciklopedi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436" y="4495800"/>
            <a:ext cx="1695772" cy="200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402598" y="276761"/>
            <a:ext cx="59220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 smtClean="0">
                <a:solidFill>
                  <a:schemeClr val="accent1"/>
                </a:solidFill>
                <a:latin typeface="Bahnschrift SemiBold SemiConden" panose="020B0502040204020203" pitchFamily="34" charset="0"/>
              </a:rPr>
              <a:t>BOLEZNI, KI JIH POVZROČAJO BAKTERIJE</a:t>
            </a:r>
            <a:endParaRPr lang="sl-SI" sz="4000" dirty="0">
              <a:solidFill>
                <a:schemeClr val="accent1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5" name="PoljeZBesedilom 4"/>
          <p:cNvSpPr txBox="1"/>
          <p:nvPr/>
        </p:nvSpPr>
        <p:spPr>
          <a:xfrm>
            <a:off x="437234" y="3089516"/>
            <a:ext cx="4233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dirty="0" smtClean="0">
                <a:ea typeface="Tahoma" panose="020B0604030504040204" pitchFamily="34" charset="0"/>
                <a:cs typeface="Tahoma" panose="020B0604030504040204" pitchFamily="34" charset="0"/>
              </a:rPr>
              <a:t>škrlatinka,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dirty="0" smtClean="0">
                <a:ea typeface="Tahoma" panose="020B0604030504040204" pitchFamily="34" charset="0"/>
                <a:cs typeface="Tahoma" panose="020B0604030504040204" pitchFamily="34" charset="0"/>
              </a:rPr>
              <a:t>angina (lahko je tudi virusna).</a:t>
            </a:r>
            <a:endParaRPr lang="sl-SI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9938" name="Picture 2" descr="Scharlac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00201"/>
            <a:ext cx="1608235" cy="197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https://upload.wikimedia.org/wikipedia/commons/f/fa/Scarlet_fever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77" y="1620984"/>
            <a:ext cx="1461979" cy="194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Raven puščični povezovalnik 6"/>
          <p:cNvCxnSpPr/>
          <p:nvPr/>
        </p:nvCxnSpPr>
        <p:spPr>
          <a:xfrm>
            <a:off x="3124200" y="4012846"/>
            <a:ext cx="2133600" cy="10925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ven puščični povezovalnik 8"/>
          <p:cNvCxnSpPr/>
          <p:nvPr/>
        </p:nvCxnSpPr>
        <p:spPr>
          <a:xfrm flipV="1">
            <a:off x="2133600" y="2585245"/>
            <a:ext cx="2971800" cy="6638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1241470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304800" y="249382"/>
            <a:ext cx="746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 smtClean="0">
                <a:solidFill>
                  <a:schemeClr val="accent1"/>
                </a:solidFill>
                <a:latin typeface="Bahnschrift SemiBold SemiConden" panose="020B0502040204020203" pitchFamily="34" charset="0"/>
              </a:rPr>
              <a:t>BOLEZNI, KI JIH POVZROČAJO </a:t>
            </a:r>
          </a:p>
          <a:p>
            <a:r>
              <a:rPr lang="sl-SI" sz="4000" dirty="0" smtClean="0">
                <a:solidFill>
                  <a:schemeClr val="accent1"/>
                </a:solidFill>
                <a:latin typeface="Bahnschrift SemiBold SemiConden" panose="020B0502040204020203" pitchFamily="34" charset="0"/>
              </a:rPr>
              <a:t>GLIVE in </a:t>
            </a:r>
            <a:r>
              <a:rPr lang="sl-SI" sz="4000" dirty="0" smtClean="0">
                <a:solidFill>
                  <a:schemeClr val="accent3"/>
                </a:solidFill>
                <a:latin typeface="Bahnschrift SemiBold SemiConden" panose="020B0502040204020203" pitchFamily="34" charset="0"/>
              </a:rPr>
              <a:t>PARAZITI</a:t>
            </a:r>
            <a:endParaRPr lang="sl-SI" sz="4000" dirty="0">
              <a:solidFill>
                <a:schemeClr val="accent3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41988" name="Picture 4" descr="Mikrosporija – najpogostejše glivice pri otroku - Zdravje in nega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19600"/>
            <a:ext cx="3473501" cy="2200275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6" descr="Diagnoza glivičnih bolezni - kako odkriti patogene v laboratoriju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31575"/>
            <a:ext cx="4286250" cy="2143125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Raven puščični povezovalnik 4"/>
          <p:cNvCxnSpPr/>
          <p:nvPr/>
        </p:nvCxnSpPr>
        <p:spPr>
          <a:xfrm>
            <a:off x="1143000" y="1447800"/>
            <a:ext cx="0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aven puščični povezovalnik 6"/>
          <p:cNvCxnSpPr/>
          <p:nvPr/>
        </p:nvCxnSpPr>
        <p:spPr>
          <a:xfrm>
            <a:off x="1371600" y="1447800"/>
            <a:ext cx="1066800" cy="3886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oljeZBesedilom 7"/>
          <p:cNvSpPr txBox="1"/>
          <p:nvPr/>
        </p:nvSpPr>
        <p:spPr>
          <a:xfrm>
            <a:off x="5334000" y="1143000"/>
            <a:ext cx="3048000" cy="286232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l-SI" dirty="0" smtClean="0">
                <a:ea typeface="Tahoma" panose="020B0604030504040204" pitchFamily="34" charset="0"/>
                <a:cs typeface="Tahoma" panose="020B0604030504040204" pitchFamily="34" charset="0"/>
              </a:rPr>
              <a:t>Najpogostejši paraziti (zajedavci) pri človeku so:</a:t>
            </a:r>
          </a:p>
          <a:p>
            <a:pPr>
              <a:lnSpc>
                <a:spcPct val="150000"/>
              </a:lnSpc>
            </a:pPr>
            <a:endParaRPr lang="sl-SI" dirty="0" smtClean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dirty="0" smtClean="0">
                <a:ea typeface="Tahoma" panose="020B0604030504040204" pitchFamily="34" charset="0"/>
                <a:cs typeface="Tahoma" panose="020B0604030504040204" pitchFamily="34" charset="0"/>
              </a:rPr>
              <a:t>klopi,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dirty="0" smtClean="0">
                <a:ea typeface="Tahoma" panose="020B0604030504040204" pitchFamily="34" charset="0"/>
                <a:cs typeface="Tahoma" panose="020B0604030504040204" pitchFamily="34" charset="0"/>
              </a:rPr>
              <a:t>gliste,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dirty="0" smtClean="0">
                <a:ea typeface="Tahoma" panose="020B0604030504040204" pitchFamily="34" charset="0"/>
                <a:cs typeface="Tahoma" panose="020B0604030504040204" pitchFamily="34" charset="0"/>
              </a:rPr>
              <a:t>uši.</a:t>
            </a:r>
            <a:endParaRPr lang="sl-SI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</p:txBody>
      </p:sp>
      <p:cxnSp>
        <p:nvCxnSpPr>
          <p:cNvPr id="10" name="Raven puščični povezovalnik 9"/>
          <p:cNvCxnSpPr/>
          <p:nvPr/>
        </p:nvCxnSpPr>
        <p:spPr>
          <a:xfrm>
            <a:off x="4038600" y="1295400"/>
            <a:ext cx="1295400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1992" name="Picture 8" descr="Klop ji je skoraj uničil življenje - mojpogled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511" y="3318164"/>
            <a:ext cx="2177077" cy="1629406"/>
          </a:xfrm>
          <a:prstGeom prst="rect">
            <a:avLst/>
          </a:prstGeom>
          <a:noFill/>
          <a:ln w="57150"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4" name="Picture 10" descr="Uši - nadloga, ki pride v vsako družino - blog - Sen sho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093" y="5239725"/>
            <a:ext cx="2860675" cy="1380150"/>
          </a:xfrm>
          <a:prstGeom prst="rect">
            <a:avLst/>
          </a:prstGeom>
          <a:noFill/>
          <a:ln w="57150"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355237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457200" y="533400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 smtClean="0">
                <a:solidFill>
                  <a:schemeClr val="accent1"/>
                </a:solidFill>
                <a:latin typeface="Bahnschrift SemiBold SemiConden" panose="020B0502040204020203" pitchFamily="34" charset="0"/>
              </a:rPr>
              <a:t>KAKO MIKROBI PRIDEJO DO NAS?</a:t>
            </a:r>
            <a:endParaRPr lang="sl-SI" sz="4000" dirty="0">
              <a:solidFill>
                <a:schemeClr val="accent1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266700" y="1906304"/>
            <a:ext cx="81534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 smtClean="0">
                <a:latin typeface="Bahnschrift SemiLight SemiConde" panose="020B0502040204020203" pitchFamily="34" charset="0"/>
              </a:rPr>
              <a:t>Nahajajo se vsepovsod okoli nas.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2400" dirty="0" smtClean="0">
              <a:latin typeface="Bahnschrift SemiLight SemiConde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 smtClean="0">
                <a:latin typeface="Bahnschrift SemiLight SemiConde" panose="020B0502040204020203" pitchFamily="34" charset="0"/>
              </a:rPr>
              <a:t>Zbolimo, kadar jih preko ust, oči ali nosa vnesemo v telo.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sz="2400" dirty="0" smtClean="0">
                <a:latin typeface="Bahnschrift SemiLight SemiConde" panose="020B0502040204020203" pitchFamily="34" charset="0"/>
              </a:rPr>
              <a:t>Kako pride do tega?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sl-SI" sz="2400" dirty="0">
                <a:latin typeface="Bahnschrift SemiLight SemiConde" panose="020B0502040204020203" pitchFamily="34" charset="0"/>
              </a:rPr>
              <a:t>p</a:t>
            </a:r>
            <a:r>
              <a:rPr lang="sl-SI" sz="2400" dirty="0" smtClean="0">
                <a:latin typeface="Bahnschrift SemiLight SemiConde" panose="020B0502040204020203" pitchFamily="34" charset="0"/>
              </a:rPr>
              <a:t>o zraku (npr. bolan človek kihne, ti pa imaš ravno odprta usta, ker govoriš)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sl-SI" sz="2400" dirty="0">
                <a:latin typeface="Bahnschrift SemiLight SemiConde" panose="020B0502040204020203" pitchFamily="34" charset="0"/>
              </a:rPr>
              <a:t>p</a:t>
            </a:r>
            <a:r>
              <a:rPr lang="sl-SI" sz="2400" dirty="0" smtClean="0">
                <a:latin typeface="Bahnschrift SemiLight SemiConde" panose="020B0502040204020203" pitchFamily="34" charset="0"/>
              </a:rPr>
              <a:t>reko površin (npr. bolan človek kašlja, pri tem pa ne pokrije ust z robcem ali rokavom </a:t>
            </a:r>
            <a:r>
              <a:rPr lang="sl-SI" sz="2400" dirty="0" smtClean="0">
                <a:latin typeface="Bahnschrift SemiLight SemiConde" panose="020B0502040204020203" pitchFamily="34" charset="0"/>
                <a:sym typeface="Wingdings" panose="05000000000000000000" pitchFamily="2" charset="2"/>
              </a:rPr>
              <a:t></a:t>
            </a:r>
            <a:r>
              <a:rPr lang="sl-SI" sz="2400" dirty="0" smtClean="0">
                <a:latin typeface="Bahnschrift SemiLight SemiConde" panose="020B0502040204020203" pitchFamily="34" charset="0"/>
              </a:rPr>
              <a:t> kapljice padejo na mizo. Ti se nevede dotakneš kapljic na mizi, potem pa si vzameš kruh (kapljice gredo na kruh) in ga poješ. Tako okužene kapljice pridejo v tvoje telo.) Kako bi to lahko preprečil? (Umil bi si roke!)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sl-SI" sz="2800" dirty="0" smtClean="0">
              <a:latin typeface="Bahnschrift SemiLight SemiConde" panose="020B0502040204020203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sl-SI" sz="2800" dirty="0">
              <a:latin typeface="Bahnschrift SemiLight SemiConde" panose="020B0502040204020203" pitchFamily="34" charset="0"/>
            </a:endParaRPr>
          </a:p>
        </p:txBody>
      </p:sp>
      <p:pic>
        <p:nvPicPr>
          <p:cNvPr id="37890" name="Picture 2" descr="Influenza (Flu) in Children | Johns Hopkins Medic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219200"/>
            <a:ext cx="2092803" cy="143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898804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1549">
            <a:off x="-24078" y="2663661"/>
            <a:ext cx="3081113" cy="1936923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28600" y="60890"/>
            <a:ext cx="8915400" cy="649804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hr-HR" altLang="sl-SI" sz="4400" dirty="0">
                <a:solidFill>
                  <a:schemeClr val="accent1"/>
                </a:solidFill>
                <a:latin typeface="Bahnschrift SemiLight SemiConde" panose="020B0502040204020203" pitchFamily="34" charset="0"/>
                <a:ea typeface="+mj-ea"/>
                <a:cs typeface="+mj-cs"/>
              </a:rPr>
              <a:t>NEZDRAVO  ŽIVLJENJE</a:t>
            </a:r>
          </a:p>
        </p:txBody>
      </p:sp>
      <p:pic>
        <p:nvPicPr>
          <p:cNvPr id="34820" name="Picture 4" descr="http://images.essentialkids.com.au/2012/10/02/3681782/junkwide-620x34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8"/>
          <a:stretch/>
        </p:blipFill>
        <p:spPr bwMode="auto">
          <a:xfrm rot="302500">
            <a:off x="6338708" y="803446"/>
            <a:ext cx="2181116" cy="159527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4822" name="Picture 6" descr="http://www.abc.net.au/radionational/image/4685852-3x2-700x4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2631">
            <a:off x="3075200" y="970012"/>
            <a:ext cx="2505047" cy="1671224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4826" name="Picture 10" descr="http://www.internationalsupermarketnews.com/wp-content/uploads/2013/03/CHILDREN-JUNK-FOOD-57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-1" r="11989" b="2200"/>
          <a:stretch/>
        </p:blipFill>
        <p:spPr bwMode="auto">
          <a:xfrm rot="542769">
            <a:off x="118143" y="667692"/>
            <a:ext cx="2012799" cy="166202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4824" name="Picture 8" descr="http://gamerick.com/wp-content/uploads/2015/09/playing-video-gam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521" y="2894650"/>
            <a:ext cx="2857310" cy="1607238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4818" name="Picture 2" descr="http://i.dailymail.co.uk/i/pix/2009/09/01/article-1210580-0641B0F1000005DC-639_468x336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6"/>
          <a:stretch/>
        </p:blipFill>
        <p:spPr bwMode="auto">
          <a:xfrm rot="476703">
            <a:off x="7019612" y="4712131"/>
            <a:ext cx="1805852" cy="157736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2" name="Content Placeholder 3"/>
          <p:cNvSpPr txBox="1">
            <a:spLocks/>
          </p:cNvSpPr>
          <p:nvPr/>
        </p:nvSpPr>
        <p:spPr>
          <a:xfrm>
            <a:off x="76200" y="4871357"/>
            <a:ext cx="5585795" cy="187309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algn="ctr" eaLnBrk="1" hangingPunct="1">
              <a:buFont typeface="Wingdings" panose="05000000000000000000" pitchFamily="2" charset="2"/>
              <a:buNone/>
            </a:pPr>
            <a:r>
              <a:rPr lang="sl-SI" altLang="sl-SI" sz="2400" kern="0" dirty="0" smtClean="0">
                <a:effectLst/>
                <a:latin typeface="Bahnschrift SemiLight SemiConde" panose="020B0502040204020203" pitchFamily="34" charset="0"/>
              </a:rPr>
              <a:t>Zbolimo lahko tudi zaradi nezdravega načina življenja. Naše telo nima dovolj moči, da bi se borilo proti bolezni, če mu pri tem ne pomagamo z zdravo prehrano, gibanjem, počitkom in higieno.</a:t>
            </a:r>
            <a:endParaRPr lang="sl-SI" altLang="sl-SI" sz="2400" kern="0" dirty="0">
              <a:effectLst/>
              <a:latin typeface="Bahnschrift SemiLight SemiConde" panose="020B0502040204020203" pitchFamily="34" charset="0"/>
            </a:endParaRPr>
          </a:p>
        </p:txBody>
      </p:sp>
      <p:pic>
        <p:nvPicPr>
          <p:cNvPr id="34830" name="Picture 14" descr="https://s-media-cache-ak0.pinimg.com/736x/d3/54/b4/d354b41e18dbaddef8527adc31f0d9dc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2232">
            <a:off x="6958698" y="2719964"/>
            <a:ext cx="1927678" cy="1445759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91234747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elektreno">
  <a:themeElements>
    <a:clrScheme name="Naelektreno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Naelektreno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elektreno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TM02836342[[fn=Naelektreno]]</Template>
  <TotalTime>4136</TotalTime>
  <Words>614</Words>
  <Application>Microsoft Office PowerPoint</Application>
  <PresentationFormat>On-screen Show (4:3)</PresentationFormat>
  <Paragraphs>84</Paragraphs>
  <Slides>23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Bahnschrift SemiBold SemiConden</vt:lpstr>
      <vt:lpstr>Bahnschrift SemiLight SemiConde</vt:lpstr>
      <vt:lpstr>Calibri</vt:lpstr>
      <vt:lpstr>Century Gothic</vt:lpstr>
      <vt:lpstr>Goudy Stout</vt:lpstr>
      <vt:lpstr>Tahoma</vt:lpstr>
      <vt:lpstr>Wingdings</vt:lpstr>
      <vt:lpstr>Wingdings 3</vt:lpstr>
      <vt:lpstr>Naelektreno</vt:lpstr>
      <vt:lpstr>Image</vt:lpstr>
      <vt:lpstr>PowerPoint Presentation</vt:lpstr>
      <vt:lpstr>ZDRAVJE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OSEBNA  HIGIENA</vt:lpstr>
      <vt:lpstr>ZDRAVA,  RAZNOVRSTNA  PREHRANA </vt:lpstr>
      <vt:lpstr>ZDRAVA  PIJAČA,  ZADOSTI  TEKOČINE</vt:lpstr>
      <vt:lpstr>TELOVADBA  in  GIBANJE  NA  ZRAKU</vt:lpstr>
      <vt:lpstr>SPROSTITEV,  POČITEK  in   ZADOSTI  SPANJA</vt:lpstr>
      <vt:lpstr>SVEŽA  in  PRIMERNA  OBLAČILA  IN  OBUTEV</vt:lpstr>
      <vt:lpstr>PowerPoint Presentation</vt:lpstr>
      <vt:lpstr>ZAPOMNI SI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Klavdija</dc:creator>
  <cp:lastModifiedBy>Suzana</cp:lastModifiedBy>
  <cp:revision>186</cp:revision>
  <cp:lastPrinted>1601-01-01T00:00:00Z</cp:lastPrinted>
  <dcterms:created xsi:type="dcterms:W3CDTF">1601-01-01T00:00:00Z</dcterms:created>
  <dcterms:modified xsi:type="dcterms:W3CDTF">2020-04-13T09:00:21Z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