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58" r:id="rId5"/>
    <p:sldId id="263" r:id="rId6"/>
    <p:sldId id="259" r:id="rId7"/>
    <p:sldId id="264" r:id="rId8"/>
    <p:sldId id="260" r:id="rId9"/>
    <p:sldId id="265" r:id="rId10"/>
    <p:sldId id="261" r:id="rId11"/>
    <p:sldId id="266" r:id="rId12"/>
    <p:sldId id="268"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l-SI"/>
              <a:t>Kliknite, če želite urediti slog naslova matrice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Kliknite, če želite urediti slog naslova matrice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l-SI"/>
              <a:t>Kliknite, če želite urediti slog naslova matrice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Kliknite, če želite urediti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l-SI"/>
              <a:t>Kliknite, če želite urediti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ncho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l-SI"/>
              <a:t>Kliknite, če želite urediti slog naslova matrice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l-SI"/>
              <a:t>Kliknite, če želite urediti slog naslova matrice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10/10/2021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3E73F94-26EC-4FC6-9460-9D95BE7D2199}"/>
              </a:ext>
            </a:extLst>
          </p:cNvPr>
          <p:cNvSpPr>
            <a:spLocks noGrp="1"/>
          </p:cNvSpPr>
          <p:nvPr>
            <p:ph type="ctrTitle"/>
          </p:nvPr>
        </p:nvSpPr>
        <p:spPr/>
        <p:txBody>
          <a:bodyPr/>
          <a:lstStyle/>
          <a:p>
            <a:r>
              <a:rPr lang="sl-SI" altLang="sl-SI" b="1" dirty="0" err="1">
                <a:solidFill>
                  <a:srgbClr val="222222"/>
                </a:solidFill>
                <a:latin typeface="Arial" panose="020B0604020202020204" pitchFamily="34" charset="0"/>
              </a:rPr>
              <a:t>Ferien</a:t>
            </a:r>
            <a:r>
              <a:rPr lang="sl-SI" altLang="sl-SI" b="1" dirty="0">
                <a:solidFill>
                  <a:srgbClr val="222222"/>
                </a:solidFill>
                <a:latin typeface="Arial" panose="020B0604020202020204" pitchFamily="34" charset="0"/>
              </a:rPr>
              <a:t> </a:t>
            </a:r>
            <a:r>
              <a:rPr lang="sl-SI" altLang="sl-SI" b="1" dirty="0" err="1">
                <a:solidFill>
                  <a:srgbClr val="222222"/>
                </a:solidFill>
                <a:latin typeface="Arial" panose="020B0604020202020204" pitchFamily="34" charset="0"/>
              </a:rPr>
              <a:t>auf</a:t>
            </a:r>
            <a:r>
              <a:rPr lang="sl-SI" altLang="sl-SI" b="1" dirty="0">
                <a:solidFill>
                  <a:srgbClr val="222222"/>
                </a:solidFill>
                <a:latin typeface="Arial" panose="020B0604020202020204" pitchFamily="34" charset="0"/>
              </a:rPr>
              <a:t> dem </a:t>
            </a:r>
            <a:r>
              <a:rPr lang="sl-SI" altLang="sl-SI" b="1" dirty="0" err="1">
                <a:solidFill>
                  <a:srgbClr val="222222"/>
                </a:solidFill>
                <a:latin typeface="Arial" panose="020B0604020202020204" pitchFamily="34" charset="0"/>
              </a:rPr>
              <a:t>Bauernhof</a:t>
            </a:r>
            <a:endParaRPr lang="sl-SI" dirty="0"/>
          </a:p>
        </p:txBody>
      </p:sp>
      <p:sp>
        <p:nvSpPr>
          <p:cNvPr id="3" name="Podnaslov 2">
            <a:extLst>
              <a:ext uri="{FF2B5EF4-FFF2-40B4-BE49-F238E27FC236}">
                <a16:creationId xmlns:a16="http://schemas.microsoft.com/office/drawing/2014/main" id="{529BAC67-E246-436D-A1B3-490053E66DE0}"/>
              </a:ext>
            </a:extLst>
          </p:cNvPr>
          <p:cNvSpPr>
            <a:spLocks noGrp="1"/>
          </p:cNvSpPr>
          <p:nvPr>
            <p:ph type="subTitle" idx="1"/>
          </p:nvPr>
        </p:nvSpPr>
        <p:spPr/>
        <p:txBody>
          <a:bodyPr/>
          <a:lstStyle/>
          <a:p>
            <a:r>
              <a:rPr lang="sl-SI" dirty="0"/>
              <a:t>12. 10. 2021</a:t>
            </a:r>
          </a:p>
        </p:txBody>
      </p:sp>
    </p:spTree>
    <p:extLst>
      <p:ext uri="{BB962C8B-B14F-4D97-AF65-F5344CB8AC3E}">
        <p14:creationId xmlns:p14="http://schemas.microsoft.com/office/powerpoint/2010/main" val="1716140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0AA66BDF-E914-4452-B674-864C8F0A61B6}"/>
              </a:ext>
            </a:extLst>
          </p:cNvPr>
          <p:cNvSpPr>
            <a:spLocks noGrp="1"/>
          </p:cNvSpPr>
          <p:nvPr>
            <p:ph idx="1"/>
          </p:nvPr>
        </p:nvSpPr>
        <p:spPr>
          <a:xfrm>
            <a:off x="2296249" y="707469"/>
            <a:ext cx="8915400" cy="3777622"/>
          </a:xfrm>
        </p:spPr>
        <p:txBody>
          <a:bodyPr/>
          <a:lstStyle/>
          <a:p>
            <a:pPr marL="0" indent="0">
              <a:lnSpc>
                <a:spcPct val="150000"/>
              </a:lnSpc>
              <a:buNone/>
            </a:pPr>
            <a:r>
              <a:rPr lang="de-DE" dirty="0">
                <a:latin typeface="Arial" panose="020B0604020202020204" pitchFamily="34" charset="0"/>
                <a:cs typeface="Arial" panose="020B0604020202020204" pitchFamily="34" charset="0"/>
              </a:rPr>
              <a:t>Die Woche ist schnell vergangen und schon hat sich die Familie </a:t>
            </a:r>
            <a:r>
              <a:rPr lang="de-DE" dirty="0" err="1">
                <a:latin typeface="Arial" panose="020B0604020202020204" pitchFamily="34" charset="0"/>
                <a:cs typeface="Arial" panose="020B0604020202020204" pitchFamily="34" charset="0"/>
              </a:rPr>
              <a:t>Broda</a:t>
            </a:r>
            <a:r>
              <a:rPr lang="de-DE" dirty="0">
                <a:latin typeface="Arial" panose="020B0604020202020204" pitchFamily="34" charset="0"/>
                <a:cs typeface="Arial" panose="020B0604020202020204" pitchFamily="34" charset="0"/>
              </a:rPr>
              <a:t> wieder verabschiedet. Sie haben Rudolf und Christine aber versprochen, im nächsten Sommer wiederzukommen. Jonas hat dort wirklich viel erlebt. Zu Hause hat er gleich alles seinen Freunden erzählt und ihnen die Fotos gezeigt. Das Schönste für ihn war aber, als er sein Lieblingstier gefüttert hat.</a:t>
            </a:r>
            <a:endParaRPr lang="sl-SI" dirty="0">
              <a:latin typeface="Arial" panose="020B0604020202020204" pitchFamily="34" charset="0"/>
              <a:cs typeface="Arial" panose="020B0604020202020204" pitchFamily="34" charset="0"/>
            </a:endParaRPr>
          </a:p>
        </p:txBody>
      </p:sp>
      <p:graphicFrame>
        <p:nvGraphicFramePr>
          <p:cNvPr id="4" name="Tabela 3">
            <a:extLst>
              <a:ext uri="{FF2B5EF4-FFF2-40B4-BE49-F238E27FC236}">
                <a16:creationId xmlns:a16="http://schemas.microsoft.com/office/drawing/2014/main" id="{D499E7A1-AFD0-4999-8953-74214342B26C}"/>
              </a:ext>
            </a:extLst>
          </p:cNvPr>
          <p:cNvGraphicFramePr>
            <a:graphicFrameLocks noGrp="1"/>
          </p:cNvGraphicFramePr>
          <p:nvPr>
            <p:extLst>
              <p:ext uri="{D42A27DB-BD31-4B8C-83A1-F6EECF244321}">
                <p14:modId xmlns:p14="http://schemas.microsoft.com/office/powerpoint/2010/main" val="2794678598"/>
              </p:ext>
            </p:extLst>
          </p:nvPr>
        </p:nvGraphicFramePr>
        <p:xfrm>
          <a:off x="0" y="3243580"/>
          <a:ext cx="12192000" cy="370840"/>
        </p:xfrm>
        <a:graphic>
          <a:graphicData uri="http://schemas.openxmlformats.org/drawingml/2006/table">
            <a:tbl>
              <a:tblPr firstRow="1" bandRow="1">
                <a:tableStyleId>{5C22544A-7EE6-4342-B048-85BDC9FD1C3A}</a:tableStyleId>
              </a:tblPr>
              <a:tblGrid>
                <a:gridCol w="2989298">
                  <a:extLst>
                    <a:ext uri="{9D8B030D-6E8A-4147-A177-3AD203B41FA5}">
                      <a16:colId xmlns:a16="http://schemas.microsoft.com/office/drawing/2014/main" val="1487065500"/>
                    </a:ext>
                  </a:extLst>
                </a:gridCol>
                <a:gridCol w="2673209">
                  <a:extLst>
                    <a:ext uri="{9D8B030D-6E8A-4147-A177-3AD203B41FA5}">
                      <a16:colId xmlns:a16="http://schemas.microsoft.com/office/drawing/2014/main" val="3816577554"/>
                    </a:ext>
                  </a:extLst>
                </a:gridCol>
                <a:gridCol w="2068124">
                  <a:extLst>
                    <a:ext uri="{9D8B030D-6E8A-4147-A177-3AD203B41FA5}">
                      <a16:colId xmlns:a16="http://schemas.microsoft.com/office/drawing/2014/main" val="1512822578"/>
                    </a:ext>
                  </a:extLst>
                </a:gridCol>
                <a:gridCol w="2176849">
                  <a:extLst>
                    <a:ext uri="{9D8B030D-6E8A-4147-A177-3AD203B41FA5}">
                      <a16:colId xmlns:a16="http://schemas.microsoft.com/office/drawing/2014/main" val="3272246965"/>
                    </a:ext>
                  </a:extLst>
                </a:gridCol>
                <a:gridCol w="2284520">
                  <a:extLst>
                    <a:ext uri="{9D8B030D-6E8A-4147-A177-3AD203B41FA5}">
                      <a16:colId xmlns:a16="http://schemas.microsoft.com/office/drawing/2014/main" val="3583884103"/>
                    </a:ext>
                  </a:extLst>
                </a:gridCol>
              </a:tblGrid>
              <a:tr h="370840">
                <a:tc>
                  <a:txBody>
                    <a:bodyPr/>
                    <a:lstStyle/>
                    <a:p>
                      <a:r>
                        <a:rPr lang="sl-SI" dirty="0"/>
                        <a:t>1</a:t>
                      </a:r>
                    </a:p>
                  </a:txBody>
                  <a:tcPr/>
                </a:tc>
                <a:tc>
                  <a:txBody>
                    <a:bodyPr/>
                    <a:lstStyle/>
                    <a:p>
                      <a:r>
                        <a:rPr lang="sl-SI" dirty="0"/>
                        <a:t>2</a:t>
                      </a:r>
                    </a:p>
                  </a:txBody>
                  <a:tcPr/>
                </a:tc>
                <a:tc>
                  <a:txBody>
                    <a:bodyPr/>
                    <a:lstStyle/>
                    <a:p>
                      <a:r>
                        <a:rPr lang="sl-SI" dirty="0"/>
                        <a:t>3</a:t>
                      </a:r>
                    </a:p>
                  </a:txBody>
                  <a:tcPr/>
                </a:tc>
                <a:tc>
                  <a:txBody>
                    <a:bodyPr/>
                    <a:lstStyle/>
                    <a:p>
                      <a:r>
                        <a:rPr lang="sl-SI" dirty="0"/>
                        <a:t>4</a:t>
                      </a:r>
                    </a:p>
                  </a:txBody>
                  <a:tcPr/>
                </a:tc>
                <a:tc>
                  <a:txBody>
                    <a:bodyPr/>
                    <a:lstStyle/>
                    <a:p>
                      <a:r>
                        <a:rPr lang="sl-SI" dirty="0"/>
                        <a:t>5</a:t>
                      </a:r>
                    </a:p>
                  </a:txBody>
                  <a:tcPr/>
                </a:tc>
                <a:extLst>
                  <a:ext uri="{0D108BD9-81ED-4DB2-BD59-A6C34878D82A}">
                    <a16:rowId xmlns:a16="http://schemas.microsoft.com/office/drawing/2014/main" val="4161644022"/>
                  </a:ext>
                </a:extLst>
              </a:tr>
            </a:tbl>
          </a:graphicData>
        </a:graphic>
      </p:graphicFrame>
      <p:pic>
        <p:nvPicPr>
          <p:cNvPr id="5" name="Picture 10" descr="Ferienhof Fischer - Übernachtung im Heu">
            <a:extLst>
              <a:ext uri="{FF2B5EF4-FFF2-40B4-BE49-F238E27FC236}">
                <a16:creationId xmlns:a16="http://schemas.microsoft.com/office/drawing/2014/main" id="{C4710EFF-9237-4A22-8AC0-F1AFD67790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614420"/>
            <a:ext cx="2932826" cy="196959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Tipps zum Packen">
            <a:extLst>
              <a:ext uri="{FF2B5EF4-FFF2-40B4-BE49-F238E27FC236}">
                <a16:creationId xmlns:a16="http://schemas.microsoft.com/office/drawing/2014/main" id="{C7281F80-88B4-4F40-9198-970B50EE55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44884" y="3614420"/>
            <a:ext cx="2255166" cy="1344643"/>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Hühnereier einsammeln – Bilder kaufen – 11121266 ❘ StockFood">
            <a:extLst>
              <a:ext uri="{FF2B5EF4-FFF2-40B4-BE49-F238E27FC236}">
                <a16:creationId xmlns:a16="http://schemas.microsoft.com/office/drawing/2014/main" id="{33591272-4E93-4EB8-8411-9FDA567819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5375" y="3607817"/>
            <a:ext cx="2121621" cy="262521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4" descr="Junge füttert Pferd im Stall — Außenbereich, eine Person - Stock Photo |  #181869026">
            <a:extLst>
              <a:ext uri="{FF2B5EF4-FFF2-40B4-BE49-F238E27FC236}">
                <a16:creationId xmlns:a16="http://schemas.microsoft.com/office/drawing/2014/main" id="{925C5354-6551-498C-9C22-54DF9AFC100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95751" y="3614420"/>
            <a:ext cx="2337957" cy="156103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Jetzt anhören: Die Lagerfeuer-Lieblings-Lieder-Liste der SWR1 Hörer*innen -  SWR1">
            <a:extLst>
              <a:ext uri="{FF2B5EF4-FFF2-40B4-BE49-F238E27FC236}">
                <a16:creationId xmlns:a16="http://schemas.microsoft.com/office/drawing/2014/main" id="{F9DDACDD-085E-4ACE-964C-ED98F55EAB9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33588" y="3614420"/>
            <a:ext cx="2711296" cy="1525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0711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7789A74-1961-401D-AA47-3D1839343D99}"/>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9ED6F24B-EE50-415D-885B-B8EB838A07ED}"/>
              </a:ext>
            </a:extLst>
          </p:cNvPr>
          <p:cNvSpPr>
            <a:spLocks noGrp="1"/>
          </p:cNvSpPr>
          <p:nvPr>
            <p:ph idx="1"/>
          </p:nvPr>
        </p:nvSpPr>
        <p:spPr/>
        <p:txBody>
          <a:bodyPr/>
          <a:lstStyle/>
          <a:p>
            <a:r>
              <a:rPr lang="sl-SI" dirty="0" err="1"/>
              <a:t>sich</a:t>
            </a:r>
            <a:r>
              <a:rPr lang="sl-SI" dirty="0"/>
              <a:t> </a:t>
            </a:r>
            <a:r>
              <a:rPr lang="sl-SI" dirty="0" err="1"/>
              <a:t>verabschieden</a:t>
            </a:r>
            <a:endParaRPr lang="sl-SI" dirty="0"/>
          </a:p>
          <a:p>
            <a:r>
              <a:rPr lang="sl-SI" dirty="0" err="1"/>
              <a:t>viel</a:t>
            </a:r>
            <a:r>
              <a:rPr lang="sl-SI" dirty="0"/>
              <a:t> </a:t>
            </a:r>
            <a:r>
              <a:rPr lang="sl-SI" dirty="0" err="1"/>
              <a:t>erleben</a:t>
            </a:r>
            <a:endParaRPr lang="sl-SI" dirty="0"/>
          </a:p>
          <a:p>
            <a:r>
              <a:rPr lang="sl-SI" dirty="0"/>
              <a:t>die </a:t>
            </a:r>
            <a:r>
              <a:rPr lang="sl-SI" dirty="0" err="1"/>
              <a:t>Fotos</a:t>
            </a:r>
            <a:r>
              <a:rPr lang="sl-SI" dirty="0"/>
              <a:t> </a:t>
            </a:r>
            <a:r>
              <a:rPr lang="sl-SI" dirty="0" err="1"/>
              <a:t>zeigen</a:t>
            </a:r>
            <a:endParaRPr lang="sl-SI" dirty="0"/>
          </a:p>
          <a:p>
            <a:endParaRPr lang="sl-SI" dirty="0"/>
          </a:p>
        </p:txBody>
      </p:sp>
    </p:spTree>
    <p:extLst>
      <p:ext uri="{BB962C8B-B14F-4D97-AF65-F5344CB8AC3E}">
        <p14:creationId xmlns:p14="http://schemas.microsoft.com/office/powerpoint/2010/main" val="4274829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5A628C3-E220-492B-BD69-5FA62BB9D444}"/>
              </a:ext>
            </a:extLst>
          </p:cNvPr>
          <p:cNvSpPr>
            <a:spLocks noGrp="1"/>
          </p:cNvSpPr>
          <p:nvPr>
            <p:ph type="title"/>
          </p:nvPr>
        </p:nvSpPr>
        <p:spPr>
          <a:xfrm>
            <a:off x="1836787" y="119849"/>
            <a:ext cx="8911687" cy="1280890"/>
          </a:xfrm>
        </p:spPr>
        <p:txBody>
          <a:bodyPr/>
          <a:lstStyle/>
          <a:p>
            <a:r>
              <a:rPr lang="sl-SI" dirty="0" err="1"/>
              <a:t>Übung</a:t>
            </a:r>
            <a:endParaRPr lang="sl-SI" dirty="0"/>
          </a:p>
        </p:txBody>
      </p:sp>
      <p:sp>
        <p:nvSpPr>
          <p:cNvPr id="3" name="Označba mesta vsebine 2">
            <a:extLst>
              <a:ext uri="{FF2B5EF4-FFF2-40B4-BE49-F238E27FC236}">
                <a16:creationId xmlns:a16="http://schemas.microsoft.com/office/drawing/2014/main" id="{54118F03-A279-44C4-AE93-4A4AAFD85D8D}"/>
              </a:ext>
            </a:extLst>
          </p:cNvPr>
          <p:cNvSpPr>
            <a:spLocks noGrp="1"/>
          </p:cNvSpPr>
          <p:nvPr>
            <p:ph idx="1"/>
          </p:nvPr>
        </p:nvSpPr>
        <p:spPr>
          <a:xfrm>
            <a:off x="1836787" y="1306786"/>
            <a:ext cx="9941283" cy="5197962"/>
          </a:xfrm>
        </p:spPr>
        <p:txBody>
          <a:bodyPr>
            <a:normAutofit fontScale="92500"/>
          </a:bodyPr>
          <a:lstStyle/>
          <a:p>
            <a:pPr marL="0" indent="0">
              <a:buNone/>
            </a:pPr>
            <a:r>
              <a:rPr lang="sl-SI" b="1" dirty="0" err="1"/>
              <a:t>Lies</a:t>
            </a:r>
            <a:r>
              <a:rPr lang="sl-SI" b="1" dirty="0"/>
              <a:t> den </a:t>
            </a:r>
            <a:r>
              <a:rPr lang="sl-SI" b="1" dirty="0" err="1"/>
              <a:t>Text</a:t>
            </a:r>
            <a:r>
              <a:rPr lang="sl-SI" b="1" dirty="0"/>
              <a:t> </a:t>
            </a:r>
            <a:r>
              <a:rPr lang="sl-SI" b="1" dirty="0" err="1"/>
              <a:t>und</a:t>
            </a:r>
            <a:r>
              <a:rPr lang="sl-SI" b="1" dirty="0"/>
              <a:t> </a:t>
            </a:r>
            <a:r>
              <a:rPr lang="sl-SI" b="1" dirty="0" err="1"/>
              <a:t>ergänze</a:t>
            </a:r>
            <a:r>
              <a:rPr lang="sl-SI" b="1" dirty="0"/>
              <a:t> </a:t>
            </a:r>
            <a:r>
              <a:rPr lang="sl-SI" b="1" dirty="0" err="1"/>
              <a:t>ihn</a:t>
            </a:r>
            <a:r>
              <a:rPr lang="sl-SI" b="1" dirty="0"/>
              <a:t> mit der </a:t>
            </a:r>
            <a:r>
              <a:rPr lang="sl-SI" b="1" dirty="0" err="1"/>
              <a:t>richtigen</a:t>
            </a:r>
            <a:r>
              <a:rPr lang="sl-SI" b="1" dirty="0"/>
              <a:t> Form des </a:t>
            </a:r>
            <a:r>
              <a:rPr lang="sl-SI" b="1" dirty="0" err="1"/>
              <a:t>Hilfsverbs</a:t>
            </a:r>
            <a:r>
              <a:rPr lang="sl-SI" b="1" dirty="0"/>
              <a:t> </a:t>
            </a:r>
            <a:r>
              <a:rPr lang="sl-SI" b="1" i="1" dirty="0"/>
              <a:t>haben</a:t>
            </a:r>
            <a:r>
              <a:rPr lang="sl-SI" b="1" dirty="0"/>
              <a:t> oder </a:t>
            </a:r>
            <a:r>
              <a:rPr lang="sl-SI" b="1" i="1" dirty="0" err="1"/>
              <a:t>sein</a:t>
            </a:r>
            <a:r>
              <a:rPr lang="sl-SI" b="1" dirty="0"/>
              <a:t>.</a:t>
            </a:r>
          </a:p>
          <a:p>
            <a:pPr marL="0" indent="0">
              <a:buNone/>
            </a:pPr>
            <a:endParaRPr lang="sl-SI" b="1" dirty="0"/>
          </a:p>
          <a:p>
            <a:pPr marL="0" indent="0">
              <a:lnSpc>
                <a:spcPct val="150000"/>
              </a:lnSpc>
              <a:buNone/>
            </a:pPr>
            <a:r>
              <a:rPr lang="de-DE" dirty="0"/>
              <a:t>Die Ferien sind leider schon vorbei, aber in diesen Sommer </a:t>
            </a:r>
            <a:r>
              <a:rPr lang="sl-SI" b="1" i="1" dirty="0"/>
              <a:t>__</a:t>
            </a:r>
            <a:r>
              <a:rPr lang="sl-SI" b="1" i="1" dirty="0" err="1"/>
              <a:t>habe</a:t>
            </a:r>
            <a:r>
              <a:rPr lang="sl-SI" b="1" i="1" dirty="0"/>
              <a:t>_</a:t>
            </a:r>
            <a:r>
              <a:rPr lang="de-DE" dirty="0"/>
              <a:t> ich wirklich viel erlebt. Ich </a:t>
            </a:r>
            <a:r>
              <a:rPr lang="sl-SI" dirty="0"/>
              <a:t> _________ </a:t>
            </a:r>
            <a:r>
              <a:rPr lang="de-DE" dirty="0"/>
              <a:t> einen Teil der Sommerferien mit einer Jugendgruppe auf einem Bauernhof in Slowenien verbracht. Der Bauer Toni und die Bäuerin Ana</a:t>
            </a:r>
            <a:r>
              <a:rPr lang="sl-SI" dirty="0"/>
              <a:t> _________ </a:t>
            </a:r>
            <a:r>
              <a:rPr lang="de-DE" dirty="0"/>
              <a:t> uns das Leben auf dem Bauernhof gezeigt. Jeden Morgen </a:t>
            </a:r>
            <a:r>
              <a:rPr lang="sl-SI" dirty="0"/>
              <a:t> _________ </a:t>
            </a:r>
            <a:r>
              <a:rPr lang="de-DE" dirty="0"/>
              <a:t> wir sehr früh aufgestanden. Dann </a:t>
            </a:r>
            <a:r>
              <a:rPr lang="sl-SI" dirty="0"/>
              <a:t> _________ </a:t>
            </a:r>
            <a:r>
              <a:rPr lang="de-DE" dirty="0"/>
              <a:t> wir zuerst gefrühstückt und nach dem Frühstück </a:t>
            </a:r>
            <a:r>
              <a:rPr lang="sl-SI" dirty="0"/>
              <a:t> _________  </a:t>
            </a:r>
            <a:r>
              <a:rPr lang="de-DE" dirty="0"/>
              <a:t>wir die Tiere im Stall gefüttert. Die Mädchen </a:t>
            </a:r>
            <a:r>
              <a:rPr lang="sl-SI" dirty="0"/>
              <a:t> _________ </a:t>
            </a:r>
            <a:r>
              <a:rPr lang="de-DE" dirty="0"/>
              <a:t>der Bäuerin Ana im Gemüsegarten geholfen. Und die Jungs</a:t>
            </a:r>
            <a:r>
              <a:rPr lang="sl-SI" dirty="0"/>
              <a:t> _________ </a:t>
            </a:r>
            <a:r>
              <a:rPr lang="de-DE" dirty="0"/>
              <a:t> mit dem Bauer Toni auf dem Feld gearbeitet. Nach der Arbeit</a:t>
            </a:r>
            <a:r>
              <a:rPr lang="sl-SI" dirty="0"/>
              <a:t> _________ </a:t>
            </a:r>
            <a:r>
              <a:rPr lang="de-DE" dirty="0"/>
              <a:t> sie dann mit dem Traktor nach Hause gefahren. Wir </a:t>
            </a:r>
            <a:r>
              <a:rPr lang="sl-SI" dirty="0"/>
              <a:t> _________</a:t>
            </a:r>
            <a:r>
              <a:rPr lang="de-DE" dirty="0"/>
              <a:t> alle die Möglichkeit gehabt, die Pferde zu reiten. Manchmal </a:t>
            </a:r>
            <a:r>
              <a:rPr lang="sl-SI" dirty="0"/>
              <a:t> _________ </a:t>
            </a:r>
            <a:r>
              <a:rPr lang="de-DE" dirty="0"/>
              <a:t>wir auch auf der Wiese mit dem Hund gespielt. Am Abend</a:t>
            </a:r>
            <a:r>
              <a:rPr lang="sl-SI" dirty="0"/>
              <a:t> _________ </a:t>
            </a:r>
            <a:r>
              <a:rPr lang="de-DE" dirty="0"/>
              <a:t> die ganze Gruppe das Abendessen im Bauernhaus gegessen. Und hier</a:t>
            </a:r>
            <a:r>
              <a:rPr lang="sl-SI" dirty="0"/>
              <a:t> _________ </a:t>
            </a:r>
            <a:r>
              <a:rPr lang="de-DE" dirty="0"/>
              <a:t> ich auch zum ersten Mal in meinem Leben im Heu geschlafen. Das war super!</a:t>
            </a:r>
            <a:endParaRPr lang="sl-SI" b="1" dirty="0"/>
          </a:p>
        </p:txBody>
      </p:sp>
    </p:spTree>
    <p:extLst>
      <p:ext uri="{BB962C8B-B14F-4D97-AF65-F5344CB8AC3E}">
        <p14:creationId xmlns:p14="http://schemas.microsoft.com/office/powerpoint/2010/main" val="1647491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98755E0-2770-44B5-9DA1-5CD20857BADA}"/>
              </a:ext>
            </a:extLst>
          </p:cNvPr>
          <p:cNvSpPr>
            <a:spLocks noGrp="1"/>
          </p:cNvSpPr>
          <p:nvPr>
            <p:ph type="title"/>
          </p:nvPr>
        </p:nvSpPr>
        <p:spPr/>
        <p:txBody>
          <a:bodyPr/>
          <a:lstStyle/>
          <a:p>
            <a:r>
              <a:rPr lang="sl-SI" dirty="0" err="1"/>
              <a:t>Übung</a:t>
            </a:r>
            <a:endParaRPr lang="sl-SI" dirty="0"/>
          </a:p>
        </p:txBody>
      </p:sp>
      <p:sp>
        <p:nvSpPr>
          <p:cNvPr id="3" name="Označba mesta vsebine 2">
            <a:extLst>
              <a:ext uri="{FF2B5EF4-FFF2-40B4-BE49-F238E27FC236}">
                <a16:creationId xmlns:a16="http://schemas.microsoft.com/office/drawing/2014/main" id="{4CB533AF-FC33-41FB-B32F-D0E266BBB89E}"/>
              </a:ext>
            </a:extLst>
          </p:cNvPr>
          <p:cNvSpPr>
            <a:spLocks noGrp="1"/>
          </p:cNvSpPr>
          <p:nvPr>
            <p:ph idx="1"/>
          </p:nvPr>
        </p:nvSpPr>
        <p:spPr>
          <a:xfrm>
            <a:off x="2592925" y="1544659"/>
            <a:ext cx="9491419" cy="4460631"/>
          </a:xfrm>
        </p:spPr>
        <p:txBody>
          <a:bodyPr/>
          <a:lstStyle/>
          <a:p>
            <a:pPr marL="0" indent="0">
              <a:buNone/>
            </a:pPr>
            <a:r>
              <a:rPr lang="de-DE" dirty="0"/>
              <a:t>Ergänze die Sätze mit den Verben im Perfekt.</a:t>
            </a:r>
          </a:p>
          <a:p>
            <a:pPr marL="0" indent="0">
              <a:buNone/>
            </a:pPr>
            <a:endParaRPr lang="de-DE" dirty="0"/>
          </a:p>
          <a:p>
            <a:pPr marL="0" indent="0">
              <a:buNone/>
            </a:pPr>
            <a:r>
              <a:rPr lang="de-DE" dirty="0"/>
              <a:t>Beispiel: Die Mutter hat die Koffer gepackt.</a:t>
            </a:r>
          </a:p>
          <a:p>
            <a:pPr marL="0" indent="0">
              <a:buNone/>
            </a:pPr>
            <a:endParaRPr lang="de-DE" dirty="0"/>
          </a:p>
          <a:p>
            <a:pPr>
              <a:buFont typeface="+mj-lt"/>
              <a:buAutoNum type="arabicPeriod"/>
            </a:pPr>
            <a:r>
              <a:rPr lang="de-DE" dirty="0"/>
              <a:t>Am Nachmittag _____________ sie (Pl.) ______________________ .(ankommen)</a:t>
            </a:r>
          </a:p>
          <a:p>
            <a:pPr>
              <a:buFont typeface="+mj-lt"/>
              <a:buAutoNum type="arabicPeriod"/>
            </a:pPr>
            <a:r>
              <a:rPr lang="de-DE" dirty="0"/>
              <a:t>Zuerst _____________ sie (Pl.) alle zu Mittag ______________________. (essen)</a:t>
            </a:r>
          </a:p>
          <a:p>
            <a:pPr>
              <a:buFont typeface="+mj-lt"/>
              <a:buAutoNum type="arabicPeriod"/>
            </a:pPr>
            <a:r>
              <a:rPr lang="de-DE" dirty="0"/>
              <a:t>Die Kinder __________ die Tiere ______________________ .(füttern)</a:t>
            </a:r>
          </a:p>
          <a:p>
            <a:pPr>
              <a:buFont typeface="+mj-lt"/>
              <a:buAutoNum type="arabicPeriod"/>
            </a:pPr>
            <a:r>
              <a:rPr lang="de-DE" dirty="0"/>
              <a:t>Anna _________ die kleinen Katzen ______________________. (streicheln)</a:t>
            </a:r>
          </a:p>
          <a:p>
            <a:pPr>
              <a:buFont typeface="+mj-lt"/>
              <a:buAutoNum type="arabicPeriod"/>
            </a:pPr>
            <a:r>
              <a:rPr lang="de-DE" dirty="0"/>
              <a:t>Mutter und Vater __________ Rudolf und Christine _____________________. (helfen)</a:t>
            </a:r>
          </a:p>
          <a:p>
            <a:pPr>
              <a:buFont typeface="+mj-lt"/>
              <a:buAutoNum type="arabicPeriod"/>
            </a:pPr>
            <a:r>
              <a:rPr lang="de-DE" dirty="0"/>
              <a:t>Jonas _________ alle Fotos seinen Freunden ______________________. (zeigen)</a:t>
            </a:r>
          </a:p>
          <a:p>
            <a:pPr>
              <a:buFont typeface="+mj-lt"/>
              <a:buAutoNum type="arabicPeriod"/>
            </a:pPr>
            <a:endParaRPr lang="sl-SI" dirty="0"/>
          </a:p>
        </p:txBody>
      </p:sp>
    </p:spTree>
    <p:extLst>
      <p:ext uri="{BB962C8B-B14F-4D97-AF65-F5344CB8AC3E}">
        <p14:creationId xmlns:p14="http://schemas.microsoft.com/office/powerpoint/2010/main" val="3003966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DC9C06-34B0-4BEE-9010-CA3E397E897B}"/>
              </a:ext>
            </a:extLst>
          </p:cNvPr>
          <p:cNvSpPr>
            <a:spLocks noGrp="1"/>
          </p:cNvSpPr>
          <p:nvPr>
            <p:ph type="title"/>
          </p:nvPr>
        </p:nvSpPr>
        <p:spPr>
          <a:xfrm>
            <a:off x="1793934" y="464312"/>
            <a:ext cx="8911687" cy="1280890"/>
          </a:xfrm>
        </p:spPr>
        <p:txBody>
          <a:bodyPr>
            <a:normAutofit fontScale="90000"/>
          </a:bodyPr>
          <a:lstStyle/>
          <a:p>
            <a:pPr lvl="0" defTabSz="914400" eaLnBrk="0" fontAlgn="base" hangingPunct="0">
              <a:spcAft>
                <a:spcPct val="0"/>
              </a:spcAft>
            </a:pPr>
            <a:r>
              <a:rPr lang="sl-SI" altLang="sl-SI" sz="2200" b="1" dirty="0" err="1">
                <a:solidFill>
                  <a:srgbClr val="222222"/>
                </a:solidFill>
                <a:latin typeface="Arial" panose="020B0604020202020204" pitchFamily="34" charset="0"/>
                <a:cs typeface="Arial" panose="020B0604020202020204" pitchFamily="34" charset="0"/>
              </a:rPr>
              <a:t>Lies</a:t>
            </a:r>
            <a:r>
              <a:rPr lang="sl-SI" altLang="sl-SI" sz="2200" b="1" dirty="0">
                <a:solidFill>
                  <a:srgbClr val="222222"/>
                </a:solidFill>
                <a:latin typeface="Arial" panose="020B0604020202020204" pitchFamily="34" charset="0"/>
                <a:cs typeface="Arial" panose="020B0604020202020204" pitchFamily="34" charset="0"/>
              </a:rPr>
              <a:t> den </a:t>
            </a:r>
            <a:r>
              <a:rPr lang="sl-SI" altLang="sl-SI" sz="2200" b="1" dirty="0" err="1">
                <a:solidFill>
                  <a:srgbClr val="222222"/>
                </a:solidFill>
                <a:latin typeface="Arial" panose="020B0604020202020204" pitchFamily="34" charset="0"/>
                <a:cs typeface="Arial" panose="020B0604020202020204" pitchFamily="34" charset="0"/>
              </a:rPr>
              <a:t>Text</a:t>
            </a:r>
            <a:r>
              <a:rPr lang="sl-SI" altLang="sl-SI" sz="2200" b="1" dirty="0">
                <a:solidFill>
                  <a:srgbClr val="222222"/>
                </a:solidFill>
                <a:latin typeface="Arial" panose="020B0604020202020204" pitchFamily="34" charset="0"/>
                <a:cs typeface="Arial" panose="020B0604020202020204" pitchFamily="34" charset="0"/>
              </a:rPr>
              <a:t>. </a:t>
            </a:r>
            <a:r>
              <a:rPr lang="sl-SI" altLang="sl-SI" sz="2200" b="1" dirty="0" err="1">
                <a:solidFill>
                  <a:srgbClr val="222222"/>
                </a:solidFill>
                <a:latin typeface="Arial" panose="020B0604020202020204" pitchFamily="34" charset="0"/>
                <a:cs typeface="Arial" panose="020B0604020202020204" pitchFamily="34" charset="0"/>
              </a:rPr>
              <a:t>Welches</a:t>
            </a:r>
            <a:r>
              <a:rPr lang="sl-SI" altLang="sl-SI" sz="2200" b="1" dirty="0">
                <a:solidFill>
                  <a:srgbClr val="222222"/>
                </a:solidFill>
                <a:latin typeface="Arial" panose="020B0604020202020204" pitchFamily="34" charset="0"/>
                <a:cs typeface="Arial" panose="020B0604020202020204" pitchFamily="34" charset="0"/>
              </a:rPr>
              <a:t> Foto </a:t>
            </a:r>
            <a:r>
              <a:rPr lang="sl-SI" altLang="sl-SI" sz="2200" b="1" dirty="0" err="1">
                <a:solidFill>
                  <a:srgbClr val="222222"/>
                </a:solidFill>
                <a:latin typeface="Arial" panose="020B0604020202020204" pitchFamily="34" charset="0"/>
                <a:cs typeface="Arial" panose="020B0604020202020204" pitchFamily="34" charset="0"/>
              </a:rPr>
              <a:t>passt</a:t>
            </a:r>
            <a:r>
              <a:rPr lang="sl-SI" altLang="sl-SI" sz="2200" b="1" dirty="0">
                <a:solidFill>
                  <a:srgbClr val="222222"/>
                </a:solidFill>
                <a:latin typeface="Arial" panose="020B0604020202020204" pitchFamily="34" charset="0"/>
                <a:cs typeface="Arial" panose="020B0604020202020204" pitchFamily="34" charset="0"/>
              </a:rPr>
              <a:t> </a:t>
            </a:r>
            <a:r>
              <a:rPr lang="sl-SI" altLang="sl-SI" sz="2200" b="1" dirty="0" err="1">
                <a:solidFill>
                  <a:srgbClr val="222222"/>
                </a:solidFill>
                <a:latin typeface="Arial" panose="020B0604020202020204" pitchFamily="34" charset="0"/>
                <a:cs typeface="Arial" panose="020B0604020202020204" pitchFamily="34" charset="0"/>
              </a:rPr>
              <a:t>zu</a:t>
            </a:r>
            <a:r>
              <a:rPr lang="sl-SI" altLang="sl-SI" sz="2200" b="1" dirty="0">
                <a:solidFill>
                  <a:srgbClr val="222222"/>
                </a:solidFill>
                <a:latin typeface="Arial" panose="020B0604020202020204" pitchFamily="34" charset="0"/>
                <a:cs typeface="Arial" panose="020B0604020202020204" pitchFamily="34" charset="0"/>
              </a:rPr>
              <a:t> dem </a:t>
            </a:r>
            <a:r>
              <a:rPr lang="sl-SI" altLang="sl-SI" sz="2200" b="1" dirty="0" err="1">
                <a:solidFill>
                  <a:srgbClr val="222222"/>
                </a:solidFill>
                <a:latin typeface="Arial" panose="020B0604020202020204" pitchFamily="34" charset="0"/>
                <a:cs typeface="Arial" panose="020B0604020202020204" pitchFamily="34" charset="0"/>
              </a:rPr>
              <a:t>Text</a:t>
            </a:r>
            <a:r>
              <a:rPr lang="sl-SI" altLang="sl-SI" sz="2200" b="1" dirty="0">
                <a:solidFill>
                  <a:srgbClr val="222222"/>
                </a:solidFill>
                <a:latin typeface="Arial" panose="020B0604020202020204" pitchFamily="34" charset="0"/>
                <a:cs typeface="Arial" panose="020B0604020202020204" pitchFamily="34" charset="0"/>
              </a:rPr>
              <a:t>?</a:t>
            </a:r>
            <a:br>
              <a:rPr lang="sl-SI" altLang="sl-SI" sz="2200" b="1" dirty="0">
                <a:solidFill>
                  <a:srgbClr val="222222"/>
                </a:solidFill>
                <a:latin typeface="Arial" panose="020B0604020202020204" pitchFamily="34" charset="0"/>
                <a:cs typeface="Arial" panose="020B0604020202020204" pitchFamily="34" charset="0"/>
              </a:rPr>
            </a:br>
            <a:br>
              <a:rPr lang="sl-SI" altLang="sl-SI" sz="2200" dirty="0">
                <a:solidFill>
                  <a:schemeClr val="tx1"/>
                </a:solidFill>
                <a:latin typeface="Arial" panose="020B0604020202020204" pitchFamily="34" charset="0"/>
                <a:cs typeface="Arial" panose="020B0604020202020204" pitchFamily="34" charset="0"/>
              </a:rPr>
            </a:br>
            <a:r>
              <a:rPr lang="sl-SI" altLang="sl-SI" sz="2200" b="1" dirty="0" err="1">
                <a:solidFill>
                  <a:srgbClr val="222222"/>
                </a:solidFill>
                <a:latin typeface="Arial" panose="020B0604020202020204" pitchFamily="34" charset="0"/>
                <a:cs typeface="Arial" panose="020B0604020202020204" pitchFamily="34" charset="0"/>
              </a:rPr>
              <a:t>Familie</a:t>
            </a:r>
            <a:r>
              <a:rPr lang="sl-SI" altLang="sl-SI" sz="2200" b="1" dirty="0">
                <a:solidFill>
                  <a:srgbClr val="222222"/>
                </a:solidFill>
                <a:latin typeface="Arial" panose="020B0604020202020204" pitchFamily="34" charset="0"/>
                <a:cs typeface="Arial" panose="020B0604020202020204" pitchFamily="34" charset="0"/>
              </a:rPr>
              <a:t> Broda </a:t>
            </a:r>
            <a:r>
              <a:rPr lang="sl-SI" altLang="sl-SI" sz="2200" b="1" dirty="0" err="1">
                <a:solidFill>
                  <a:srgbClr val="222222"/>
                </a:solidFill>
                <a:latin typeface="Arial" panose="020B0604020202020204" pitchFamily="34" charset="0"/>
                <a:cs typeface="Arial" panose="020B0604020202020204" pitchFamily="34" charset="0"/>
              </a:rPr>
              <a:t>auf</a:t>
            </a:r>
            <a:r>
              <a:rPr lang="sl-SI" altLang="sl-SI" sz="2200" b="1" dirty="0">
                <a:solidFill>
                  <a:srgbClr val="222222"/>
                </a:solidFill>
                <a:latin typeface="Arial" panose="020B0604020202020204" pitchFamily="34" charset="0"/>
                <a:cs typeface="Arial" panose="020B0604020202020204" pitchFamily="34" charset="0"/>
              </a:rPr>
              <a:t> dem </a:t>
            </a:r>
            <a:r>
              <a:rPr lang="sl-SI" altLang="sl-SI" sz="2200" b="1" dirty="0" err="1">
                <a:solidFill>
                  <a:srgbClr val="222222"/>
                </a:solidFill>
                <a:latin typeface="Arial" panose="020B0604020202020204" pitchFamily="34" charset="0"/>
                <a:cs typeface="Arial" panose="020B0604020202020204" pitchFamily="34" charset="0"/>
              </a:rPr>
              <a:t>Bauernhof</a:t>
            </a:r>
            <a:r>
              <a:rPr lang="sl-SI" altLang="sl-SI" sz="2200" b="1" dirty="0">
                <a:solidFill>
                  <a:srgbClr val="222222"/>
                </a:solidFill>
                <a:latin typeface="Arial" panose="020B0604020202020204" pitchFamily="34" charset="0"/>
                <a:cs typeface="Arial" panose="020B0604020202020204" pitchFamily="34" charset="0"/>
              </a:rPr>
              <a:t> </a:t>
            </a:r>
            <a:r>
              <a:rPr lang="sl-SI" altLang="sl-SI" sz="2200" b="1" dirty="0" err="1">
                <a:solidFill>
                  <a:srgbClr val="222222"/>
                </a:solidFill>
                <a:latin typeface="Arial" panose="020B0604020202020204" pitchFamily="34" charset="0"/>
                <a:cs typeface="Arial" panose="020B0604020202020204" pitchFamily="34" charset="0"/>
              </a:rPr>
              <a:t>Sonnenblume</a:t>
            </a:r>
            <a:br>
              <a:rPr lang="sl-SI" altLang="sl-SI" sz="2400" dirty="0">
                <a:solidFill>
                  <a:srgbClr val="317EB4"/>
                </a:solidFill>
                <a:latin typeface="Arial" panose="020B0604020202020204" pitchFamily="34" charset="0"/>
              </a:rPr>
            </a:br>
            <a:endParaRPr lang="sl-SI" dirty="0"/>
          </a:p>
        </p:txBody>
      </p:sp>
      <p:sp>
        <p:nvSpPr>
          <p:cNvPr id="3" name="Označba mesta vsebine 2">
            <a:extLst>
              <a:ext uri="{FF2B5EF4-FFF2-40B4-BE49-F238E27FC236}">
                <a16:creationId xmlns:a16="http://schemas.microsoft.com/office/drawing/2014/main" id="{A668AD74-CB0C-4CB8-917B-0813819D6A38}"/>
              </a:ext>
            </a:extLst>
          </p:cNvPr>
          <p:cNvSpPr>
            <a:spLocks noGrp="1"/>
          </p:cNvSpPr>
          <p:nvPr>
            <p:ph idx="1"/>
          </p:nvPr>
        </p:nvSpPr>
        <p:spPr>
          <a:xfrm>
            <a:off x="1793934" y="1458481"/>
            <a:ext cx="8915400" cy="3777622"/>
          </a:xfrm>
        </p:spPr>
        <p:txBody>
          <a:bodyPr/>
          <a:lstStyle/>
          <a:p>
            <a:pPr marL="0" indent="0">
              <a:lnSpc>
                <a:spcPct val="150000"/>
              </a:lnSpc>
              <a:buNone/>
            </a:pPr>
            <a:r>
              <a:rPr lang="de-DE" dirty="0">
                <a:latin typeface="Arial" panose="020B0604020202020204" pitchFamily="34" charset="0"/>
                <a:cs typeface="Arial" panose="020B0604020202020204" pitchFamily="34" charset="0"/>
              </a:rPr>
              <a:t>Im letzten Sommer hat sich die Familie </a:t>
            </a:r>
            <a:r>
              <a:rPr lang="de-DE" dirty="0" err="1">
                <a:latin typeface="Arial" panose="020B0604020202020204" pitchFamily="34" charset="0"/>
                <a:cs typeface="Arial" panose="020B0604020202020204" pitchFamily="34" charset="0"/>
              </a:rPr>
              <a:t>Broda</a:t>
            </a:r>
            <a:r>
              <a:rPr lang="de-DE" dirty="0">
                <a:latin typeface="Arial" panose="020B0604020202020204" pitchFamily="34" charset="0"/>
                <a:cs typeface="Arial" panose="020B0604020202020204" pitchFamily="34" charset="0"/>
              </a:rPr>
              <a:t> entschieden, die Ferien auf dem Bauernhof Sonnenblume in Bayern zu verbringen. Die Mutter hat die Koffer gepackt und am nächsten Morgen haben sie sich auf den Weg gemacht. Vater Markus hat zu Mutter Sabine und den Kindern Jonas und Anna gesagt, dass sie eine ganze Woche in Bayern auf dem Bauernhof von Rudolf und Christine bleiben würden.</a:t>
            </a:r>
            <a:endParaRPr lang="sl-SI" dirty="0">
              <a:latin typeface="Arial" panose="020B0604020202020204" pitchFamily="34" charset="0"/>
              <a:cs typeface="Arial" panose="020B0604020202020204" pitchFamily="34" charset="0"/>
            </a:endParaRPr>
          </a:p>
        </p:txBody>
      </p:sp>
      <p:pic>
        <p:nvPicPr>
          <p:cNvPr id="1028" name="Picture 4" descr="Tipps zum Packen">
            <a:extLst>
              <a:ext uri="{FF2B5EF4-FFF2-40B4-BE49-F238E27FC236}">
                <a16:creationId xmlns:a16="http://schemas.microsoft.com/office/drawing/2014/main" id="{F6FF7786-D2C6-4F58-B1EE-47A2675DE7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94351" y="4183373"/>
            <a:ext cx="2255166" cy="134464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id="{041E36ED-2EAD-49F1-B0C6-74D4EF58DE33}"/>
              </a:ext>
            </a:extLst>
          </p:cNvPr>
          <p:cNvGraphicFramePr>
            <a:graphicFrameLocks noGrp="1"/>
          </p:cNvGraphicFramePr>
          <p:nvPr>
            <p:extLst>
              <p:ext uri="{D42A27DB-BD31-4B8C-83A1-F6EECF244321}">
                <p14:modId xmlns:p14="http://schemas.microsoft.com/office/powerpoint/2010/main" val="3641023560"/>
              </p:ext>
            </p:extLst>
          </p:nvPr>
        </p:nvGraphicFramePr>
        <p:xfrm>
          <a:off x="0" y="3845976"/>
          <a:ext cx="12192000" cy="370840"/>
        </p:xfrm>
        <a:graphic>
          <a:graphicData uri="http://schemas.openxmlformats.org/drawingml/2006/table">
            <a:tbl>
              <a:tblPr firstRow="1" bandRow="1">
                <a:tableStyleId>{5C22544A-7EE6-4342-B048-85BDC9FD1C3A}</a:tableStyleId>
              </a:tblPr>
              <a:tblGrid>
                <a:gridCol w="2989298">
                  <a:extLst>
                    <a:ext uri="{9D8B030D-6E8A-4147-A177-3AD203B41FA5}">
                      <a16:colId xmlns:a16="http://schemas.microsoft.com/office/drawing/2014/main" val="1487065500"/>
                    </a:ext>
                  </a:extLst>
                </a:gridCol>
                <a:gridCol w="2673209">
                  <a:extLst>
                    <a:ext uri="{9D8B030D-6E8A-4147-A177-3AD203B41FA5}">
                      <a16:colId xmlns:a16="http://schemas.microsoft.com/office/drawing/2014/main" val="3816577554"/>
                    </a:ext>
                  </a:extLst>
                </a:gridCol>
                <a:gridCol w="2068124">
                  <a:extLst>
                    <a:ext uri="{9D8B030D-6E8A-4147-A177-3AD203B41FA5}">
                      <a16:colId xmlns:a16="http://schemas.microsoft.com/office/drawing/2014/main" val="1512822578"/>
                    </a:ext>
                  </a:extLst>
                </a:gridCol>
                <a:gridCol w="2176849">
                  <a:extLst>
                    <a:ext uri="{9D8B030D-6E8A-4147-A177-3AD203B41FA5}">
                      <a16:colId xmlns:a16="http://schemas.microsoft.com/office/drawing/2014/main" val="3272246965"/>
                    </a:ext>
                  </a:extLst>
                </a:gridCol>
                <a:gridCol w="2284520">
                  <a:extLst>
                    <a:ext uri="{9D8B030D-6E8A-4147-A177-3AD203B41FA5}">
                      <a16:colId xmlns:a16="http://schemas.microsoft.com/office/drawing/2014/main" val="3583884103"/>
                    </a:ext>
                  </a:extLst>
                </a:gridCol>
              </a:tblGrid>
              <a:tr h="370840">
                <a:tc>
                  <a:txBody>
                    <a:bodyPr/>
                    <a:lstStyle/>
                    <a:p>
                      <a:r>
                        <a:rPr lang="sl-SI" dirty="0"/>
                        <a:t>1</a:t>
                      </a:r>
                    </a:p>
                  </a:txBody>
                  <a:tcPr/>
                </a:tc>
                <a:tc>
                  <a:txBody>
                    <a:bodyPr/>
                    <a:lstStyle/>
                    <a:p>
                      <a:r>
                        <a:rPr lang="sl-SI" dirty="0"/>
                        <a:t>2</a:t>
                      </a:r>
                    </a:p>
                  </a:txBody>
                  <a:tcPr/>
                </a:tc>
                <a:tc>
                  <a:txBody>
                    <a:bodyPr/>
                    <a:lstStyle/>
                    <a:p>
                      <a:r>
                        <a:rPr lang="sl-SI" dirty="0"/>
                        <a:t>3</a:t>
                      </a:r>
                    </a:p>
                  </a:txBody>
                  <a:tcPr/>
                </a:tc>
                <a:tc>
                  <a:txBody>
                    <a:bodyPr/>
                    <a:lstStyle/>
                    <a:p>
                      <a:r>
                        <a:rPr lang="sl-SI" dirty="0"/>
                        <a:t>4</a:t>
                      </a:r>
                    </a:p>
                  </a:txBody>
                  <a:tcPr/>
                </a:tc>
                <a:tc>
                  <a:txBody>
                    <a:bodyPr/>
                    <a:lstStyle/>
                    <a:p>
                      <a:r>
                        <a:rPr lang="sl-SI" dirty="0"/>
                        <a:t>5</a:t>
                      </a:r>
                    </a:p>
                  </a:txBody>
                  <a:tcPr/>
                </a:tc>
                <a:extLst>
                  <a:ext uri="{0D108BD9-81ED-4DB2-BD59-A6C34878D82A}">
                    <a16:rowId xmlns:a16="http://schemas.microsoft.com/office/drawing/2014/main" val="4161644022"/>
                  </a:ext>
                </a:extLst>
              </a:tr>
            </a:tbl>
          </a:graphicData>
        </a:graphic>
      </p:graphicFrame>
      <p:pic>
        <p:nvPicPr>
          <p:cNvPr id="13" name="Picture 10" descr="Ferienhof Fischer - Übernachtung im Heu">
            <a:extLst>
              <a:ext uri="{FF2B5EF4-FFF2-40B4-BE49-F238E27FC236}">
                <a16:creationId xmlns:a16="http://schemas.microsoft.com/office/drawing/2014/main" id="{A1E73D39-F8B3-48D6-BE35-944B61DE4F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9706"/>
            <a:ext cx="2932826" cy="196959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Hühnereier einsammeln – Bilder kaufen – 11121266 ❘ StockFood">
            <a:extLst>
              <a:ext uri="{FF2B5EF4-FFF2-40B4-BE49-F238E27FC236}">
                <a16:creationId xmlns:a16="http://schemas.microsoft.com/office/drawing/2014/main" id="{E5CE8273-27DF-4DBC-84E8-3D52E6CB3C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9517" y="4199706"/>
            <a:ext cx="2121621" cy="2625219"/>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Junge füttert Pferd im Stall — Außenbereich, eine Person - Stock Photo |  #181869026">
            <a:extLst>
              <a:ext uri="{FF2B5EF4-FFF2-40B4-BE49-F238E27FC236}">
                <a16:creationId xmlns:a16="http://schemas.microsoft.com/office/drawing/2014/main" id="{AB42BCBE-F568-447B-A0AD-75F83D4BD57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79888" y="4183373"/>
            <a:ext cx="2337957" cy="1561036"/>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Jetzt anhören: Die Lagerfeuer-Lieblings-Lieder-Liste der SWR1 Hörer*innen -  SWR1">
            <a:extLst>
              <a:ext uri="{FF2B5EF4-FFF2-40B4-BE49-F238E27FC236}">
                <a16:creationId xmlns:a16="http://schemas.microsoft.com/office/drawing/2014/main" id="{D6BAC370-2CE1-4732-AEE7-FD48CA481AF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5881" y="4183373"/>
            <a:ext cx="2711296" cy="1525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0526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3313FF8-0793-4574-B233-4F554EB639BE}"/>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B01E9A4B-785A-4B54-AB61-78B128969DD9}"/>
              </a:ext>
            </a:extLst>
          </p:cNvPr>
          <p:cNvSpPr>
            <a:spLocks noGrp="1"/>
          </p:cNvSpPr>
          <p:nvPr>
            <p:ph idx="1"/>
          </p:nvPr>
        </p:nvSpPr>
        <p:spPr/>
        <p:txBody>
          <a:bodyPr/>
          <a:lstStyle/>
          <a:p>
            <a:r>
              <a:rPr lang="sl-SI" dirty="0"/>
              <a:t>der </a:t>
            </a:r>
            <a:r>
              <a:rPr lang="sl-SI" dirty="0" err="1"/>
              <a:t>Bauernhof</a:t>
            </a:r>
            <a:r>
              <a:rPr lang="sl-SI" dirty="0"/>
              <a:t> </a:t>
            </a:r>
          </a:p>
          <a:p>
            <a:r>
              <a:rPr lang="sl-SI" dirty="0" err="1"/>
              <a:t>Wo</a:t>
            </a:r>
            <a:r>
              <a:rPr lang="sl-SI" dirty="0"/>
              <a:t> </a:t>
            </a:r>
            <a:r>
              <a:rPr lang="sl-SI" dirty="0" err="1"/>
              <a:t>lebst</a:t>
            </a:r>
            <a:r>
              <a:rPr lang="sl-SI" dirty="0"/>
              <a:t> </a:t>
            </a:r>
            <a:r>
              <a:rPr lang="sl-SI" dirty="0" err="1"/>
              <a:t>du</a:t>
            </a:r>
            <a:r>
              <a:rPr lang="sl-SI" dirty="0"/>
              <a:t>? - </a:t>
            </a:r>
            <a:r>
              <a:rPr lang="sl-SI" dirty="0" err="1"/>
              <a:t>Auf</a:t>
            </a:r>
            <a:r>
              <a:rPr lang="sl-SI" dirty="0"/>
              <a:t> dem </a:t>
            </a:r>
            <a:r>
              <a:rPr lang="sl-SI" dirty="0" err="1"/>
              <a:t>Bauernhof</a:t>
            </a:r>
            <a:r>
              <a:rPr lang="sl-SI" dirty="0"/>
              <a:t>.</a:t>
            </a:r>
          </a:p>
          <a:p>
            <a:r>
              <a:rPr lang="sl-SI" dirty="0"/>
              <a:t>die </a:t>
            </a:r>
            <a:r>
              <a:rPr lang="sl-SI" dirty="0" err="1"/>
              <a:t>Ferien</a:t>
            </a:r>
            <a:r>
              <a:rPr lang="sl-SI" dirty="0"/>
              <a:t> </a:t>
            </a:r>
            <a:r>
              <a:rPr lang="sl-SI" dirty="0" err="1"/>
              <a:t>auf</a:t>
            </a:r>
            <a:r>
              <a:rPr lang="sl-SI" dirty="0"/>
              <a:t> dem </a:t>
            </a:r>
            <a:r>
              <a:rPr lang="sl-SI" dirty="0" err="1"/>
              <a:t>Bauernhof</a:t>
            </a:r>
            <a:r>
              <a:rPr lang="sl-SI" dirty="0"/>
              <a:t> </a:t>
            </a:r>
            <a:r>
              <a:rPr lang="sl-SI" dirty="0" err="1"/>
              <a:t>verbringen</a:t>
            </a:r>
            <a:endParaRPr lang="sl-SI" dirty="0"/>
          </a:p>
          <a:p>
            <a:r>
              <a:rPr lang="sl-SI" dirty="0"/>
              <a:t>die </a:t>
            </a:r>
            <a:r>
              <a:rPr lang="sl-SI" dirty="0" err="1"/>
              <a:t>Koffer</a:t>
            </a:r>
            <a:r>
              <a:rPr lang="sl-SI" dirty="0"/>
              <a:t> </a:t>
            </a:r>
            <a:r>
              <a:rPr lang="sl-SI" dirty="0" err="1"/>
              <a:t>packen</a:t>
            </a:r>
            <a:endParaRPr lang="sl-SI" dirty="0"/>
          </a:p>
          <a:p>
            <a:r>
              <a:rPr lang="sl-SI" dirty="0" err="1"/>
              <a:t>sich</a:t>
            </a:r>
            <a:r>
              <a:rPr lang="sl-SI" dirty="0"/>
              <a:t> </a:t>
            </a:r>
            <a:r>
              <a:rPr lang="sl-SI" dirty="0" err="1"/>
              <a:t>auf</a:t>
            </a:r>
            <a:r>
              <a:rPr lang="sl-SI" dirty="0"/>
              <a:t> den </a:t>
            </a:r>
            <a:r>
              <a:rPr lang="sl-SI" dirty="0" err="1"/>
              <a:t>Weg</a:t>
            </a:r>
            <a:r>
              <a:rPr lang="sl-SI" dirty="0"/>
              <a:t> </a:t>
            </a:r>
            <a:r>
              <a:rPr lang="sl-SI" dirty="0" err="1"/>
              <a:t>machen</a:t>
            </a:r>
            <a:endParaRPr lang="sl-SI" dirty="0"/>
          </a:p>
          <a:p>
            <a:pPr marL="0" indent="0">
              <a:buNone/>
            </a:pPr>
            <a:endParaRPr lang="sl-SI" dirty="0"/>
          </a:p>
        </p:txBody>
      </p:sp>
    </p:spTree>
    <p:extLst>
      <p:ext uri="{BB962C8B-B14F-4D97-AF65-F5344CB8AC3E}">
        <p14:creationId xmlns:p14="http://schemas.microsoft.com/office/powerpoint/2010/main" val="2070135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EBB19581-1EDF-49EF-BE17-26F83DBD5536}"/>
              </a:ext>
            </a:extLst>
          </p:cNvPr>
          <p:cNvSpPr>
            <a:spLocks noGrp="1"/>
          </p:cNvSpPr>
          <p:nvPr>
            <p:ph idx="1"/>
          </p:nvPr>
        </p:nvSpPr>
        <p:spPr>
          <a:xfrm>
            <a:off x="2473804" y="936507"/>
            <a:ext cx="8915400" cy="3777622"/>
          </a:xfrm>
        </p:spPr>
        <p:txBody>
          <a:bodyPr/>
          <a:lstStyle/>
          <a:p>
            <a:pPr marL="0" indent="0">
              <a:lnSpc>
                <a:spcPct val="150000"/>
              </a:lnSpc>
              <a:buNone/>
            </a:pPr>
            <a:r>
              <a:rPr lang="de-DE" dirty="0">
                <a:latin typeface="Arial" panose="020B0604020202020204" pitchFamily="34" charset="0"/>
                <a:cs typeface="Arial" panose="020B0604020202020204" pitchFamily="34" charset="0"/>
              </a:rPr>
              <a:t>Am Nachmittag sind sie endlich angekommen. Zuerst haben sie zu Mittag gegessen und danach sind Jonas und seine Schwester Anna gleich zu den Tieren gegangen. Anna hat die kleinen Katzen gestreichelt, die Mutter hat die Koffer ausgepackt und der Vater ist mit Bauer Rudolf in den Wald gegangen und hat mit ihm das Holz für das Lagerfeuer gesammelt. Der Nachmittag ist schnell vergangen und am Abend haben sich alle am Lagerfeuer versammelt und Lieder gesungen.</a:t>
            </a:r>
            <a:endParaRPr lang="sl-SI" dirty="0">
              <a:latin typeface="Arial" panose="020B0604020202020204" pitchFamily="34" charset="0"/>
              <a:cs typeface="Arial" panose="020B0604020202020204" pitchFamily="34" charset="0"/>
            </a:endParaRPr>
          </a:p>
        </p:txBody>
      </p:sp>
      <p:graphicFrame>
        <p:nvGraphicFramePr>
          <p:cNvPr id="4" name="Tabela 3">
            <a:extLst>
              <a:ext uri="{FF2B5EF4-FFF2-40B4-BE49-F238E27FC236}">
                <a16:creationId xmlns:a16="http://schemas.microsoft.com/office/drawing/2014/main" id="{1C1D1308-C65A-4F36-8A9F-DFB3EB21C8BA}"/>
              </a:ext>
            </a:extLst>
          </p:cNvPr>
          <p:cNvGraphicFramePr>
            <a:graphicFrameLocks noGrp="1"/>
          </p:cNvGraphicFramePr>
          <p:nvPr>
            <p:extLst>
              <p:ext uri="{D42A27DB-BD31-4B8C-83A1-F6EECF244321}">
                <p14:modId xmlns:p14="http://schemas.microsoft.com/office/powerpoint/2010/main" val="3028612555"/>
              </p:ext>
            </p:extLst>
          </p:nvPr>
        </p:nvGraphicFramePr>
        <p:xfrm>
          <a:off x="0" y="3845976"/>
          <a:ext cx="12192000" cy="370840"/>
        </p:xfrm>
        <a:graphic>
          <a:graphicData uri="http://schemas.openxmlformats.org/drawingml/2006/table">
            <a:tbl>
              <a:tblPr firstRow="1" bandRow="1">
                <a:tableStyleId>{5C22544A-7EE6-4342-B048-85BDC9FD1C3A}</a:tableStyleId>
              </a:tblPr>
              <a:tblGrid>
                <a:gridCol w="2989298">
                  <a:extLst>
                    <a:ext uri="{9D8B030D-6E8A-4147-A177-3AD203B41FA5}">
                      <a16:colId xmlns:a16="http://schemas.microsoft.com/office/drawing/2014/main" val="1487065500"/>
                    </a:ext>
                  </a:extLst>
                </a:gridCol>
                <a:gridCol w="2673209">
                  <a:extLst>
                    <a:ext uri="{9D8B030D-6E8A-4147-A177-3AD203B41FA5}">
                      <a16:colId xmlns:a16="http://schemas.microsoft.com/office/drawing/2014/main" val="3816577554"/>
                    </a:ext>
                  </a:extLst>
                </a:gridCol>
                <a:gridCol w="2068124">
                  <a:extLst>
                    <a:ext uri="{9D8B030D-6E8A-4147-A177-3AD203B41FA5}">
                      <a16:colId xmlns:a16="http://schemas.microsoft.com/office/drawing/2014/main" val="1512822578"/>
                    </a:ext>
                  </a:extLst>
                </a:gridCol>
                <a:gridCol w="2176849">
                  <a:extLst>
                    <a:ext uri="{9D8B030D-6E8A-4147-A177-3AD203B41FA5}">
                      <a16:colId xmlns:a16="http://schemas.microsoft.com/office/drawing/2014/main" val="3272246965"/>
                    </a:ext>
                  </a:extLst>
                </a:gridCol>
                <a:gridCol w="2284520">
                  <a:extLst>
                    <a:ext uri="{9D8B030D-6E8A-4147-A177-3AD203B41FA5}">
                      <a16:colId xmlns:a16="http://schemas.microsoft.com/office/drawing/2014/main" val="3583884103"/>
                    </a:ext>
                  </a:extLst>
                </a:gridCol>
              </a:tblGrid>
              <a:tr h="370840">
                <a:tc>
                  <a:txBody>
                    <a:bodyPr/>
                    <a:lstStyle/>
                    <a:p>
                      <a:r>
                        <a:rPr lang="sl-SI" dirty="0"/>
                        <a:t>1</a:t>
                      </a:r>
                    </a:p>
                  </a:txBody>
                  <a:tcPr/>
                </a:tc>
                <a:tc>
                  <a:txBody>
                    <a:bodyPr/>
                    <a:lstStyle/>
                    <a:p>
                      <a:r>
                        <a:rPr lang="sl-SI" dirty="0"/>
                        <a:t>2</a:t>
                      </a:r>
                    </a:p>
                  </a:txBody>
                  <a:tcPr/>
                </a:tc>
                <a:tc>
                  <a:txBody>
                    <a:bodyPr/>
                    <a:lstStyle/>
                    <a:p>
                      <a:r>
                        <a:rPr lang="sl-SI" dirty="0"/>
                        <a:t>3</a:t>
                      </a:r>
                    </a:p>
                  </a:txBody>
                  <a:tcPr/>
                </a:tc>
                <a:tc>
                  <a:txBody>
                    <a:bodyPr/>
                    <a:lstStyle/>
                    <a:p>
                      <a:r>
                        <a:rPr lang="sl-SI" dirty="0"/>
                        <a:t>4</a:t>
                      </a:r>
                    </a:p>
                  </a:txBody>
                  <a:tcPr/>
                </a:tc>
                <a:tc>
                  <a:txBody>
                    <a:bodyPr/>
                    <a:lstStyle/>
                    <a:p>
                      <a:r>
                        <a:rPr lang="sl-SI" dirty="0"/>
                        <a:t>5</a:t>
                      </a:r>
                    </a:p>
                  </a:txBody>
                  <a:tcPr/>
                </a:tc>
                <a:extLst>
                  <a:ext uri="{0D108BD9-81ED-4DB2-BD59-A6C34878D82A}">
                    <a16:rowId xmlns:a16="http://schemas.microsoft.com/office/drawing/2014/main" val="4161644022"/>
                  </a:ext>
                </a:extLst>
              </a:tr>
            </a:tbl>
          </a:graphicData>
        </a:graphic>
      </p:graphicFrame>
      <p:pic>
        <p:nvPicPr>
          <p:cNvPr id="5" name="Picture 10" descr="Ferienhof Fischer - Übernachtung im Heu">
            <a:extLst>
              <a:ext uri="{FF2B5EF4-FFF2-40B4-BE49-F238E27FC236}">
                <a16:creationId xmlns:a16="http://schemas.microsoft.com/office/drawing/2014/main" id="{9004A949-095E-462A-8253-A1FFB004FF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16816"/>
            <a:ext cx="2932826" cy="196959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Tipps zum Packen">
            <a:extLst>
              <a:ext uri="{FF2B5EF4-FFF2-40B4-BE49-F238E27FC236}">
                <a16:creationId xmlns:a16="http://schemas.microsoft.com/office/drawing/2014/main" id="{0014F0E1-1932-436E-9AD7-E3DCD3FC55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3022" y="4206660"/>
            <a:ext cx="2255166" cy="134464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Hühnereier einsammeln – Bilder kaufen – 11121266 ❘ StockFood">
            <a:extLst>
              <a:ext uri="{FF2B5EF4-FFF2-40B4-BE49-F238E27FC236}">
                <a16:creationId xmlns:a16="http://schemas.microsoft.com/office/drawing/2014/main" id="{21BCF5D2-5320-43F2-BCB9-1EE29A0A56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84444" y="4206660"/>
            <a:ext cx="2121621" cy="262521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4" descr="Junge füttert Pferd im Stall — Außenbereich, eine Person - Stock Photo |  #181869026">
            <a:extLst>
              <a:ext uri="{FF2B5EF4-FFF2-40B4-BE49-F238E27FC236}">
                <a16:creationId xmlns:a16="http://schemas.microsoft.com/office/drawing/2014/main" id="{75F8A4A8-7AFE-47E2-A89C-FB241CD17E9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79888" y="4183373"/>
            <a:ext cx="2337957" cy="1561036"/>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Jetzt anhören: Die Lagerfeuer-Lieblings-Lieder-Liste der SWR1 Hörer*innen -  SWR1">
            <a:extLst>
              <a:ext uri="{FF2B5EF4-FFF2-40B4-BE49-F238E27FC236}">
                <a16:creationId xmlns:a16="http://schemas.microsoft.com/office/drawing/2014/main" id="{11FD1C02-F15C-4F10-B999-28A2924162C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5881" y="4183373"/>
            <a:ext cx="2711296" cy="1525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538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A616BEB-2BAA-4F9F-8CD7-BF366A8CF5F1}"/>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0FA10876-3F08-4B5C-855C-EFF56301D6D0}"/>
              </a:ext>
            </a:extLst>
          </p:cNvPr>
          <p:cNvSpPr>
            <a:spLocks noGrp="1"/>
          </p:cNvSpPr>
          <p:nvPr>
            <p:ph idx="1"/>
          </p:nvPr>
        </p:nvSpPr>
        <p:spPr/>
        <p:txBody>
          <a:bodyPr/>
          <a:lstStyle/>
          <a:p>
            <a:r>
              <a:rPr lang="sl-SI" dirty="0" err="1"/>
              <a:t>ankommen</a:t>
            </a:r>
            <a:endParaRPr lang="sl-SI" dirty="0"/>
          </a:p>
          <a:p>
            <a:r>
              <a:rPr lang="sl-SI" dirty="0" err="1"/>
              <a:t>wir</a:t>
            </a:r>
            <a:r>
              <a:rPr lang="sl-SI" dirty="0"/>
              <a:t> </a:t>
            </a:r>
            <a:r>
              <a:rPr lang="sl-SI" dirty="0" err="1"/>
              <a:t>sind</a:t>
            </a:r>
            <a:r>
              <a:rPr lang="sl-SI" dirty="0"/>
              <a:t> </a:t>
            </a:r>
            <a:r>
              <a:rPr lang="sl-SI" dirty="0" err="1"/>
              <a:t>angekommen</a:t>
            </a:r>
            <a:endParaRPr lang="sl-SI" dirty="0"/>
          </a:p>
          <a:p>
            <a:r>
              <a:rPr lang="sl-SI" dirty="0"/>
              <a:t>die </a:t>
            </a:r>
            <a:r>
              <a:rPr lang="sl-SI" dirty="0" err="1"/>
              <a:t>Katzen</a:t>
            </a:r>
            <a:r>
              <a:rPr lang="sl-SI" dirty="0"/>
              <a:t> </a:t>
            </a:r>
            <a:r>
              <a:rPr lang="sl-SI" dirty="0" err="1"/>
              <a:t>streicheln</a:t>
            </a:r>
            <a:endParaRPr lang="sl-SI" dirty="0"/>
          </a:p>
          <a:p>
            <a:r>
              <a:rPr lang="sl-SI" dirty="0"/>
              <a:t>die </a:t>
            </a:r>
            <a:r>
              <a:rPr lang="sl-SI" dirty="0" err="1"/>
              <a:t>Koffer</a:t>
            </a:r>
            <a:r>
              <a:rPr lang="sl-SI" dirty="0"/>
              <a:t> </a:t>
            </a:r>
            <a:r>
              <a:rPr lang="sl-SI" dirty="0" err="1"/>
              <a:t>auspacken</a:t>
            </a:r>
            <a:endParaRPr lang="sl-SI" dirty="0"/>
          </a:p>
          <a:p>
            <a:r>
              <a:rPr lang="sl-SI" dirty="0"/>
              <a:t>in den </a:t>
            </a:r>
            <a:r>
              <a:rPr lang="sl-SI" dirty="0" err="1"/>
              <a:t>Wald</a:t>
            </a:r>
            <a:r>
              <a:rPr lang="sl-SI" dirty="0"/>
              <a:t> </a:t>
            </a:r>
            <a:r>
              <a:rPr lang="sl-SI" dirty="0" err="1"/>
              <a:t>gehen</a:t>
            </a:r>
            <a:endParaRPr lang="sl-SI" dirty="0"/>
          </a:p>
          <a:p>
            <a:r>
              <a:rPr lang="sl-SI" dirty="0" err="1"/>
              <a:t>das</a:t>
            </a:r>
            <a:r>
              <a:rPr lang="sl-SI" dirty="0"/>
              <a:t> </a:t>
            </a:r>
            <a:r>
              <a:rPr lang="sl-SI" dirty="0" err="1"/>
              <a:t>Holz</a:t>
            </a:r>
            <a:endParaRPr lang="sl-SI" dirty="0"/>
          </a:p>
          <a:p>
            <a:r>
              <a:rPr lang="sl-SI" dirty="0" err="1"/>
              <a:t>das</a:t>
            </a:r>
            <a:r>
              <a:rPr lang="sl-SI" dirty="0"/>
              <a:t> </a:t>
            </a:r>
            <a:r>
              <a:rPr lang="sl-SI" dirty="0" err="1"/>
              <a:t>Holz</a:t>
            </a:r>
            <a:r>
              <a:rPr lang="sl-SI" dirty="0"/>
              <a:t> </a:t>
            </a:r>
            <a:r>
              <a:rPr lang="sl-SI" dirty="0" err="1"/>
              <a:t>für</a:t>
            </a:r>
            <a:r>
              <a:rPr lang="sl-SI" dirty="0"/>
              <a:t> </a:t>
            </a:r>
            <a:r>
              <a:rPr lang="sl-SI" dirty="0" err="1"/>
              <a:t>Lagerfeuer</a:t>
            </a:r>
            <a:r>
              <a:rPr lang="sl-SI" dirty="0"/>
              <a:t> </a:t>
            </a:r>
            <a:r>
              <a:rPr lang="sl-SI" dirty="0" err="1"/>
              <a:t>sammeln</a:t>
            </a:r>
            <a:endParaRPr lang="sl-SI" dirty="0"/>
          </a:p>
          <a:p>
            <a:r>
              <a:rPr lang="sl-SI" dirty="0" err="1"/>
              <a:t>Lieder</a:t>
            </a:r>
            <a:r>
              <a:rPr lang="sl-SI" dirty="0"/>
              <a:t> </a:t>
            </a:r>
            <a:r>
              <a:rPr lang="sl-SI" dirty="0" err="1"/>
              <a:t>singen</a:t>
            </a:r>
            <a:endParaRPr lang="sl-SI" dirty="0"/>
          </a:p>
          <a:p>
            <a:endParaRPr lang="sl-SI" dirty="0"/>
          </a:p>
          <a:p>
            <a:endParaRPr lang="sl-SI" dirty="0"/>
          </a:p>
          <a:p>
            <a:pPr marL="0" indent="0">
              <a:buNone/>
            </a:pPr>
            <a:endParaRPr lang="sl-SI" dirty="0"/>
          </a:p>
          <a:p>
            <a:endParaRPr lang="sl-SI" dirty="0"/>
          </a:p>
          <a:p>
            <a:endParaRPr lang="sl-SI" dirty="0"/>
          </a:p>
        </p:txBody>
      </p:sp>
    </p:spTree>
    <p:extLst>
      <p:ext uri="{BB962C8B-B14F-4D97-AF65-F5344CB8AC3E}">
        <p14:creationId xmlns:p14="http://schemas.microsoft.com/office/powerpoint/2010/main" val="886487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CE898B93-F15B-45EA-B590-9EACE6CF0197}"/>
              </a:ext>
            </a:extLst>
          </p:cNvPr>
          <p:cNvSpPr>
            <a:spLocks noGrp="1"/>
          </p:cNvSpPr>
          <p:nvPr>
            <p:ph idx="1"/>
          </p:nvPr>
        </p:nvSpPr>
        <p:spPr>
          <a:xfrm>
            <a:off x="2491558" y="997258"/>
            <a:ext cx="8915400" cy="3777622"/>
          </a:xfrm>
        </p:spPr>
        <p:txBody>
          <a:bodyPr/>
          <a:lstStyle/>
          <a:p>
            <a:pPr marL="0" indent="0">
              <a:lnSpc>
                <a:spcPct val="150000"/>
              </a:lnSpc>
              <a:buNone/>
            </a:pPr>
            <a:r>
              <a:rPr lang="de-DE" dirty="0">
                <a:latin typeface="Arial" panose="020B0604020202020204" pitchFamily="34" charset="0"/>
                <a:cs typeface="Arial" panose="020B0604020202020204" pitchFamily="34" charset="0"/>
              </a:rPr>
              <a:t>Die Familie </a:t>
            </a:r>
            <a:r>
              <a:rPr lang="de-DE" dirty="0" err="1">
                <a:latin typeface="Arial" panose="020B0604020202020204" pitchFamily="34" charset="0"/>
                <a:cs typeface="Arial" panose="020B0604020202020204" pitchFamily="34" charset="0"/>
              </a:rPr>
              <a:t>Broda</a:t>
            </a:r>
            <a:r>
              <a:rPr lang="de-DE" dirty="0">
                <a:latin typeface="Arial" panose="020B0604020202020204" pitchFamily="34" charset="0"/>
                <a:cs typeface="Arial" panose="020B0604020202020204" pitchFamily="34" charset="0"/>
              </a:rPr>
              <a:t> hat die erste Nacht im Heu in der Scheune übernachtet. Am nächsten Morgen sind Rudolf, Markus, Jonas und Anna sehr früh aufgestanden, denn sie haben schon vor dem Frühstück die Tiere gefüttert. Christine und Sabine haben in der Zwischenzeit frische Äpfel vom Baum gepflückt und für das Mittagessen einen leckeren Apfelstrudel gebacken. Nach der Arbeit war endlich Zeit für das Frühstück. Alle waren hungrig und es hat sehr gut geschmeckt.</a:t>
            </a:r>
            <a:endParaRPr lang="sl-SI" dirty="0">
              <a:latin typeface="Arial" panose="020B0604020202020204" pitchFamily="34" charset="0"/>
              <a:cs typeface="Arial" panose="020B0604020202020204" pitchFamily="34" charset="0"/>
            </a:endParaRPr>
          </a:p>
        </p:txBody>
      </p:sp>
      <p:graphicFrame>
        <p:nvGraphicFramePr>
          <p:cNvPr id="4" name="Tabela 3">
            <a:extLst>
              <a:ext uri="{FF2B5EF4-FFF2-40B4-BE49-F238E27FC236}">
                <a16:creationId xmlns:a16="http://schemas.microsoft.com/office/drawing/2014/main" id="{FFCB0FCC-C47B-4AA2-94C5-6B314B0E94D1}"/>
              </a:ext>
            </a:extLst>
          </p:cNvPr>
          <p:cNvGraphicFramePr>
            <a:graphicFrameLocks noGrp="1"/>
          </p:cNvGraphicFramePr>
          <p:nvPr>
            <p:extLst>
              <p:ext uri="{D42A27DB-BD31-4B8C-83A1-F6EECF244321}">
                <p14:modId xmlns:p14="http://schemas.microsoft.com/office/powerpoint/2010/main" val="3028612555"/>
              </p:ext>
            </p:extLst>
          </p:nvPr>
        </p:nvGraphicFramePr>
        <p:xfrm>
          <a:off x="0" y="3845976"/>
          <a:ext cx="12192000" cy="370840"/>
        </p:xfrm>
        <a:graphic>
          <a:graphicData uri="http://schemas.openxmlformats.org/drawingml/2006/table">
            <a:tbl>
              <a:tblPr firstRow="1" bandRow="1">
                <a:tableStyleId>{5C22544A-7EE6-4342-B048-85BDC9FD1C3A}</a:tableStyleId>
              </a:tblPr>
              <a:tblGrid>
                <a:gridCol w="2989298">
                  <a:extLst>
                    <a:ext uri="{9D8B030D-6E8A-4147-A177-3AD203B41FA5}">
                      <a16:colId xmlns:a16="http://schemas.microsoft.com/office/drawing/2014/main" val="1487065500"/>
                    </a:ext>
                  </a:extLst>
                </a:gridCol>
                <a:gridCol w="2673209">
                  <a:extLst>
                    <a:ext uri="{9D8B030D-6E8A-4147-A177-3AD203B41FA5}">
                      <a16:colId xmlns:a16="http://schemas.microsoft.com/office/drawing/2014/main" val="3816577554"/>
                    </a:ext>
                  </a:extLst>
                </a:gridCol>
                <a:gridCol w="2068124">
                  <a:extLst>
                    <a:ext uri="{9D8B030D-6E8A-4147-A177-3AD203B41FA5}">
                      <a16:colId xmlns:a16="http://schemas.microsoft.com/office/drawing/2014/main" val="1512822578"/>
                    </a:ext>
                  </a:extLst>
                </a:gridCol>
                <a:gridCol w="2176849">
                  <a:extLst>
                    <a:ext uri="{9D8B030D-6E8A-4147-A177-3AD203B41FA5}">
                      <a16:colId xmlns:a16="http://schemas.microsoft.com/office/drawing/2014/main" val="3272246965"/>
                    </a:ext>
                  </a:extLst>
                </a:gridCol>
                <a:gridCol w="2284520">
                  <a:extLst>
                    <a:ext uri="{9D8B030D-6E8A-4147-A177-3AD203B41FA5}">
                      <a16:colId xmlns:a16="http://schemas.microsoft.com/office/drawing/2014/main" val="3583884103"/>
                    </a:ext>
                  </a:extLst>
                </a:gridCol>
              </a:tblGrid>
              <a:tr h="370840">
                <a:tc>
                  <a:txBody>
                    <a:bodyPr/>
                    <a:lstStyle/>
                    <a:p>
                      <a:r>
                        <a:rPr lang="sl-SI" dirty="0"/>
                        <a:t>1</a:t>
                      </a:r>
                    </a:p>
                  </a:txBody>
                  <a:tcPr/>
                </a:tc>
                <a:tc>
                  <a:txBody>
                    <a:bodyPr/>
                    <a:lstStyle/>
                    <a:p>
                      <a:r>
                        <a:rPr lang="sl-SI" dirty="0"/>
                        <a:t>2</a:t>
                      </a:r>
                    </a:p>
                  </a:txBody>
                  <a:tcPr/>
                </a:tc>
                <a:tc>
                  <a:txBody>
                    <a:bodyPr/>
                    <a:lstStyle/>
                    <a:p>
                      <a:r>
                        <a:rPr lang="sl-SI" dirty="0"/>
                        <a:t>3</a:t>
                      </a:r>
                    </a:p>
                  </a:txBody>
                  <a:tcPr/>
                </a:tc>
                <a:tc>
                  <a:txBody>
                    <a:bodyPr/>
                    <a:lstStyle/>
                    <a:p>
                      <a:r>
                        <a:rPr lang="sl-SI" dirty="0"/>
                        <a:t>4</a:t>
                      </a:r>
                    </a:p>
                  </a:txBody>
                  <a:tcPr/>
                </a:tc>
                <a:tc>
                  <a:txBody>
                    <a:bodyPr/>
                    <a:lstStyle/>
                    <a:p>
                      <a:r>
                        <a:rPr lang="sl-SI" dirty="0"/>
                        <a:t>5</a:t>
                      </a:r>
                    </a:p>
                  </a:txBody>
                  <a:tcPr/>
                </a:tc>
                <a:extLst>
                  <a:ext uri="{0D108BD9-81ED-4DB2-BD59-A6C34878D82A}">
                    <a16:rowId xmlns:a16="http://schemas.microsoft.com/office/drawing/2014/main" val="4161644022"/>
                  </a:ext>
                </a:extLst>
              </a:tr>
            </a:tbl>
          </a:graphicData>
        </a:graphic>
      </p:graphicFrame>
      <p:pic>
        <p:nvPicPr>
          <p:cNvPr id="5" name="Picture 10" descr="Ferienhof Fischer - Übernachtung im Heu">
            <a:extLst>
              <a:ext uri="{FF2B5EF4-FFF2-40B4-BE49-F238E27FC236}">
                <a16:creationId xmlns:a16="http://schemas.microsoft.com/office/drawing/2014/main" id="{51CAABE8-43B8-41F4-91D2-D162149EC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199706"/>
            <a:ext cx="2932826" cy="196959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Tipps zum Packen">
            <a:extLst>
              <a:ext uri="{FF2B5EF4-FFF2-40B4-BE49-F238E27FC236}">
                <a16:creationId xmlns:a16="http://schemas.microsoft.com/office/drawing/2014/main" id="{123CD1B2-487D-482F-84D8-084CC6E6CD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3022" y="4216816"/>
            <a:ext cx="2255166" cy="134464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Hühnereier einsammeln – Bilder kaufen – 11121266 ❘ StockFood">
            <a:extLst>
              <a:ext uri="{FF2B5EF4-FFF2-40B4-BE49-F238E27FC236}">
                <a16:creationId xmlns:a16="http://schemas.microsoft.com/office/drawing/2014/main" id="{D6BC9D30-0D50-4EF2-AC84-98D1FA2CE2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84444" y="4199706"/>
            <a:ext cx="2121621" cy="262521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4" descr="Junge füttert Pferd im Stall — Außenbereich, eine Person - Stock Photo |  #181869026">
            <a:extLst>
              <a:ext uri="{FF2B5EF4-FFF2-40B4-BE49-F238E27FC236}">
                <a16:creationId xmlns:a16="http://schemas.microsoft.com/office/drawing/2014/main" id="{8232950C-EED5-4DCF-BEF0-270AB8D2C4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79888" y="4183373"/>
            <a:ext cx="2337957" cy="156103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Jetzt anhören: Die Lagerfeuer-Lieblings-Lieder-Liste der SWR1 Hörer*innen -  SWR1">
            <a:extLst>
              <a:ext uri="{FF2B5EF4-FFF2-40B4-BE49-F238E27FC236}">
                <a16:creationId xmlns:a16="http://schemas.microsoft.com/office/drawing/2014/main" id="{A6F78CA1-06D7-4CE4-AD35-C1EAFD872F2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5881" y="4183373"/>
            <a:ext cx="2711296" cy="1525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1964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CAA0923-1ABB-4617-A531-FE41A6961A7B}"/>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B407448A-C695-4F0E-A579-0F14AB2298B7}"/>
              </a:ext>
            </a:extLst>
          </p:cNvPr>
          <p:cNvSpPr>
            <a:spLocks noGrp="1"/>
          </p:cNvSpPr>
          <p:nvPr>
            <p:ph idx="1"/>
          </p:nvPr>
        </p:nvSpPr>
        <p:spPr/>
        <p:txBody>
          <a:bodyPr/>
          <a:lstStyle/>
          <a:p>
            <a:r>
              <a:rPr lang="sl-SI" dirty="0" err="1"/>
              <a:t>das</a:t>
            </a:r>
            <a:r>
              <a:rPr lang="sl-SI" dirty="0"/>
              <a:t> </a:t>
            </a:r>
            <a:r>
              <a:rPr lang="sl-SI" dirty="0" err="1"/>
              <a:t>Heu</a:t>
            </a:r>
            <a:endParaRPr lang="sl-SI" dirty="0"/>
          </a:p>
          <a:p>
            <a:r>
              <a:rPr lang="sl-SI" dirty="0" err="1"/>
              <a:t>im</a:t>
            </a:r>
            <a:r>
              <a:rPr lang="sl-SI" dirty="0"/>
              <a:t> </a:t>
            </a:r>
            <a:r>
              <a:rPr lang="sl-SI" dirty="0" err="1"/>
              <a:t>Heu</a:t>
            </a:r>
            <a:r>
              <a:rPr lang="sl-SI" dirty="0"/>
              <a:t> in der </a:t>
            </a:r>
            <a:r>
              <a:rPr lang="sl-SI" dirty="0" err="1"/>
              <a:t>Scheune</a:t>
            </a:r>
            <a:r>
              <a:rPr lang="sl-SI" dirty="0"/>
              <a:t> </a:t>
            </a:r>
            <a:r>
              <a:rPr lang="sl-SI" dirty="0" err="1"/>
              <a:t>übernachten</a:t>
            </a:r>
            <a:endParaRPr lang="sl-SI" dirty="0"/>
          </a:p>
          <a:p>
            <a:r>
              <a:rPr lang="sl-SI" dirty="0"/>
              <a:t>die </a:t>
            </a:r>
            <a:r>
              <a:rPr lang="sl-SI" dirty="0" err="1"/>
              <a:t>Tiere</a:t>
            </a:r>
            <a:r>
              <a:rPr lang="sl-SI" dirty="0"/>
              <a:t> </a:t>
            </a:r>
            <a:r>
              <a:rPr lang="sl-SI" dirty="0" err="1"/>
              <a:t>füttern</a:t>
            </a:r>
            <a:endParaRPr lang="sl-SI" dirty="0"/>
          </a:p>
          <a:p>
            <a:r>
              <a:rPr lang="sl-SI" dirty="0" err="1"/>
              <a:t>frische</a:t>
            </a:r>
            <a:r>
              <a:rPr lang="sl-SI" dirty="0"/>
              <a:t> </a:t>
            </a:r>
            <a:r>
              <a:rPr lang="sl-SI" dirty="0" err="1"/>
              <a:t>Äpfel</a:t>
            </a:r>
            <a:r>
              <a:rPr lang="sl-SI" dirty="0"/>
              <a:t> </a:t>
            </a:r>
            <a:r>
              <a:rPr lang="sl-SI" dirty="0" err="1"/>
              <a:t>vom</a:t>
            </a:r>
            <a:r>
              <a:rPr lang="sl-SI" dirty="0"/>
              <a:t> </a:t>
            </a:r>
            <a:r>
              <a:rPr lang="sl-SI" dirty="0" err="1"/>
              <a:t>Baum</a:t>
            </a:r>
            <a:r>
              <a:rPr lang="sl-SI" dirty="0"/>
              <a:t> </a:t>
            </a:r>
            <a:r>
              <a:rPr lang="sl-SI" dirty="0" err="1"/>
              <a:t>pflücken</a:t>
            </a:r>
            <a:endParaRPr lang="sl-SI" dirty="0"/>
          </a:p>
          <a:p>
            <a:r>
              <a:rPr lang="sl-SI" dirty="0" err="1"/>
              <a:t>das</a:t>
            </a:r>
            <a:r>
              <a:rPr lang="sl-SI" dirty="0"/>
              <a:t> Essen </a:t>
            </a:r>
            <a:r>
              <a:rPr lang="sl-SI" dirty="0" err="1"/>
              <a:t>hat</a:t>
            </a:r>
            <a:r>
              <a:rPr lang="sl-SI" dirty="0"/>
              <a:t> </a:t>
            </a:r>
            <a:r>
              <a:rPr lang="sl-SI" dirty="0" err="1"/>
              <a:t>gut</a:t>
            </a:r>
            <a:r>
              <a:rPr lang="sl-SI" dirty="0"/>
              <a:t> </a:t>
            </a:r>
            <a:r>
              <a:rPr lang="sl-SI" dirty="0" err="1"/>
              <a:t>geschmeckt</a:t>
            </a:r>
            <a:endParaRPr lang="sl-SI" dirty="0"/>
          </a:p>
          <a:p>
            <a:endParaRPr lang="sl-SI" dirty="0"/>
          </a:p>
          <a:p>
            <a:endParaRPr lang="sl-SI" dirty="0"/>
          </a:p>
        </p:txBody>
      </p:sp>
    </p:spTree>
    <p:extLst>
      <p:ext uri="{BB962C8B-B14F-4D97-AF65-F5344CB8AC3E}">
        <p14:creationId xmlns:p14="http://schemas.microsoft.com/office/powerpoint/2010/main" val="2279283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CF6A3A4E-24AB-4D92-A862-82E65E064B39}"/>
              </a:ext>
            </a:extLst>
          </p:cNvPr>
          <p:cNvSpPr>
            <a:spLocks noGrp="1"/>
          </p:cNvSpPr>
          <p:nvPr>
            <p:ph idx="1"/>
          </p:nvPr>
        </p:nvSpPr>
        <p:spPr>
          <a:xfrm>
            <a:off x="3024219" y="1123213"/>
            <a:ext cx="8915400" cy="3777622"/>
          </a:xfrm>
        </p:spPr>
        <p:txBody>
          <a:bodyPr/>
          <a:lstStyle/>
          <a:p>
            <a:pPr marL="0" indent="0">
              <a:lnSpc>
                <a:spcPct val="150000"/>
              </a:lnSpc>
              <a:buNone/>
            </a:pPr>
            <a:r>
              <a:rPr lang="de-DE" dirty="0"/>
              <a:t>Den ganzen Vormittag war die Familie auf dem Bauernhof beschäftigt. Familie </a:t>
            </a:r>
            <a:r>
              <a:rPr lang="de-DE" dirty="0" err="1"/>
              <a:t>Broda</a:t>
            </a:r>
            <a:r>
              <a:rPr lang="de-DE" dirty="0"/>
              <a:t> hat Rudolf und Christine die ganze Woche bei der Arbeit geholfen. Die Kinder haben am liebsten die Hühnereier eingesammelt. Nachmittags haben die Männer fleißig auf dem Feld gearbeitet und die Frauen haben sich in der Zwischenzeit um die Tiere und den Haushalt gekümmert.</a:t>
            </a:r>
            <a:endParaRPr lang="sl-SI" dirty="0"/>
          </a:p>
        </p:txBody>
      </p:sp>
      <p:graphicFrame>
        <p:nvGraphicFramePr>
          <p:cNvPr id="4" name="Tabela 3">
            <a:extLst>
              <a:ext uri="{FF2B5EF4-FFF2-40B4-BE49-F238E27FC236}">
                <a16:creationId xmlns:a16="http://schemas.microsoft.com/office/drawing/2014/main" id="{20D128C8-BA89-4FB1-B6A4-DDF02903316C}"/>
              </a:ext>
            </a:extLst>
          </p:cNvPr>
          <p:cNvGraphicFramePr>
            <a:graphicFrameLocks noGrp="1"/>
          </p:cNvGraphicFramePr>
          <p:nvPr>
            <p:extLst>
              <p:ext uri="{D42A27DB-BD31-4B8C-83A1-F6EECF244321}">
                <p14:modId xmlns:p14="http://schemas.microsoft.com/office/powerpoint/2010/main" val="1522469396"/>
              </p:ext>
            </p:extLst>
          </p:nvPr>
        </p:nvGraphicFramePr>
        <p:xfrm>
          <a:off x="0" y="3429000"/>
          <a:ext cx="12192000" cy="370840"/>
        </p:xfrm>
        <a:graphic>
          <a:graphicData uri="http://schemas.openxmlformats.org/drawingml/2006/table">
            <a:tbl>
              <a:tblPr firstRow="1" bandRow="1">
                <a:tableStyleId>{5C22544A-7EE6-4342-B048-85BDC9FD1C3A}</a:tableStyleId>
              </a:tblPr>
              <a:tblGrid>
                <a:gridCol w="2989298">
                  <a:extLst>
                    <a:ext uri="{9D8B030D-6E8A-4147-A177-3AD203B41FA5}">
                      <a16:colId xmlns:a16="http://schemas.microsoft.com/office/drawing/2014/main" val="1487065500"/>
                    </a:ext>
                  </a:extLst>
                </a:gridCol>
                <a:gridCol w="2673209">
                  <a:extLst>
                    <a:ext uri="{9D8B030D-6E8A-4147-A177-3AD203B41FA5}">
                      <a16:colId xmlns:a16="http://schemas.microsoft.com/office/drawing/2014/main" val="3816577554"/>
                    </a:ext>
                  </a:extLst>
                </a:gridCol>
                <a:gridCol w="2068124">
                  <a:extLst>
                    <a:ext uri="{9D8B030D-6E8A-4147-A177-3AD203B41FA5}">
                      <a16:colId xmlns:a16="http://schemas.microsoft.com/office/drawing/2014/main" val="1512822578"/>
                    </a:ext>
                  </a:extLst>
                </a:gridCol>
                <a:gridCol w="2176849">
                  <a:extLst>
                    <a:ext uri="{9D8B030D-6E8A-4147-A177-3AD203B41FA5}">
                      <a16:colId xmlns:a16="http://schemas.microsoft.com/office/drawing/2014/main" val="3272246965"/>
                    </a:ext>
                  </a:extLst>
                </a:gridCol>
                <a:gridCol w="2284520">
                  <a:extLst>
                    <a:ext uri="{9D8B030D-6E8A-4147-A177-3AD203B41FA5}">
                      <a16:colId xmlns:a16="http://schemas.microsoft.com/office/drawing/2014/main" val="3583884103"/>
                    </a:ext>
                  </a:extLst>
                </a:gridCol>
              </a:tblGrid>
              <a:tr h="370840">
                <a:tc>
                  <a:txBody>
                    <a:bodyPr/>
                    <a:lstStyle/>
                    <a:p>
                      <a:r>
                        <a:rPr lang="sl-SI" dirty="0"/>
                        <a:t>1</a:t>
                      </a:r>
                    </a:p>
                  </a:txBody>
                  <a:tcPr/>
                </a:tc>
                <a:tc>
                  <a:txBody>
                    <a:bodyPr/>
                    <a:lstStyle/>
                    <a:p>
                      <a:r>
                        <a:rPr lang="sl-SI" dirty="0"/>
                        <a:t>2</a:t>
                      </a:r>
                    </a:p>
                  </a:txBody>
                  <a:tcPr/>
                </a:tc>
                <a:tc>
                  <a:txBody>
                    <a:bodyPr/>
                    <a:lstStyle/>
                    <a:p>
                      <a:r>
                        <a:rPr lang="sl-SI" dirty="0"/>
                        <a:t>3</a:t>
                      </a:r>
                    </a:p>
                  </a:txBody>
                  <a:tcPr/>
                </a:tc>
                <a:tc>
                  <a:txBody>
                    <a:bodyPr/>
                    <a:lstStyle/>
                    <a:p>
                      <a:r>
                        <a:rPr lang="sl-SI" dirty="0"/>
                        <a:t>4</a:t>
                      </a:r>
                    </a:p>
                  </a:txBody>
                  <a:tcPr/>
                </a:tc>
                <a:tc>
                  <a:txBody>
                    <a:bodyPr/>
                    <a:lstStyle/>
                    <a:p>
                      <a:r>
                        <a:rPr lang="sl-SI" dirty="0"/>
                        <a:t>5</a:t>
                      </a:r>
                    </a:p>
                  </a:txBody>
                  <a:tcPr/>
                </a:tc>
                <a:extLst>
                  <a:ext uri="{0D108BD9-81ED-4DB2-BD59-A6C34878D82A}">
                    <a16:rowId xmlns:a16="http://schemas.microsoft.com/office/drawing/2014/main" val="4161644022"/>
                  </a:ext>
                </a:extLst>
              </a:tr>
            </a:tbl>
          </a:graphicData>
        </a:graphic>
      </p:graphicFrame>
      <p:pic>
        <p:nvPicPr>
          <p:cNvPr id="5" name="Picture 10" descr="Ferienhof Fischer - Übernachtung im Heu">
            <a:extLst>
              <a:ext uri="{FF2B5EF4-FFF2-40B4-BE49-F238E27FC236}">
                <a16:creationId xmlns:a16="http://schemas.microsoft.com/office/drawing/2014/main" id="{2CFEDEC5-AC04-4092-9D25-F64B18120B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99840"/>
            <a:ext cx="2932826" cy="196959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Tipps zum Packen">
            <a:extLst>
              <a:ext uri="{FF2B5EF4-FFF2-40B4-BE49-F238E27FC236}">
                <a16:creationId xmlns:a16="http://schemas.microsoft.com/office/drawing/2014/main" id="{B6D88541-CD93-4091-BB54-43F74AC378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44884" y="3799840"/>
            <a:ext cx="2255166" cy="134464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Hühnereier einsammeln – Bilder kaufen – 11121266 ❘ StockFood">
            <a:extLst>
              <a:ext uri="{FF2B5EF4-FFF2-40B4-BE49-F238E27FC236}">
                <a16:creationId xmlns:a16="http://schemas.microsoft.com/office/drawing/2014/main" id="{5200F038-4DE5-4D9A-B056-D4F1C9A4CE1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52516" y="3799840"/>
            <a:ext cx="2121621" cy="262521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4" descr="Junge füttert Pferd im Stall — Außenbereich, eine Person - Stock Photo |  #181869026">
            <a:extLst>
              <a:ext uri="{FF2B5EF4-FFF2-40B4-BE49-F238E27FC236}">
                <a16:creationId xmlns:a16="http://schemas.microsoft.com/office/drawing/2014/main" id="{483BEF28-B6E9-4FDA-8621-FCA8E2C5077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99739" y="3799840"/>
            <a:ext cx="2337957" cy="156103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Jetzt anhören: Die Lagerfeuer-Lieblings-Lieder-Liste der SWR1 Hörer*innen -  SWR1">
            <a:extLst>
              <a:ext uri="{FF2B5EF4-FFF2-40B4-BE49-F238E27FC236}">
                <a16:creationId xmlns:a16="http://schemas.microsoft.com/office/drawing/2014/main" id="{970CC8F1-159A-48F7-9B78-E698B61E30F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32826" y="3797295"/>
            <a:ext cx="2711296" cy="1525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191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8D5DC0F-CE09-4D47-93DF-F53F23B3BE2C}"/>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1DF44BE2-A389-42C3-A172-9A30C2341F90}"/>
              </a:ext>
            </a:extLst>
          </p:cNvPr>
          <p:cNvSpPr>
            <a:spLocks noGrp="1"/>
          </p:cNvSpPr>
          <p:nvPr>
            <p:ph idx="1"/>
          </p:nvPr>
        </p:nvSpPr>
        <p:spPr/>
        <p:txBody>
          <a:bodyPr/>
          <a:lstStyle/>
          <a:p>
            <a:r>
              <a:rPr lang="sl-SI" dirty="0"/>
              <a:t>die </a:t>
            </a:r>
            <a:r>
              <a:rPr lang="sl-SI" dirty="0" err="1"/>
              <a:t>Familie</a:t>
            </a:r>
            <a:r>
              <a:rPr lang="sl-SI" dirty="0"/>
              <a:t> </a:t>
            </a:r>
            <a:r>
              <a:rPr lang="sl-SI" dirty="0" err="1"/>
              <a:t>war</a:t>
            </a:r>
            <a:r>
              <a:rPr lang="sl-SI" dirty="0"/>
              <a:t> </a:t>
            </a:r>
            <a:r>
              <a:rPr lang="sl-SI" dirty="0" err="1"/>
              <a:t>beschäftigt</a:t>
            </a:r>
            <a:endParaRPr lang="sl-SI" dirty="0"/>
          </a:p>
          <a:p>
            <a:r>
              <a:rPr lang="sl-SI" dirty="0"/>
              <a:t>die </a:t>
            </a:r>
            <a:r>
              <a:rPr lang="sl-SI" dirty="0" err="1"/>
              <a:t>Hühnereier</a:t>
            </a:r>
            <a:r>
              <a:rPr lang="sl-SI" dirty="0"/>
              <a:t> </a:t>
            </a:r>
            <a:r>
              <a:rPr lang="sl-SI" dirty="0" err="1"/>
              <a:t>einsammeln</a:t>
            </a:r>
            <a:endParaRPr lang="sl-SI" dirty="0"/>
          </a:p>
          <a:p>
            <a:r>
              <a:rPr lang="sl-SI" dirty="0" err="1"/>
              <a:t>sich</a:t>
            </a:r>
            <a:r>
              <a:rPr lang="sl-SI" dirty="0"/>
              <a:t> um den </a:t>
            </a:r>
            <a:r>
              <a:rPr lang="sl-SI" dirty="0" err="1"/>
              <a:t>Haushalt</a:t>
            </a:r>
            <a:r>
              <a:rPr lang="sl-SI" dirty="0"/>
              <a:t> </a:t>
            </a:r>
            <a:r>
              <a:rPr lang="sl-SI" dirty="0" err="1"/>
              <a:t>kümmern</a:t>
            </a:r>
            <a:endParaRPr lang="sl-SI" dirty="0"/>
          </a:p>
          <a:p>
            <a:r>
              <a:rPr lang="sl-SI" dirty="0" err="1"/>
              <a:t>auf</a:t>
            </a:r>
            <a:r>
              <a:rPr lang="sl-SI" dirty="0"/>
              <a:t> dem </a:t>
            </a:r>
            <a:r>
              <a:rPr lang="sl-SI" dirty="0" err="1"/>
              <a:t>Feld</a:t>
            </a:r>
            <a:r>
              <a:rPr lang="sl-SI" dirty="0"/>
              <a:t> </a:t>
            </a:r>
            <a:r>
              <a:rPr lang="sl-SI" dirty="0" err="1"/>
              <a:t>arbeiten</a:t>
            </a:r>
            <a:endParaRPr lang="sl-SI" dirty="0"/>
          </a:p>
          <a:p>
            <a:endParaRPr lang="sl-SI" dirty="0"/>
          </a:p>
        </p:txBody>
      </p:sp>
    </p:spTree>
    <p:extLst>
      <p:ext uri="{BB962C8B-B14F-4D97-AF65-F5344CB8AC3E}">
        <p14:creationId xmlns:p14="http://schemas.microsoft.com/office/powerpoint/2010/main" val="4216724199"/>
      </p:ext>
    </p:extLst>
  </p:cSld>
  <p:clrMapOvr>
    <a:masterClrMapping/>
  </p:clrMapOvr>
</p:sld>
</file>

<file path=ppt/theme/theme1.xml><?xml version="1.0" encoding="utf-8"?>
<a:theme xmlns:a="http://schemas.openxmlformats.org/drawingml/2006/main" name="Šelest">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723</TotalTime>
  <Words>791</Words>
  <Application>Microsoft Office PowerPoint</Application>
  <PresentationFormat>Širokozaslonsko</PresentationFormat>
  <Paragraphs>76</Paragraphs>
  <Slides>13</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13</vt:i4>
      </vt:variant>
    </vt:vector>
  </HeadingPairs>
  <TitlesOfParts>
    <vt:vector size="17" baseType="lpstr">
      <vt:lpstr>Arial</vt:lpstr>
      <vt:lpstr>Century Gothic</vt:lpstr>
      <vt:lpstr>Wingdings 3</vt:lpstr>
      <vt:lpstr>Šelest</vt:lpstr>
      <vt:lpstr>Ferien auf dem Bauernhof</vt:lpstr>
      <vt:lpstr>Lies den Text. Welches Foto passt zu dem Text?  Familie Broda auf dem Bauernhof Sonnenblume </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Übung</vt:lpstr>
      <vt:lpstr>Übung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Ferien auf dem Bauernhof</dc:title>
  <dc:creator>PatricijaK</dc:creator>
  <cp:lastModifiedBy>PatricijaK</cp:lastModifiedBy>
  <cp:revision>45</cp:revision>
  <dcterms:created xsi:type="dcterms:W3CDTF">2021-10-10T07:19:39Z</dcterms:created>
  <dcterms:modified xsi:type="dcterms:W3CDTF">2021-10-10T19:22:52Z</dcterms:modified>
</cp:coreProperties>
</file>